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4"/>
  </p:notesMasterIdLst>
  <p:handoutMasterIdLst>
    <p:handoutMasterId r:id="rId155"/>
  </p:handoutMasterIdLst>
  <p:sldIdLst>
    <p:sldId id="396" r:id="rId2"/>
    <p:sldId id="344" r:id="rId3"/>
    <p:sldId id="345" r:id="rId4"/>
    <p:sldId id="427" r:id="rId5"/>
    <p:sldId id="428" r:id="rId6"/>
    <p:sldId id="419" r:id="rId7"/>
    <p:sldId id="464" r:id="rId8"/>
    <p:sldId id="258" r:id="rId9"/>
    <p:sldId id="340" r:id="rId10"/>
    <p:sldId id="289" r:id="rId11"/>
    <p:sldId id="397" r:id="rId12"/>
    <p:sldId id="376" r:id="rId13"/>
    <p:sldId id="266" r:id="rId14"/>
    <p:sldId id="288" r:id="rId15"/>
    <p:sldId id="282" r:id="rId16"/>
    <p:sldId id="290" r:id="rId17"/>
    <p:sldId id="291" r:id="rId18"/>
    <p:sldId id="470" r:id="rId19"/>
    <p:sldId id="377" r:id="rId20"/>
    <p:sldId id="269" r:id="rId21"/>
    <p:sldId id="270" r:id="rId22"/>
    <p:sldId id="272" r:id="rId23"/>
    <p:sldId id="398" r:id="rId24"/>
    <p:sldId id="273" r:id="rId25"/>
    <p:sldId id="379" r:id="rId26"/>
    <p:sldId id="380" r:id="rId27"/>
    <p:sldId id="421" r:id="rId28"/>
    <p:sldId id="274" r:id="rId29"/>
    <p:sldId id="275" r:id="rId30"/>
    <p:sldId id="276" r:id="rId31"/>
    <p:sldId id="277" r:id="rId32"/>
    <p:sldId id="463" r:id="rId33"/>
    <p:sldId id="292" r:id="rId34"/>
    <p:sldId id="465" r:id="rId35"/>
    <p:sldId id="350" r:id="rId36"/>
    <p:sldId id="351" r:id="rId37"/>
    <p:sldId id="352" r:id="rId38"/>
    <p:sldId id="468" r:id="rId39"/>
    <p:sldId id="293" r:id="rId40"/>
    <p:sldId id="294" r:id="rId41"/>
    <p:sldId id="296" r:id="rId42"/>
    <p:sldId id="373" r:id="rId43"/>
    <p:sldId id="374" r:id="rId44"/>
    <p:sldId id="403" r:id="rId45"/>
    <p:sldId id="404" r:id="rId46"/>
    <p:sldId id="300" r:id="rId47"/>
    <p:sldId id="405" r:id="rId48"/>
    <p:sldId id="406" r:id="rId49"/>
    <p:sldId id="407" r:id="rId50"/>
    <p:sldId id="408" r:id="rId51"/>
    <p:sldId id="471" r:id="rId52"/>
    <p:sldId id="301" r:id="rId53"/>
    <p:sldId id="302" r:id="rId54"/>
    <p:sldId id="375" r:id="rId55"/>
    <p:sldId id="303" r:id="rId56"/>
    <p:sldId id="304" r:id="rId57"/>
    <p:sldId id="305" r:id="rId58"/>
    <p:sldId id="462" r:id="rId59"/>
    <p:sldId id="306" r:id="rId60"/>
    <p:sldId id="472" r:id="rId61"/>
    <p:sldId id="473" r:id="rId62"/>
    <p:sldId id="466" r:id="rId63"/>
    <p:sldId id="307" r:id="rId64"/>
    <p:sldId id="474" r:id="rId65"/>
    <p:sldId id="308" r:id="rId66"/>
    <p:sldId id="358" r:id="rId67"/>
    <p:sldId id="359" r:id="rId68"/>
    <p:sldId id="360" r:id="rId69"/>
    <p:sldId id="356" r:id="rId70"/>
    <p:sldId id="354" r:id="rId71"/>
    <p:sldId id="357" r:id="rId72"/>
    <p:sldId id="355" r:id="rId73"/>
    <p:sldId id="410" r:id="rId74"/>
    <p:sldId id="411" r:id="rId75"/>
    <p:sldId id="309" r:id="rId76"/>
    <p:sldId id="310" r:id="rId77"/>
    <p:sldId id="461" r:id="rId78"/>
    <p:sldId id="313" r:id="rId79"/>
    <p:sldId id="383" r:id="rId80"/>
    <p:sldId id="312" r:id="rId81"/>
    <p:sldId id="475" r:id="rId82"/>
    <p:sldId id="384" r:id="rId83"/>
    <p:sldId id="314" r:id="rId84"/>
    <p:sldId id="385" r:id="rId85"/>
    <p:sldId id="476" r:id="rId86"/>
    <p:sldId id="386" r:id="rId87"/>
    <p:sldId id="460" r:id="rId88"/>
    <p:sldId id="387" r:id="rId89"/>
    <p:sldId id="388" r:id="rId90"/>
    <p:sldId id="389" r:id="rId91"/>
    <p:sldId id="390" r:id="rId92"/>
    <p:sldId id="391" r:id="rId93"/>
    <p:sldId id="372" r:id="rId94"/>
    <p:sldId id="321" r:id="rId95"/>
    <p:sldId id="322" r:id="rId96"/>
    <p:sldId id="323" r:id="rId97"/>
    <p:sldId id="392" r:id="rId98"/>
    <p:sldId id="459" r:id="rId99"/>
    <p:sldId id="324" r:id="rId100"/>
    <p:sldId id="458" r:id="rId101"/>
    <p:sldId id="325" r:id="rId102"/>
    <p:sldId id="393" r:id="rId103"/>
    <p:sldId id="327" r:id="rId104"/>
    <p:sldId id="457" r:id="rId105"/>
    <p:sldId id="328" r:id="rId106"/>
    <p:sldId id="329" r:id="rId107"/>
    <p:sldId id="469" r:id="rId108"/>
    <p:sldId id="456" r:id="rId109"/>
    <p:sldId id="333" r:id="rId110"/>
    <p:sldId id="334" r:id="rId111"/>
    <p:sldId id="335" r:id="rId112"/>
    <p:sldId id="336" r:id="rId113"/>
    <p:sldId id="337" r:id="rId114"/>
    <p:sldId id="338" r:id="rId115"/>
    <p:sldId id="341" r:id="rId116"/>
    <p:sldId id="342" r:id="rId117"/>
    <p:sldId id="399" r:id="rId118"/>
    <p:sldId id="400" r:id="rId119"/>
    <p:sldId id="401" r:id="rId120"/>
    <p:sldId id="402" r:id="rId121"/>
    <p:sldId id="370" r:id="rId122"/>
    <p:sldId id="455" r:id="rId123"/>
    <p:sldId id="330" r:id="rId124"/>
    <p:sldId id="331" r:id="rId125"/>
    <p:sldId id="332" r:id="rId126"/>
    <p:sldId id="450" r:id="rId127"/>
    <p:sldId id="339" r:id="rId128"/>
    <p:sldId id="366" r:id="rId129"/>
    <p:sldId id="451" r:id="rId130"/>
    <p:sldId id="361" r:id="rId131"/>
    <p:sldId id="362" r:id="rId132"/>
    <p:sldId id="363" r:id="rId133"/>
    <p:sldId id="364" r:id="rId134"/>
    <p:sldId id="371" r:id="rId135"/>
    <p:sldId id="365" r:id="rId136"/>
    <p:sldId id="452" r:id="rId137"/>
    <p:sldId id="369" r:id="rId138"/>
    <p:sldId id="453" r:id="rId139"/>
    <p:sldId id="395" r:id="rId140"/>
    <p:sldId id="454" r:id="rId141"/>
    <p:sldId id="477" r:id="rId142"/>
    <p:sldId id="478" r:id="rId143"/>
    <p:sldId id="479" r:id="rId144"/>
    <p:sldId id="414" r:id="rId145"/>
    <p:sldId id="418" r:id="rId146"/>
    <p:sldId id="420" r:id="rId147"/>
    <p:sldId id="422" r:id="rId148"/>
    <p:sldId id="426" r:id="rId149"/>
    <p:sldId id="423" r:id="rId150"/>
    <p:sldId id="424" r:id="rId151"/>
    <p:sldId id="425" r:id="rId152"/>
    <p:sldId id="343" r:id="rId153"/>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4D1"/>
    <a:srgbClr val="F0AEE8"/>
    <a:srgbClr val="F400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73241" autoAdjust="0"/>
  </p:normalViewPr>
  <p:slideViewPr>
    <p:cSldViewPr snapToGrid="0" snapToObjects="1">
      <p:cViewPr varScale="1">
        <p:scale>
          <a:sx n="61" d="100"/>
          <a:sy n="61" d="100"/>
        </p:scale>
        <p:origin x="1920" y="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288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E91CB5-39DB-40F9-9F58-2CE7C0ED371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66B9362-85B5-41E5-B65C-5BD3A44FF282}">
      <dgm:prSet custT="1"/>
      <dgm:spPr/>
      <dgm:t>
        <a:bodyPr/>
        <a:lstStyle/>
        <a:p>
          <a:pPr>
            <a:lnSpc>
              <a:spcPct val="100000"/>
            </a:lnSpc>
          </a:pPr>
          <a:r>
            <a:rPr lang="es-ES_tradnl" sz="2000" dirty="0"/>
            <a:t>...gestiona (maneja) los componentes físicos (hardware) de un computador.</a:t>
          </a:r>
          <a:endParaRPr lang="en-US" sz="2000" dirty="0"/>
        </a:p>
      </dgm:t>
    </dgm:pt>
    <dgm:pt modelId="{086458BF-FD59-45E6-95EC-3EB3F5AA7D7E}" type="parTrans" cxnId="{FB433494-8998-4534-896A-666DE8CEB299}">
      <dgm:prSet/>
      <dgm:spPr/>
      <dgm:t>
        <a:bodyPr/>
        <a:lstStyle/>
        <a:p>
          <a:endParaRPr lang="en-US" sz="2000"/>
        </a:p>
      </dgm:t>
    </dgm:pt>
    <dgm:pt modelId="{3AA01698-9B23-4A2D-93FF-B1490ECF9353}" type="sibTrans" cxnId="{FB433494-8998-4534-896A-666DE8CEB299}">
      <dgm:prSet/>
      <dgm:spPr/>
      <dgm:t>
        <a:bodyPr/>
        <a:lstStyle/>
        <a:p>
          <a:endParaRPr lang="en-US" sz="2000"/>
        </a:p>
      </dgm:t>
    </dgm:pt>
    <dgm:pt modelId="{30C115CC-02F4-4CE4-A349-2EC8C8384E75}">
      <dgm:prSet custT="1"/>
      <dgm:spPr/>
      <dgm:t>
        <a:bodyPr/>
        <a:lstStyle/>
        <a:p>
          <a:pPr>
            <a:lnSpc>
              <a:spcPct val="100000"/>
            </a:lnSpc>
          </a:pPr>
          <a:r>
            <a:rPr lang="es-ES_tradnl" sz="2000"/>
            <a:t>...ofrece las bases (un entorno) para que los programas de aplicación se ejecuten.</a:t>
          </a:r>
          <a:endParaRPr lang="en-US" sz="2000"/>
        </a:p>
      </dgm:t>
    </dgm:pt>
    <dgm:pt modelId="{0D4347FA-059E-406D-8B14-B7C56048055B}" type="parTrans" cxnId="{2AE8198E-65AB-47EF-A9D0-CA4C9CA00FE0}">
      <dgm:prSet/>
      <dgm:spPr/>
      <dgm:t>
        <a:bodyPr/>
        <a:lstStyle/>
        <a:p>
          <a:endParaRPr lang="en-US" sz="2000"/>
        </a:p>
      </dgm:t>
    </dgm:pt>
    <dgm:pt modelId="{C605005D-26B8-4B40-90A2-6F64D98F955F}" type="sibTrans" cxnId="{2AE8198E-65AB-47EF-A9D0-CA4C9CA00FE0}">
      <dgm:prSet/>
      <dgm:spPr/>
      <dgm:t>
        <a:bodyPr/>
        <a:lstStyle/>
        <a:p>
          <a:endParaRPr lang="en-US" sz="2000"/>
        </a:p>
      </dgm:t>
    </dgm:pt>
    <dgm:pt modelId="{B89BEC84-FB6D-47FE-992B-20D2F13F9D13}">
      <dgm:prSet custT="1"/>
      <dgm:spPr/>
      <dgm:t>
        <a:bodyPr/>
        <a:lstStyle/>
        <a:p>
          <a:pPr>
            <a:lnSpc>
              <a:spcPct val="100000"/>
            </a:lnSpc>
          </a:pPr>
          <a:r>
            <a:rPr lang="es-ES_tradnl" sz="2000"/>
            <a:t>…actúa como intermediario entre la persona que usa el computador (usuario) y los componentes físicos (hardware) del computador.</a:t>
          </a:r>
          <a:endParaRPr lang="en-US" sz="2000"/>
        </a:p>
      </dgm:t>
    </dgm:pt>
    <dgm:pt modelId="{EF9F60C2-7200-4BBF-B66A-69B80FD286E3}" type="parTrans" cxnId="{E0FE9616-EC6B-4468-8BCE-A0D221BEAAF6}">
      <dgm:prSet/>
      <dgm:spPr/>
      <dgm:t>
        <a:bodyPr/>
        <a:lstStyle/>
        <a:p>
          <a:endParaRPr lang="en-US" sz="2000"/>
        </a:p>
      </dgm:t>
    </dgm:pt>
    <dgm:pt modelId="{954F860A-2931-4B1C-9447-C83A4E638CDD}" type="sibTrans" cxnId="{E0FE9616-EC6B-4468-8BCE-A0D221BEAAF6}">
      <dgm:prSet/>
      <dgm:spPr/>
      <dgm:t>
        <a:bodyPr/>
        <a:lstStyle/>
        <a:p>
          <a:endParaRPr lang="en-US" sz="2000"/>
        </a:p>
      </dgm:t>
    </dgm:pt>
    <dgm:pt modelId="{A1B0D495-1F33-4304-9D92-72C89C1BDA69}">
      <dgm:prSet custT="1"/>
      <dgm:spPr/>
      <dgm:t>
        <a:bodyPr/>
        <a:lstStyle/>
        <a:p>
          <a:pPr>
            <a:lnSpc>
              <a:spcPct val="100000"/>
            </a:lnSpc>
          </a:pPr>
          <a:r>
            <a:rPr lang="es-ES_tradnl" sz="2000" dirty="0"/>
            <a:t>Ejemplos: Windows 11, Linux, Windows server 2025, Unix (Solaris, </a:t>
          </a:r>
          <a:r>
            <a:rPr lang="es-ES_tradnl" sz="2000" dirty="0" err="1"/>
            <a:t>Irix</a:t>
          </a:r>
          <a:r>
            <a:rPr lang="es-ES_tradnl" sz="2000" dirty="0"/>
            <a:t>, HP-UX, AIX)</a:t>
          </a:r>
          <a:endParaRPr lang="en-US" sz="2000" dirty="0"/>
        </a:p>
      </dgm:t>
    </dgm:pt>
    <dgm:pt modelId="{85BCB33E-6BA3-4124-B94C-330B1D0C6557}" type="parTrans" cxnId="{D97F0CBB-AF0F-43C6-A564-E96BC31651A5}">
      <dgm:prSet/>
      <dgm:spPr/>
      <dgm:t>
        <a:bodyPr/>
        <a:lstStyle/>
        <a:p>
          <a:endParaRPr lang="en-US" sz="2000"/>
        </a:p>
      </dgm:t>
    </dgm:pt>
    <dgm:pt modelId="{14AF29AF-7FA8-4773-A7C9-EF433D48F3FD}" type="sibTrans" cxnId="{D97F0CBB-AF0F-43C6-A564-E96BC31651A5}">
      <dgm:prSet/>
      <dgm:spPr/>
      <dgm:t>
        <a:bodyPr/>
        <a:lstStyle/>
        <a:p>
          <a:endParaRPr lang="en-US" sz="2000"/>
        </a:p>
      </dgm:t>
    </dgm:pt>
    <dgm:pt modelId="{5B54F617-9535-4651-A6F1-D87944EEC09E}">
      <dgm:prSe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a:lnSpc>
              <a:spcPct val="100000"/>
            </a:lnSpc>
          </a:pPr>
          <a:r>
            <a:rPr lang="es-ES_tradnl" sz="1800" dirty="0"/>
            <a:t>Algunos son diseñados para ser cómodos, otros para ser eficientes y otros para tener una combinación de estas dos características.</a:t>
          </a:r>
          <a:endParaRPr lang="en-US" sz="1800" dirty="0"/>
        </a:p>
      </dgm:t>
    </dgm:pt>
    <dgm:pt modelId="{D4167A07-D606-415B-B6D6-D3CA80E15E30}" type="parTrans" cxnId="{14F54879-1B7C-4E48-94C8-540302537864}">
      <dgm:prSet/>
      <dgm:spPr/>
      <dgm:t>
        <a:bodyPr/>
        <a:lstStyle/>
        <a:p>
          <a:endParaRPr lang="en-US" sz="2000"/>
        </a:p>
      </dgm:t>
    </dgm:pt>
    <dgm:pt modelId="{F83EBCA4-53BE-4107-8AB7-D48195AF8525}" type="sibTrans" cxnId="{14F54879-1B7C-4E48-94C8-540302537864}">
      <dgm:prSet/>
      <dgm:spPr/>
      <dgm:t>
        <a:bodyPr/>
        <a:lstStyle/>
        <a:p>
          <a:endParaRPr lang="en-US" sz="2000"/>
        </a:p>
      </dgm:t>
    </dgm:pt>
    <dgm:pt modelId="{C777EDC9-5BF6-4989-A4DB-D80C631E77FC}" type="pres">
      <dgm:prSet presAssocID="{03E91CB5-39DB-40F9-9F58-2CE7C0ED371F}" presName="root" presStyleCnt="0">
        <dgm:presLayoutVars>
          <dgm:dir/>
          <dgm:resizeHandles val="exact"/>
        </dgm:presLayoutVars>
      </dgm:prSet>
      <dgm:spPr/>
    </dgm:pt>
    <dgm:pt modelId="{228C9C07-5BE8-4423-8BC2-7493845A836F}" type="pres">
      <dgm:prSet presAssocID="{766B9362-85B5-41E5-B65C-5BD3A44FF282}" presName="compNode" presStyleCnt="0"/>
      <dgm:spPr/>
    </dgm:pt>
    <dgm:pt modelId="{97FB19BE-CA70-4F1F-817F-321827D6AE7D}" type="pres">
      <dgm:prSet presAssocID="{766B9362-85B5-41E5-B65C-5BD3A44FF282}" presName="bgRect" presStyleLbl="bgShp" presStyleIdx="0" presStyleCnt="4"/>
      <dgm:spPr/>
    </dgm:pt>
    <dgm:pt modelId="{47A1744D-27E7-4C3B-9AF5-E0A825FD5102}" type="pres">
      <dgm:prSet presAssocID="{766B9362-85B5-41E5-B65C-5BD3A44FF2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a"/>
        </a:ext>
      </dgm:extLst>
    </dgm:pt>
    <dgm:pt modelId="{07A53589-63E8-4ACF-AF9E-CC05A9BA6C9F}" type="pres">
      <dgm:prSet presAssocID="{766B9362-85B5-41E5-B65C-5BD3A44FF282}" presName="spaceRect" presStyleCnt="0"/>
      <dgm:spPr/>
    </dgm:pt>
    <dgm:pt modelId="{0E0C7F00-39E3-4F2B-A1E3-4C0B116948A7}" type="pres">
      <dgm:prSet presAssocID="{766B9362-85B5-41E5-B65C-5BD3A44FF282}" presName="parTx" presStyleLbl="revTx" presStyleIdx="0" presStyleCnt="5">
        <dgm:presLayoutVars>
          <dgm:chMax val="0"/>
          <dgm:chPref val="0"/>
        </dgm:presLayoutVars>
      </dgm:prSet>
      <dgm:spPr/>
    </dgm:pt>
    <dgm:pt modelId="{13BB16EA-0275-4924-B4A1-B0F76E8FA9B1}" type="pres">
      <dgm:prSet presAssocID="{3AA01698-9B23-4A2D-93FF-B1490ECF9353}" presName="sibTrans" presStyleCnt="0"/>
      <dgm:spPr/>
    </dgm:pt>
    <dgm:pt modelId="{A226D31A-F980-4912-9DAA-1D7BA58DE341}" type="pres">
      <dgm:prSet presAssocID="{30C115CC-02F4-4CE4-A349-2EC8C8384E75}" presName="compNode" presStyleCnt="0"/>
      <dgm:spPr/>
    </dgm:pt>
    <dgm:pt modelId="{82729D11-6714-4744-92A8-0949B6517906}" type="pres">
      <dgm:prSet presAssocID="{30C115CC-02F4-4CE4-A349-2EC8C8384E75}" presName="bgRect" presStyleLbl="bgShp" presStyleIdx="1" presStyleCnt="4"/>
      <dgm:spPr/>
    </dgm:pt>
    <dgm:pt modelId="{AC66CC1F-958C-4517-8AA8-3923F05FDB2C}" type="pres">
      <dgm:prSet presAssocID="{30C115CC-02F4-4CE4-A349-2EC8C8384E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se de datos"/>
        </a:ext>
      </dgm:extLst>
    </dgm:pt>
    <dgm:pt modelId="{73863D32-5D94-420A-8206-268B4A7F8FEF}" type="pres">
      <dgm:prSet presAssocID="{30C115CC-02F4-4CE4-A349-2EC8C8384E75}" presName="spaceRect" presStyleCnt="0"/>
      <dgm:spPr/>
    </dgm:pt>
    <dgm:pt modelId="{DEDF6D0B-D5E4-40ED-A128-D007E2D0F70C}" type="pres">
      <dgm:prSet presAssocID="{30C115CC-02F4-4CE4-A349-2EC8C8384E75}" presName="parTx" presStyleLbl="revTx" presStyleIdx="1" presStyleCnt="5">
        <dgm:presLayoutVars>
          <dgm:chMax val="0"/>
          <dgm:chPref val="0"/>
        </dgm:presLayoutVars>
      </dgm:prSet>
      <dgm:spPr/>
    </dgm:pt>
    <dgm:pt modelId="{C3AA5A02-23D0-434E-AA06-AC85E61222AF}" type="pres">
      <dgm:prSet presAssocID="{C605005D-26B8-4B40-90A2-6F64D98F955F}" presName="sibTrans" presStyleCnt="0"/>
      <dgm:spPr/>
    </dgm:pt>
    <dgm:pt modelId="{532FF24C-FF19-40FB-9E65-6BCCC3717A60}" type="pres">
      <dgm:prSet presAssocID="{B89BEC84-FB6D-47FE-992B-20D2F13F9D13}" presName="compNode" presStyleCnt="0"/>
      <dgm:spPr/>
    </dgm:pt>
    <dgm:pt modelId="{FC4E5FD5-FDB2-45E9-B92C-083C13154717}" type="pres">
      <dgm:prSet presAssocID="{B89BEC84-FB6D-47FE-992B-20D2F13F9D13}" presName="bgRect" presStyleLbl="bgShp" presStyleIdx="2" presStyleCnt="4"/>
      <dgm:spPr/>
    </dgm:pt>
    <dgm:pt modelId="{F105E459-A108-4613-994D-170FB15E78BD}" type="pres">
      <dgm:prSet presAssocID="{B89BEC84-FB6D-47FE-992B-20D2F13F9D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EC3A3351-C035-45A9-AF62-BF1134EA5C97}" type="pres">
      <dgm:prSet presAssocID="{B89BEC84-FB6D-47FE-992B-20D2F13F9D13}" presName="spaceRect" presStyleCnt="0"/>
      <dgm:spPr/>
    </dgm:pt>
    <dgm:pt modelId="{28F1AC16-FA57-4509-A3AB-2646C8D0DF0D}" type="pres">
      <dgm:prSet presAssocID="{B89BEC84-FB6D-47FE-992B-20D2F13F9D13}" presName="parTx" presStyleLbl="revTx" presStyleIdx="2" presStyleCnt="5">
        <dgm:presLayoutVars>
          <dgm:chMax val="0"/>
          <dgm:chPref val="0"/>
        </dgm:presLayoutVars>
      </dgm:prSet>
      <dgm:spPr/>
    </dgm:pt>
    <dgm:pt modelId="{7D332B6D-9F66-4742-865D-20AE694ADB09}" type="pres">
      <dgm:prSet presAssocID="{954F860A-2931-4B1C-9447-C83A4E638CDD}" presName="sibTrans" presStyleCnt="0"/>
      <dgm:spPr/>
    </dgm:pt>
    <dgm:pt modelId="{224AE5E7-DA4B-4126-AAB3-6089F3CBA6EF}" type="pres">
      <dgm:prSet presAssocID="{A1B0D495-1F33-4304-9D92-72C89C1BDA69}" presName="compNode" presStyleCnt="0"/>
      <dgm:spPr/>
    </dgm:pt>
    <dgm:pt modelId="{13834110-4EC9-4502-A00D-16AA18967E42}" type="pres">
      <dgm:prSet presAssocID="{A1B0D495-1F33-4304-9D92-72C89C1BDA69}" presName="bgRect" presStyleLbl="bgShp" presStyleIdx="3" presStyleCnt="4"/>
      <dgm:spPr/>
    </dgm:pt>
    <dgm:pt modelId="{87EE33AB-7657-46AD-927C-C82B4E080595}" type="pres">
      <dgm:prSet presAssocID="{A1B0D495-1F33-4304-9D92-72C89C1BDA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neta"/>
        </a:ext>
      </dgm:extLst>
    </dgm:pt>
    <dgm:pt modelId="{FA5536F5-4AF7-4D86-893E-E7A964EE4F31}" type="pres">
      <dgm:prSet presAssocID="{A1B0D495-1F33-4304-9D92-72C89C1BDA69}" presName="spaceRect" presStyleCnt="0"/>
      <dgm:spPr/>
    </dgm:pt>
    <dgm:pt modelId="{894D7735-06E8-455A-B3AA-299462E33360}" type="pres">
      <dgm:prSet presAssocID="{A1B0D495-1F33-4304-9D92-72C89C1BDA69}" presName="parTx" presStyleLbl="revTx" presStyleIdx="3" presStyleCnt="5">
        <dgm:presLayoutVars>
          <dgm:chMax val="0"/>
          <dgm:chPref val="0"/>
        </dgm:presLayoutVars>
      </dgm:prSet>
      <dgm:spPr/>
    </dgm:pt>
    <dgm:pt modelId="{2E041EA5-A379-44E3-943D-989E737FB2C3}" type="pres">
      <dgm:prSet presAssocID="{A1B0D495-1F33-4304-9D92-72C89C1BDA69}" presName="desTx" presStyleLbl="revTx" presStyleIdx="4" presStyleCnt="5">
        <dgm:presLayoutVars/>
      </dgm:prSet>
      <dgm:spPr/>
    </dgm:pt>
  </dgm:ptLst>
  <dgm:cxnLst>
    <dgm:cxn modelId="{6A1A0F03-04AA-489A-A0CA-A5FA1C10AEED}" type="presOf" srcId="{A1B0D495-1F33-4304-9D92-72C89C1BDA69}" destId="{894D7735-06E8-455A-B3AA-299462E33360}" srcOrd="0" destOrd="0" presId="urn:microsoft.com/office/officeart/2018/2/layout/IconVerticalSolidList"/>
    <dgm:cxn modelId="{E0FE9616-EC6B-4468-8BCE-A0D221BEAAF6}" srcId="{03E91CB5-39DB-40F9-9F58-2CE7C0ED371F}" destId="{B89BEC84-FB6D-47FE-992B-20D2F13F9D13}" srcOrd="2" destOrd="0" parTransId="{EF9F60C2-7200-4BBF-B66A-69B80FD286E3}" sibTransId="{954F860A-2931-4B1C-9447-C83A4E638CDD}"/>
    <dgm:cxn modelId="{B193E822-4290-4C30-B081-44178E5BB55C}" type="presOf" srcId="{03E91CB5-39DB-40F9-9F58-2CE7C0ED371F}" destId="{C777EDC9-5BF6-4989-A4DB-D80C631E77FC}" srcOrd="0" destOrd="0" presId="urn:microsoft.com/office/officeart/2018/2/layout/IconVerticalSolidList"/>
    <dgm:cxn modelId="{6E23FD76-0FE6-4267-AFFF-2AD23F3F46E2}" type="presOf" srcId="{766B9362-85B5-41E5-B65C-5BD3A44FF282}" destId="{0E0C7F00-39E3-4F2B-A1E3-4C0B116948A7}" srcOrd="0" destOrd="0" presId="urn:microsoft.com/office/officeart/2018/2/layout/IconVerticalSolidList"/>
    <dgm:cxn modelId="{14F54879-1B7C-4E48-94C8-540302537864}" srcId="{A1B0D495-1F33-4304-9D92-72C89C1BDA69}" destId="{5B54F617-9535-4651-A6F1-D87944EEC09E}" srcOrd="0" destOrd="0" parTransId="{D4167A07-D606-415B-B6D6-D3CA80E15E30}" sibTransId="{F83EBCA4-53BE-4107-8AB7-D48195AF8525}"/>
    <dgm:cxn modelId="{E4EA715A-9F07-4C76-A8A3-3A73DA10168F}" type="presOf" srcId="{B89BEC84-FB6D-47FE-992B-20D2F13F9D13}" destId="{28F1AC16-FA57-4509-A3AB-2646C8D0DF0D}" srcOrd="0" destOrd="0" presId="urn:microsoft.com/office/officeart/2018/2/layout/IconVerticalSolidList"/>
    <dgm:cxn modelId="{2AE8198E-65AB-47EF-A9D0-CA4C9CA00FE0}" srcId="{03E91CB5-39DB-40F9-9F58-2CE7C0ED371F}" destId="{30C115CC-02F4-4CE4-A349-2EC8C8384E75}" srcOrd="1" destOrd="0" parTransId="{0D4347FA-059E-406D-8B14-B7C56048055B}" sibTransId="{C605005D-26B8-4B40-90A2-6F64D98F955F}"/>
    <dgm:cxn modelId="{FB433494-8998-4534-896A-666DE8CEB299}" srcId="{03E91CB5-39DB-40F9-9F58-2CE7C0ED371F}" destId="{766B9362-85B5-41E5-B65C-5BD3A44FF282}" srcOrd="0" destOrd="0" parTransId="{086458BF-FD59-45E6-95EC-3EB3F5AA7D7E}" sibTransId="{3AA01698-9B23-4A2D-93FF-B1490ECF9353}"/>
    <dgm:cxn modelId="{D97F0CBB-AF0F-43C6-A564-E96BC31651A5}" srcId="{03E91CB5-39DB-40F9-9F58-2CE7C0ED371F}" destId="{A1B0D495-1F33-4304-9D92-72C89C1BDA69}" srcOrd="3" destOrd="0" parTransId="{85BCB33E-6BA3-4124-B94C-330B1D0C6557}" sibTransId="{14AF29AF-7FA8-4773-A7C9-EF433D48F3FD}"/>
    <dgm:cxn modelId="{6ADDF9E2-DC07-4C39-AECC-5BBA2634CB09}" type="presOf" srcId="{5B54F617-9535-4651-A6F1-D87944EEC09E}" destId="{2E041EA5-A379-44E3-943D-989E737FB2C3}" srcOrd="0" destOrd="0" presId="urn:microsoft.com/office/officeart/2018/2/layout/IconVerticalSolidList"/>
    <dgm:cxn modelId="{CDDDD1EE-4A83-4E53-B5A5-98923C659EA5}" type="presOf" srcId="{30C115CC-02F4-4CE4-A349-2EC8C8384E75}" destId="{DEDF6D0B-D5E4-40ED-A128-D007E2D0F70C}" srcOrd="0" destOrd="0" presId="urn:microsoft.com/office/officeart/2018/2/layout/IconVerticalSolidList"/>
    <dgm:cxn modelId="{CBA43313-1FA8-44CE-ACC6-BAB431D8F918}" type="presParOf" srcId="{C777EDC9-5BF6-4989-A4DB-D80C631E77FC}" destId="{228C9C07-5BE8-4423-8BC2-7493845A836F}" srcOrd="0" destOrd="0" presId="urn:microsoft.com/office/officeart/2018/2/layout/IconVerticalSolidList"/>
    <dgm:cxn modelId="{00901900-0904-42F4-9C11-626F9B556C70}" type="presParOf" srcId="{228C9C07-5BE8-4423-8BC2-7493845A836F}" destId="{97FB19BE-CA70-4F1F-817F-321827D6AE7D}" srcOrd="0" destOrd="0" presId="urn:microsoft.com/office/officeart/2018/2/layout/IconVerticalSolidList"/>
    <dgm:cxn modelId="{E26460DD-0710-44ED-80B4-C3335256ECB0}" type="presParOf" srcId="{228C9C07-5BE8-4423-8BC2-7493845A836F}" destId="{47A1744D-27E7-4C3B-9AF5-E0A825FD5102}" srcOrd="1" destOrd="0" presId="urn:microsoft.com/office/officeart/2018/2/layout/IconVerticalSolidList"/>
    <dgm:cxn modelId="{688C77B6-8A50-4902-A57E-DCE35F01308F}" type="presParOf" srcId="{228C9C07-5BE8-4423-8BC2-7493845A836F}" destId="{07A53589-63E8-4ACF-AF9E-CC05A9BA6C9F}" srcOrd="2" destOrd="0" presId="urn:microsoft.com/office/officeart/2018/2/layout/IconVerticalSolidList"/>
    <dgm:cxn modelId="{639C22DD-D85E-435F-9359-D6E963330F9D}" type="presParOf" srcId="{228C9C07-5BE8-4423-8BC2-7493845A836F}" destId="{0E0C7F00-39E3-4F2B-A1E3-4C0B116948A7}" srcOrd="3" destOrd="0" presId="urn:microsoft.com/office/officeart/2018/2/layout/IconVerticalSolidList"/>
    <dgm:cxn modelId="{6967F1C5-83D3-4CE6-A15A-3791E867ED94}" type="presParOf" srcId="{C777EDC9-5BF6-4989-A4DB-D80C631E77FC}" destId="{13BB16EA-0275-4924-B4A1-B0F76E8FA9B1}" srcOrd="1" destOrd="0" presId="urn:microsoft.com/office/officeart/2018/2/layout/IconVerticalSolidList"/>
    <dgm:cxn modelId="{AF984615-6F44-4636-9C63-6457361A52F7}" type="presParOf" srcId="{C777EDC9-5BF6-4989-A4DB-D80C631E77FC}" destId="{A226D31A-F980-4912-9DAA-1D7BA58DE341}" srcOrd="2" destOrd="0" presId="urn:microsoft.com/office/officeart/2018/2/layout/IconVerticalSolidList"/>
    <dgm:cxn modelId="{C7277FB7-8868-4B8C-80DB-D84F30BC5042}" type="presParOf" srcId="{A226D31A-F980-4912-9DAA-1D7BA58DE341}" destId="{82729D11-6714-4744-92A8-0949B6517906}" srcOrd="0" destOrd="0" presId="urn:microsoft.com/office/officeart/2018/2/layout/IconVerticalSolidList"/>
    <dgm:cxn modelId="{4FCCE708-2C87-4F0D-9107-E03B1AC93976}" type="presParOf" srcId="{A226D31A-F980-4912-9DAA-1D7BA58DE341}" destId="{AC66CC1F-958C-4517-8AA8-3923F05FDB2C}" srcOrd="1" destOrd="0" presId="urn:microsoft.com/office/officeart/2018/2/layout/IconVerticalSolidList"/>
    <dgm:cxn modelId="{46DE2B33-1FD9-4C9A-8331-853459F48360}" type="presParOf" srcId="{A226D31A-F980-4912-9DAA-1D7BA58DE341}" destId="{73863D32-5D94-420A-8206-268B4A7F8FEF}" srcOrd="2" destOrd="0" presId="urn:microsoft.com/office/officeart/2018/2/layout/IconVerticalSolidList"/>
    <dgm:cxn modelId="{886A8002-5C83-470E-84CC-2B901859383C}" type="presParOf" srcId="{A226D31A-F980-4912-9DAA-1D7BA58DE341}" destId="{DEDF6D0B-D5E4-40ED-A128-D007E2D0F70C}" srcOrd="3" destOrd="0" presId="urn:microsoft.com/office/officeart/2018/2/layout/IconVerticalSolidList"/>
    <dgm:cxn modelId="{41CAFC66-39CA-44A5-AA7C-21AEB528E4E8}" type="presParOf" srcId="{C777EDC9-5BF6-4989-A4DB-D80C631E77FC}" destId="{C3AA5A02-23D0-434E-AA06-AC85E61222AF}" srcOrd="3" destOrd="0" presId="urn:microsoft.com/office/officeart/2018/2/layout/IconVerticalSolidList"/>
    <dgm:cxn modelId="{C6C50871-D658-4376-BE5D-256624D31C13}" type="presParOf" srcId="{C777EDC9-5BF6-4989-A4DB-D80C631E77FC}" destId="{532FF24C-FF19-40FB-9E65-6BCCC3717A60}" srcOrd="4" destOrd="0" presId="urn:microsoft.com/office/officeart/2018/2/layout/IconVerticalSolidList"/>
    <dgm:cxn modelId="{D5165AE2-D0A8-41D0-8764-DC3A63DB0DCC}" type="presParOf" srcId="{532FF24C-FF19-40FB-9E65-6BCCC3717A60}" destId="{FC4E5FD5-FDB2-45E9-B92C-083C13154717}" srcOrd="0" destOrd="0" presId="urn:microsoft.com/office/officeart/2018/2/layout/IconVerticalSolidList"/>
    <dgm:cxn modelId="{02630606-43CB-4CDA-89BA-0EE4A9D0C821}" type="presParOf" srcId="{532FF24C-FF19-40FB-9E65-6BCCC3717A60}" destId="{F105E459-A108-4613-994D-170FB15E78BD}" srcOrd="1" destOrd="0" presId="urn:microsoft.com/office/officeart/2018/2/layout/IconVerticalSolidList"/>
    <dgm:cxn modelId="{25995289-1820-46B0-800C-A8B5B4E17D5D}" type="presParOf" srcId="{532FF24C-FF19-40FB-9E65-6BCCC3717A60}" destId="{EC3A3351-C035-45A9-AF62-BF1134EA5C97}" srcOrd="2" destOrd="0" presId="urn:microsoft.com/office/officeart/2018/2/layout/IconVerticalSolidList"/>
    <dgm:cxn modelId="{F71E287A-40EB-425A-A6ED-ED4965E15FAD}" type="presParOf" srcId="{532FF24C-FF19-40FB-9E65-6BCCC3717A60}" destId="{28F1AC16-FA57-4509-A3AB-2646C8D0DF0D}" srcOrd="3" destOrd="0" presId="urn:microsoft.com/office/officeart/2018/2/layout/IconVerticalSolidList"/>
    <dgm:cxn modelId="{E7E37CA3-4364-40D7-AA65-043956838084}" type="presParOf" srcId="{C777EDC9-5BF6-4989-A4DB-D80C631E77FC}" destId="{7D332B6D-9F66-4742-865D-20AE694ADB09}" srcOrd="5" destOrd="0" presId="urn:microsoft.com/office/officeart/2018/2/layout/IconVerticalSolidList"/>
    <dgm:cxn modelId="{ED1D412E-5FC5-4C2E-8ECF-87C9B51CE847}" type="presParOf" srcId="{C777EDC9-5BF6-4989-A4DB-D80C631E77FC}" destId="{224AE5E7-DA4B-4126-AAB3-6089F3CBA6EF}" srcOrd="6" destOrd="0" presId="urn:microsoft.com/office/officeart/2018/2/layout/IconVerticalSolidList"/>
    <dgm:cxn modelId="{443578A6-FB57-4F1C-A191-29D8287842A0}" type="presParOf" srcId="{224AE5E7-DA4B-4126-AAB3-6089F3CBA6EF}" destId="{13834110-4EC9-4502-A00D-16AA18967E42}" srcOrd="0" destOrd="0" presId="urn:microsoft.com/office/officeart/2018/2/layout/IconVerticalSolidList"/>
    <dgm:cxn modelId="{A47C500F-ADE2-4E1B-BD18-B1C2A066233A}" type="presParOf" srcId="{224AE5E7-DA4B-4126-AAB3-6089F3CBA6EF}" destId="{87EE33AB-7657-46AD-927C-C82B4E080595}" srcOrd="1" destOrd="0" presId="urn:microsoft.com/office/officeart/2018/2/layout/IconVerticalSolidList"/>
    <dgm:cxn modelId="{01B96768-3464-4050-8168-95C53FBF6C21}" type="presParOf" srcId="{224AE5E7-DA4B-4126-AAB3-6089F3CBA6EF}" destId="{FA5536F5-4AF7-4D86-893E-E7A964EE4F31}" srcOrd="2" destOrd="0" presId="urn:microsoft.com/office/officeart/2018/2/layout/IconVerticalSolidList"/>
    <dgm:cxn modelId="{6772A6C8-D27F-47BA-8097-1974016516B8}" type="presParOf" srcId="{224AE5E7-DA4B-4126-AAB3-6089F3CBA6EF}" destId="{894D7735-06E8-455A-B3AA-299462E33360}" srcOrd="3" destOrd="0" presId="urn:microsoft.com/office/officeart/2018/2/layout/IconVerticalSolidList"/>
    <dgm:cxn modelId="{FE6DD0F9-0936-4C19-97FD-E4D6DCBB9AA0}" type="presParOf" srcId="{224AE5E7-DA4B-4126-AAB3-6089F3CBA6EF}" destId="{2E041EA5-A379-44E3-943D-989E737FB2C3}"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endParaRPr lang="en-US" sz="2000" dirty="0"/>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endParaRPr lang="en-US" sz="2000" dirty="0"/>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endParaRPr lang="en-US" sz="2000" dirty="0"/>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endParaRPr lang="en-US" sz="2000" dirty="0"/>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ES_tradnl" sz="2000" dirty="0"/>
            <a:t>Arquitectura de un sistema de cómputo multiprocesador</a:t>
          </a:r>
          <a:endParaRPr lang="en-US" sz="2000" dirty="0"/>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659BAF-B8EE-4C4C-8A04-597DAD65CEF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D3451AA-38C6-4277-9861-B51D4FFCE567}">
      <dgm:prSet/>
      <dgm:spPr/>
      <dgm:t>
        <a:bodyPr/>
        <a:lstStyle/>
        <a:p>
          <a:pPr>
            <a:lnSpc>
              <a:spcPct val="100000"/>
            </a:lnSpc>
            <a:defRPr b="1"/>
          </a:pPr>
          <a:r>
            <a:rPr lang="en-US"/>
            <a:t>Árbitro:</a:t>
          </a:r>
        </a:p>
      </dgm:t>
    </dgm:pt>
    <dgm:pt modelId="{15E0CA8A-A80C-43C1-985D-AD01E3DD0982}" type="parTrans" cxnId="{B76AA19E-AF1F-4E64-9577-64AA93E29452}">
      <dgm:prSet/>
      <dgm:spPr/>
      <dgm:t>
        <a:bodyPr/>
        <a:lstStyle/>
        <a:p>
          <a:endParaRPr lang="en-US"/>
        </a:p>
      </dgm:t>
    </dgm:pt>
    <dgm:pt modelId="{0E16AD81-CAFF-461C-83DC-DA12C6992591}" type="sibTrans" cxnId="{B76AA19E-AF1F-4E64-9577-64AA93E29452}">
      <dgm:prSet/>
      <dgm:spPr/>
      <dgm:t>
        <a:bodyPr/>
        <a:lstStyle/>
        <a:p>
          <a:endParaRPr lang="en-US"/>
        </a:p>
      </dgm:t>
    </dgm:pt>
    <dgm:pt modelId="{F4A967FE-5EB5-4BE9-97AF-9C904E9B4C4F}">
      <dgm:prSet custT="1"/>
      <dgm:spPr/>
      <dgm:t>
        <a:bodyPr/>
        <a:lstStyle/>
        <a:p>
          <a:pPr>
            <a:lnSpc>
              <a:spcPct val="100000"/>
            </a:lnSpc>
            <a:buFontTx/>
            <a:buNone/>
          </a:pPr>
          <a:r>
            <a:rPr lang="en-US" sz="2400" dirty="0" err="1"/>
            <a:t>Asignación</a:t>
          </a:r>
          <a:r>
            <a:rPr lang="en-US" sz="2400" dirty="0"/>
            <a:t> de </a:t>
          </a:r>
          <a:r>
            <a:rPr lang="en-US" sz="2400" dirty="0" err="1"/>
            <a:t>recursos</a:t>
          </a:r>
          <a:r>
            <a:rPr lang="en-US" sz="2400" dirty="0"/>
            <a:t> entre </a:t>
          </a:r>
          <a:r>
            <a:rPr lang="en-US" sz="2400" dirty="0" err="1"/>
            <a:t>usuarios</a:t>
          </a:r>
          <a:r>
            <a:rPr lang="en-US" sz="2400" dirty="0"/>
            <a:t> y </a:t>
          </a:r>
          <a:r>
            <a:rPr lang="en-US" sz="2400" dirty="0" err="1"/>
            <a:t>aplicaciones</a:t>
          </a:r>
          <a:endParaRPr lang="en-US" sz="2400" dirty="0"/>
        </a:p>
      </dgm:t>
    </dgm:pt>
    <dgm:pt modelId="{B85A6A1A-B783-4F3E-86C2-7E864DB9F255}" type="parTrans" cxnId="{1E3EE882-7A21-44E9-9D5C-4CB765C953B7}">
      <dgm:prSet/>
      <dgm:spPr/>
      <dgm:t>
        <a:bodyPr/>
        <a:lstStyle/>
        <a:p>
          <a:endParaRPr lang="en-US"/>
        </a:p>
      </dgm:t>
    </dgm:pt>
    <dgm:pt modelId="{4B45370A-7CBC-4891-97F9-FDB5B97D3FA5}" type="sibTrans" cxnId="{1E3EE882-7A21-44E9-9D5C-4CB765C953B7}">
      <dgm:prSet/>
      <dgm:spPr/>
      <dgm:t>
        <a:bodyPr/>
        <a:lstStyle/>
        <a:p>
          <a:endParaRPr lang="en-US"/>
        </a:p>
      </dgm:t>
    </dgm:pt>
    <dgm:pt modelId="{575CF9AD-7D2D-4683-A316-DF198C7BBEDB}">
      <dgm:prSet custT="1"/>
      <dgm:spPr/>
      <dgm:t>
        <a:bodyPr/>
        <a:lstStyle/>
        <a:p>
          <a:pPr>
            <a:lnSpc>
              <a:spcPct val="100000"/>
            </a:lnSpc>
            <a:buFontTx/>
            <a:buNone/>
          </a:pPr>
          <a:r>
            <a:rPr lang="en-US" sz="2400" dirty="0" err="1"/>
            <a:t>Aislamiento</a:t>
          </a:r>
          <a:r>
            <a:rPr lang="en-US" sz="2400" dirty="0"/>
            <a:t> entre </a:t>
          </a:r>
          <a:r>
            <a:rPr lang="en-US" sz="2400" dirty="0" err="1"/>
            <a:t>usuarios</a:t>
          </a:r>
          <a:r>
            <a:rPr lang="en-US" sz="2400" dirty="0"/>
            <a:t> y </a:t>
          </a:r>
          <a:r>
            <a:rPr lang="en-US" sz="2400" dirty="0" err="1"/>
            <a:t>aplicaciones</a:t>
          </a:r>
          <a:endParaRPr lang="en-US" sz="2400" dirty="0"/>
        </a:p>
      </dgm:t>
    </dgm:pt>
    <dgm:pt modelId="{CD5D2666-EF67-4D4B-9083-32E239E3797C}" type="parTrans" cxnId="{D346875D-7BAD-4ABA-8A5B-B12C37A8E447}">
      <dgm:prSet/>
      <dgm:spPr/>
      <dgm:t>
        <a:bodyPr/>
        <a:lstStyle/>
        <a:p>
          <a:endParaRPr lang="en-US"/>
        </a:p>
      </dgm:t>
    </dgm:pt>
    <dgm:pt modelId="{A04F72D5-DA61-4B21-8380-84768C23CAE6}" type="sibTrans" cxnId="{D346875D-7BAD-4ABA-8A5B-B12C37A8E447}">
      <dgm:prSet/>
      <dgm:spPr/>
      <dgm:t>
        <a:bodyPr/>
        <a:lstStyle/>
        <a:p>
          <a:endParaRPr lang="en-US"/>
        </a:p>
      </dgm:t>
    </dgm:pt>
    <dgm:pt modelId="{D2BD62A0-9D0E-4FCF-9FBD-84171F4162AC}">
      <dgm:prSet custT="1"/>
      <dgm:spPr/>
      <dgm:t>
        <a:bodyPr/>
        <a:lstStyle/>
        <a:p>
          <a:pPr>
            <a:lnSpc>
              <a:spcPct val="100000"/>
            </a:lnSpc>
            <a:buFontTx/>
            <a:buNone/>
          </a:pPr>
          <a:r>
            <a:rPr lang="en-US" sz="2400" dirty="0" err="1"/>
            <a:t>Comunicación</a:t>
          </a:r>
          <a:r>
            <a:rPr lang="en-US" sz="2400" dirty="0"/>
            <a:t> entre </a:t>
          </a:r>
          <a:r>
            <a:rPr lang="en-US" sz="2400" dirty="0" err="1"/>
            <a:t>usuarios</a:t>
          </a:r>
          <a:r>
            <a:rPr lang="en-US" sz="2400" dirty="0"/>
            <a:t> y </a:t>
          </a:r>
          <a:r>
            <a:rPr lang="en-US" sz="2400" dirty="0" err="1"/>
            <a:t>aplicaciones</a:t>
          </a:r>
          <a:endParaRPr lang="en-US" sz="2400" dirty="0"/>
        </a:p>
      </dgm:t>
    </dgm:pt>
    <dgm:pt modelId="{74419503-DA00-4FA9-8597-1F276485CFE2}" type="parTrans" cxnId="{B9F5D270-FC3A-48B2-BC60-AADBB1CF634D}">
      <dgm:prSet/>
      <dgm:spPr/>
      <dgm:t>
        <a:bodyPr/>
        <a:lstStyle/>
        <a:p>
          <a:endParaRPr lang="en-US"/>
        </a:p>
      </dgm:t>
    </dgm:pt>
    <dgm:pt modelId="{3E3F3EB3-7092-46EA-A507-DAFF556BADC3}" type="sibTrans" cxnId="{B9F5D270-FC3A-48B2-BC60-AADBB1CF634D}">
      <dgm:prSet/>
      <dgm:spPr/>
      <dgm:t>
        <a:bodyPr/>
        <a:lstStyle/>
        <a:p>
          <a:endParaRPr lang="en-US"/>
        </a:p>
      </dgm:t>
    </dgm:pt>
    <dgm:pt modelId="{84289915-403A-4B07-B3F0-0A6FAC582454}">
      <dgm:prSet/>
      <dgm:spPr/>
      <dgm:t>
        <a:bodyPr/>
        <a:lstStyle/>
        <a:p>
          <a:pPr>
            <a:lnSpc>
              <a:spcPct val="100000"/>
            </a:lnSpc>
            <a:defRPr b="1"/>
          </a:pPr>
          <a:r>
            <a:rPr lang="en-US"/>
            <a:t>Ilusionista</a:t>
          </a:r>
        </a:p>
      </dgm:t>
    </dgm:pt>
    <dgm:pt modelId="{5FC6C35F-24D4-4D73-8ECD-A55EFD64046E}" type="parTrans" cxnId="{AE74B3A9-5302-4BC8-99C4-353A5517D356}">
      <dgm:prSet/>
      <dgm:spPr/>
      <dgm:t>
        <a:bodyPr/>
        <a:lstStyle/>
        <a:p>
          <a:endParaRPr lang="en-US"/>
        </a:p>
      </dgm:t>
    </dgm:pt>
    <dgm:pt modelId="{010EF830-E8B8-45E5-9AEC-46600CB5C22D}" type="sibTrans" cxnId="{AE74B3A9-5302-4BC8-99C4-353A5517D356}">
      <dgm:prSet/>
      <dgm:spPr/>
      <dgm:t>
        <a:bodyPr/>
        <a:lstStyle/>
        <a:p>
          <a:endParaRPr lang="en-US"/>
        </a:p>
      </dgm:t>
    </dgm:pt>
    <dgm:pt modelId="{D2BE1B15-D0ED-40E2-A092-C7D27343DA9F}">
      <dgm:prSet custT="1"/>
      <dgm:spPr/>
      <dgm:t>
        <a:bodyPr/>
        <a:lstStyle/>
        <a:p>
          <a:pPr>
            <a:lnSpc>
              <a:spcPct val="100000"/>
            </a:lnSpc>
          </a:pPr>
          <a:r>
            <a:rPr lang="en-US" sz="2400" dirty="0" err="1"/>
            <a:t>Cada</a:t>
          </a:r>
          <a:r>
            <a:rPr lang="en-US" sz="2400" dirty="0"/>
            <a:t> </a:t>
          </a:r>
          <a:r>
            <a:rPr lang="en-US" sz="2400" dirty="0" err="1"/>
            <a:t>aplicación</a:t>
          </a:r>
          <a:r>
            <a:rPr lang="en-US" sz="2400" dirty="0"/>
            <a:t> </a:t>
          </a:r>
          <a:r>
            <a:rPr lang="en-US" sz="2400" dirty="0" err="1"/>
            <a:t>tiene</a:t>
          </a:r>
          <a:r>
            <a:rPr lang="en-US" sz="2400" dirty="0"/>
            <a:t> la </a:t>
          </a:r>
          <a:r>
            <a:rPr lang="en-US" sz="2400" dirty="0" err="1"/>
            <a:t>sensación</a:t>
          </a:r>
          <a:r>
            <a:rPr lang="en-US" sz="2400" dirty="0"/>
            <a:t> de </a:t>
          </a:r>
          <a:r>
            <a:rPr lang="en-US" sz="2400" dirty="0" err="1"/>
            <a:t>tener</a:t>
          </a:r>
          <a:r>
            <a:rPr lang="en-US" sz="2400" dirty="0"/>
            <a:t> </a:t>
          </a:r>
          <a:r>
            <a:rPr lang="en-US" sz="2400" dirty="0" err="1"/>
            <a:t>reservada</a:t>
          </a:r>
          <a:r>
            <a:rPr lang="en-US" sz="2400" dirty="0"/>
            <a:t> </a:t>
          </a:r>
          <a:r>
            <a:rPr lang="en-US" sz="2400" dirty="0" err="1"/>
            <a:t>una</a:t>
          </a:r>
          <a:r>
            <a:rPr lang="en-US" sz="2400" dirty="0"/>
            <a:t> </a:t>
          </a:r>
          <a:r>
            <a:rPr lang="en-US" sz="2400" dirty="0" err="1"/>
            <a:t>máquina</a:t>
          </a:r>
          <a:r>
            <a:rPr lang="en-US" sz="2400" dirty="0"/>
            <a:t> </a:t>
          </a:r>
          <a:r>
            <a:rPr lang="en-US" sz="2400" dirty="0" err="1"/>
            <a:t>completa</a:t>
          </a:r>
          <a:r>
            <a:rPr lang="en-US" sz="2400" dirty="0"/>
            <a:t> de forma </a:t>
          </a:r>
          <a:r>
            <a:rPr lang="en-US" sz="2400" dirty="0" err="1"/>
            <a:t>exclusiva</a:t>
          </a:r>
          <a:endParaRPr lang="en-US" sz="2400" dirty="0"/>
        </a:p>
      </dgm:t>
    </dgm:pt>
    <dgm:pt modelId="{B8817553-5789-43B1-9D35-0EB3982A5644}" type="parTrans" cxnId="{F59415F6-25D7-4446-A642-92262B8EEA8D}">
      <dgm:prSet/>
      <dgm:spPr/>
      <dgm:t>
        <a:bodyPr/>
        <a:lstStyle/>
        <a:p>
          <a:endParaRPr lang="en-US"/>
        </a:p>
      </dgm:t>
    </dgm:pt>
    <dgm:pt modelId="{1A3EAD77-0DCA-48CD-B0CA-7025906E3A0E}" type="sibTrans" cxnId="{F59415F6-25D7-4446-A642-92262B8EEA8D}">
      <dgm:prSet/>
      <dgm:spPr/>
      <dgm:t>
        <a:bodyPr/>
        <a:lstStyle/>
        <a:p>
          <a:endParaRPr lang="en-US"/>
        </a:p>
      </dgm:t>
    </dgm:pt>
    <dgm:pt modelId="{B7625D20-2A88-461F-8531-8A7DF12F4979}">
      <dgm:prSet custT="1"/>
      <dgm:spPr/>
      <dgm:t>
        <a:bodyPr/>
        <a:lstStyle/>
        <a:p>
          <a:pPr>
            <a:lnSpc>
              <a:spcPct val="100000"/>
            </a:lnSpc>
          </a:pPr>
          <a:r>
            <a:rPr lang="en-US" sz="2400"/>
            <a:t>Las limitaciones y los detalles físicos se enmascaran</a:t>
          </a:r>
        </a:p>
      </dgm:t>
    </dgm:pt>
    <dgm:pt modelId="{BD585D0D-53E8-4431-BB8E-5D7CD724CB4F}" type="parTrans" cxnId="{1C94EF09-E3DD-4E9B-92B0-3FB7424C2582}">
      <dgm:prSet/>
      <dgm:spPr/>
      <dgm:t>
        <a:bodyPr/>
        <a:lstStyle/>
        <a:p>
          <a:endParaRPr lang="en-US"/>
        </a:p>
      </dgm:t>
    </dgm:pt>
    <dgm:pt modelId="{6A81E2F8-D0DC-4EA9-8E06-047DB67052EB}" type="sibTrans" cxnId="{1C94EF09-E3DD-4E9B-92B0-3FB7424C2582}">
      <dgm:prSet/>
      <dgm:spPr/>
      <dgm:t>
        <a:bodyPr/>
        <a:lstStyle/>
        <a:p>
          <a:endParaRPr lang="en-US"/>
        </a:p>
      </dgm:t>
    </dgm:pt>
    <dgm:pt modelId="{B7A18010-3398-49EB-8CA5-01B392E2A65A}">
      <dgm:prSet custT="1"/>
      <dgm:spPr/>
      <dgm:t>
        <a:bodyPr/>
        <a:lstStyle/>
        <a:p>
          <a:pPr>
            <a:lnSpc>
              <a:spcPct val="100000"/>
            </a:lnSpc>
          </a:pPr>
          <a:r>
            <a:rPr lang="en-US" sz="2400"/>
            <a:t>Proporciona objetos de alto nivel, como los archivos</a:t>
          </a:r>
        </a:p>
      </dgm:t>
    </dgm:pt>
    <dgm:pt modelId="{D43EF843-7302-45D0-B702-356169E1C5F4}" type="parTrans" cxnId="{4FA600D7-81BB-463A-A9CA-3F6617A93889}">
      <dgm:prSet/>
      <dgm:spPr/>
      <dgm:t>
        <a:bodyPr/>
        <a:lstStyle/>
        <a:p>
          <a:endParaRPr lang="en-US"/>
        </a:p>
      </dgm:t>
    </dgm:pt>
    <dgm:pt modelId="{84313110-8015-4CD8-A8F2-EDF42A9AE5A0}" type="sibTrans" cxnId="{4FA600D7-81BB-463A-A9CA-3F6617A93889}">
      <dgm:prSet/>
      <dgm:spPr/>
      <dgm:t>
        <a:bodyPr/>
        <a:lstStyle/>
        <a:p>
          <a:endParaRPr lang="en-US"/>
        </a:p>
      </dgm:t>
    </dgm:pt>
    <dgm:pt modelId="{16E92994-F886-4D65-9BA1-B8B581E14DAE}">
      <dgm:prSet/>
      <dgm:spPr/>
      <dgm:t>
        <a:bodyPr/>
        <a:lstStyle/>
        <a:p>
          <a:pPr>
            <a:lnSpc>
              <a:spcPct val="100000"/>
            </a:lnSpc>
            <a:defRPr b="1"/>
          </a:pPr>
          <a:r>
            <a:rPr lang="en-US"/>
            <a:t>Pegamento</a:t>
          </a:r>
        </a:p>
      </dgm:t>
    </dgm:pt>
    <dgm:pt modelId="{89369D54-A662-437B-9D29-165B6FB74A8F}" type="parTrans" cxnId="{22F0DF90-03C1-46AF-9416-448B0EFCD305}">
      <dgm:prSet/>
      <dgm:spPr/>
      <dgm:t>
        <a:bodyPr/>
        <a:lstStyle/>
        <a:p>
          <a:endParaRPr lang="en-US"/>
        </a:p>
      </dgm:t>
    </dgm:pt>
    <dgm:pt modelId="{9B2963F6-6326-4C62-8B78-2A0C26E8A5CC}" type="sibTrans" cxnId="{22F0DF90-03C1-46AF-9416-448B0EFCD305}">
      <dgm:prSet/>
      <dgm:spPr/>
      <dgm:t>
        <a:bodyPr/>
        <a:lstStyle/>
        <a:p>
          <a:endParaRPr lang="en-US"/>
        </a:p>
      </dgm:t>
    </dgm:pt>
    <dgm:pt modelId="{C500F5DB-DA52-4F01-8B7D-FE8C8F0DC32C}">
      <dgm:prSet custT="1"/>
      <dgm:spPr/>
      <dgm:t>
        <a:bodyPr/>
        <a:lstStyle/>
        <a:p>
          <a:pPr>
            <a:lnSpc>
              <a:spcPct val="100000"/>
            </a:lnSpc>
          </a:pPr>
          <a:r>
            <a:rPr lang="en-US" sz="2400" dirty="0" err="1"/>
            <a:t>Entorno</a:t>
          </a:r>
          <a:r>
            <a:rPr lang="en-US" sz="2400" dirty="0"/>
            <a:t> de </a:t>
          </a:r>
          <a:r>
            <a:rPr lang="en-US" sz="2400" dirty="0" err="1"/>
            <a:t>ejecución</a:t>
          </a:r>
          <a:r>
            <a:rPr lang="en-US" sz="2400" dirty="0"/>
            <a:t> con un conjunto </a:t>
          </a:r>
          <a:r>
            <a:rPr lang="en-US" sz="2400" dirty="0" err="1"/>
            <a:t>común</a:t>
          </a:r>
          <a:r>
            <a:rPr lang="en-US" sz="2400" dirty="0"/>
            <a:t> de </a:t>
          </a:r>
          <a:r>
            <a:rPr lang="en-US" sz="2400" dirty="0" err="1"/>
            <a:t>servicios</a:t>
          </a:r>
          <a:endParaRPr lang="en-US" sz="2400" dirty="0"/>
        </a:p>
      </dgm:t>
    </dgm:pt>
    <dgm:pt modelId="{DD1F36E1-572E-45E4-9376-294BC672DDCC}" type="parTrans" cxnId="{1E3ECDEF-5DFC-491D-897A-7840C5CA85AC}">
      <dgm:prSet/>
      <dgm:spPr/>
      <dgm:t>
        <a:bodyPr/>
        <a:lstStyle/>
        <a:p>
          <a:endParaRPr lang="en-US"/>
        </a:p>
      </dgm:t>
    </dgm:pt>
    <dgm:pt modelId="{FA8B91E8-FFC5-4474-97C8-C4818AB60B3A}" type="sibTrans" cxnId="{1E3ECDEF-5DFC-491D-897A-7840C5CA85AC}">
      <dgm:prSet/>
      <dgm:spPr/>
      <dgm:t>
        <a:bodyPr/>
        <a:lstStyle/>
        <a:p>
          <a:endParaRPr lang="en-US"/>
        </a:p>
      </dgm:t>
    </dgm:pt>
    <dgm:pt modelId="{32FEDCE2-19B5-42AB-9347-B29DC5A3CBAE}">
      <dgm:prSet custT="1"/>
      <dgm:spPr/>
      <dgm:t>
        <a:bodyPr/>
        <a:lstStyle/>
        <a:p>
          <a:pPr>
            <a:lnSpc>
              <a:spcPct val="100000"/>
            </a:lnSpc>
          </a:pPr>
          <a:r>
            <a:rPr lang="en-US" sz="2400"/>
            <a:t>Los archivos escritos por una aplicación pueden ser leidos por otra</a:t>
          </a:r>
        </a:p>
      </dgm:t>
    </dgm:pt>
    <dgm:pt modelId="{DA3CA77E-1D31-4611-91FB-095C5C85F5FD}" type="parTrans" cxnId="{4C7A1788-495C-4B70-A9C8-0B3096ED0FED}">
      <dgm:prSet/>
      <dgm:spPr/>
      <dgm:t>
        <a:bodyPr/>
        <a:lstStyle/>
        <a:p>
          <a:endParaRPr lang="en-US"/>
        </a:p>
      </dgm:t>
    </dgm:pt>
    <dgm:pt modelId="{EFD34DC2-3039-4A91-ACD8-3EA7F0AAE75A}" type="sibTrans" cxnId="{4C7A1788-495C-4B70-A9C8-0B3096ED0FED}">
      <dgm:prSet/>
      <dgm:spPr/>
      <dgm:t>
        <a:bodyPr/>
        <a:lstStyle/>
        <a:p>
          <a:endParaRPr lang="en-US"/>
        </a:p>
      </dgm:t>
    </dgm:pt>
    <dgm:pt modelId="{23393343-A012-4B73-852C-59BFB26101C8}" type="pres">
      <dgm:prSet presAssocID="{C5659BAF-B8EE-4C4C-8A04-597DAD65CEF3}" presName="root" presStyleCnt="0">
        <dgm:presLayoutVars>
          <dgm:dir/>
          <dgm:resizeHandles val="exact"/>
        </dgm:presLayoutVars>
      </dgm:prSet>
      <dgm:spPr/>
    </dgm:pt>
    <dgm:pt modelId="{CB2E9F37-A757-4F00-B36C-BA1AE58BB5C1}" type="pres">
      <dgm:prSet presAssocID="{DD3451AA-38C6-4277-9861-B51D4FFCE567}" presName="compNode" presStyleCnt="0"/>
      <dgm:spPr/>
    </dgm:pt>
    <dgm:pt modelId="{84A9301B-37E3-4EA8-B1F9-C741F3EFE9F9}" type="pres">
      <dgm:prSet presAssocID="{DD3451AA-38C6-4277-9861-B51D4FFCE5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uario"/>
        </a:ext>
      </dgm:extLst>
    </dgm:pt>
    <dgm:pt modelId="{A9180A52-2B77-41F9-8BBC-6FAD4BCBD524}" type="pres">
      <dgm:prSet presAssocID="{DD3451AA-38C6-4277-9861-B51D4FFCE567}" presName="iconSpace" presStyleCnt="0"/>
      <dgm:spPr/>
    </dgm:pt>
    <dgm:pt modelId="{B61171A7-16D0-4AAF-B9D9-419899A3897D}" type="pres">
      <dgm:prSet presAssocID="{DD3451AA-38C6-4277-9861-B51D4FFCE567}" presName="parTx" presStyleLbl="revTx" presStyleIdx="0" presStyleCnt="6">
        <dgm:presLayoutVars>
          <dgm:chMax val="0"/>
          <dgm:chPref val="0"/>
        </dgm:presLayoutVars>
      </dgm:prSet>
      <dgm:spPr/>
    </dgm:pt>
    <dgm:pt modelId="{9903FDA4-93A7-41C3-AC4E-077F0F7AA832}" type="pres">
      <dgm:prSet presAssocID="{DD3451AA-38C6-4277-9861-B51D4FFCE567}" presName="txSpace" presStyleCnt="0"/>
      <dgm:spPr/>
    </dgm:pt>
    <dgm:pt modelId="{D2132883-52E5-4D7D-A484-24000AC77B34}" type="pres">
      <dgm:prSet presAssocID="{DD3451AA-38C6-4277-9861-B51D4FFCE567}" presName="desTx" presStyleLbl="revTx" presStyleIdx="1" presStyleCnt="6">
        <dgm:presLayoutVars/>
      </dgm:prSet>
      <dgm:spPr/>
    </dgm:pt>
    <dgm:pt modelId="{C546DDFD-09BC-4584-AD7E-ABFBF5C8459B}" type="pres">
      <dgm:prSet presAssocID="{0E16AD81-CAFF-461C-83DC-DA12C6992591}" presName="sibTrans" presStyleCnt="0"/>
      <dgm:spPr/>
    </dgm:pt>
    <dgm:pt modelId="{C7CE3696-F6D7-4C64-8ACC-E212FED40712}" type="pres">
      <dgm:prSet presAssocID="{84289915-403A-4B07-B3F0-0A6FAC582454}" presName="compNode" presStyleCnt="0"/>
      <dgm:spPr/>
    </dgm:pt>
    <dgm:pt modelId="{FFE42DC9-E660-4ADA-A776-01CE24ACCB8A}" type="pres">
      <dgm:prSet presAssocID="{84289915-403A-4B07-B3F0-0A6FAC5824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ca de verificación"/>
        </a:ext>
      </dgm:extLst>
    </dgm:pt>
    <dgm:pt modelId="{8B5C15CD-1367-43F8-8C52-077D1324859E}" type="pres">
      <dgm:prSet presAssocID="{84289915-403A-4B07-B3F0-0A6FAC582454}" presName="iconSpace" presStyleCnt="0"/>
      <dgm:spPr/>
    </dgm:pt>
    <dgm:pt modelId="{0F894D7C-ADBD-4B5B-BDE4-B379EDA1AAEE}" type="pres">
      <dgm:prSet presAssocID="{84289915-403A-4B07-B3F0-0A6FAC582454}" presName="parTx" presStyleLbl="revTx" presStyleIdx="2" presStyleCnt="6">
        <dgm:presLayoutVars>
          <dgm:chMax val="0"/>
          <dgm:chPref val="0"/>
        </dgm:presLayoutVars>
      </dgm:prSet>
      <dgm:spPr/>
    </dgm:pt>
    <dgm:pt modelId="{240CFCE2-9BBF-4863-BC8C-ED441255E064}" type="pres">
      <dgm:prSet presAssocID="{84289915-403A-4B07-B3F0-0A6FAC582454}" presName="txSpace" presStyleCnt="0"/>
      <dgm:spPr/>
    </dgm:pt>
    <dgm:pt modelId="{11D5FC63-4AAC-4B9E-BF88-091FE03D3486}" type="pres">
      <dgm:prSet presAssocID="{84289915-403A-4B07-B3F0-0A6FAC582454}" presName="desTx" presStyleLbl="revTx" presStyleIdx="3" presStyleCnt="6" custScaleX="145289">
        <dgm:presLayoutVars/>
      </dgm:prSet>
      <dgm:spPr/>
    </dgm:pt>
    <dgm:pt modelId="{489F70EA-68C3-4F2A-BD53-5A69518AECB2}" type="pres">
      <dgm:prSet presAssocID="{010EF830-E8B8-45E5-9AEC-46600CB5C22D}" presName="sibTrans" presStyleCnt="0"/>
      <dgm:spPr/>
    </dgm:pt>
    <dgm:pt modelId="{FF1F9647-92C3-47F0-A7B9-0DBDB10DE0F2}" type="pres">
      <dgm:prSet presAssocID="{16E92994-F886-4D65-9BA1-B8B581E14DAE}" presName="compNode" presStyleCnt="0"/>
      <dgm:spPr/>
    </dgm:pt>
    <dgm:pt modelId="{FC45203C-6A1D-4CB7-983E-D2F509E079E4}" type="pres">
      <dgm:prSet presAssocID="{16E92994-F886-4D65-9BA1-B8B581E14D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 de datos"/>
        </a:ext>
      </dgm:extLst>
    </dgm:pt>
    <dgm:pt modelId="{D00B0308-9295-48ED-8572-BE91B49DDB77}" type="pres">
      <dgm:prSet presAssocID="{16E92994-F886-4D65-9BA1-B8B581E14DAE}" presName="iconSpace" presStyleCnt="0"/>
      <dgm:spPr/>
    </dgm:pt>
    <dgm:pt modelId="{0AAEEE5A-BAE8-4C4C-90A9-D65E7B45DE8F}" type="pres">
      <dgm:prSet presAssocID="{16E92994-F886-4D65-9BA1-B8B581E14DAE}" presName="parTx" presStyleLbl="revTx" presStyleIdx="4" presStyleCnt="6">
        <dgm:presLayoutVars>
          <dgm:chMax val="0"/>
          <dgm:chPref val="0"/>
        </dgm:presLayoutVars>
      </dgm:prSet>
      <dgm:spPr/>
    </dgm:pt>
    <dgm:pt modelId="{468D9D38-467A-46D0-91EC-5C89D251371A}" type="pres">
      <dgm:prSet presAssocID="{16E92994-F886-4D65-9BA1-B8B581E14DAE}" presName="txSpace" presStyleCnt="0"/>
      <dgm:spPr/>
    </dgm:pt>
    <dgm:pt modelId="{A5F1039E-6884-456C-8332-22A9F4C6D28B}" type="pres">
      <dgm:prSet presAssocID="{16E92994-F886-4D65-9BA1-B8B581E14DAE}" presName="desTx" presStyleLbl="revTx" presStyleIdx="5" presStyleCnt="6">
        <dgm:presLayoutVars/>
      </dgm:prSet>
      <dgm:spPr/>
    </dgm:pt>
  </dgm:ptLst>
  <dgm:cxnLst>
    <dgm:cxn modelId="{647BFB02-A66E-4E6C-A38A-832989D7A181}" type="presOf" srcId="{D2BD62A0-9D0E-4FCF-9FBD-84171F4162AC}" destId="{D2132883-52E5-4D7D-A484-24000AC77B34}" srcOrd="0" destOrd="2" presId="urn:microsoft.com/office/officeart/2018/5/layout/CenteredIconLabelDescriptionList"/>
    <dgm:cxn modelId="{1C94EF09-E3DD-4E9B-92B0-3FB7424C2582}" srcId="{84289915-403A-4B07-B3F0-0A6FAC582454}" destId="{B7625D20-2A88-461F-8531-8A7DF12F4979}" srcOrd="1" destOrd="0" parTransId="{BD585D0D-53E8-4431-BB8E-5D7CD724CB4F}" sibTransId="{6A81E2F8-D0DC-4EA9-8E06-047DB67052EB}"/>
    <dgm:cxn modelId="{FCE9570C-2097-403E-8F07-3D55262F1272}" type="presOf" srcId="{C500F5DB-DA52-4F01-8B7D-FE8C8F0DC32C}" destId="{A5F1039E-6884-456C-8332-22A9F4C6D28B}" srcOrd="0" destOrd="0" presId="urn:microsoft.com/office/officeart/2018/5/layout/CenteredIconLabelDescriptionList"/>
    <dgm:cxn modelId="{4F6D6520-3522-476D-90E3-7C57BF2A4113}" type="presOf" srcId="{B7625D20-2A88-461F-8531-8A7DF12F4979}" destId="{11D5FC63-4AAC-4B9E-BF88-091FE03D3486}" srcOrd="0" destOrd="1" presId="urn:microsoft.com/office/officeart/2018/5/layout/CenteredIconLabelDescriptionList"/>
    <dgm:cxn modelId="{A025B540-B894-4AB0-9CA9-EC6F3F2AF6E0}" type="presOf" srcId="{DD3451AA-38C6-4277-9861-B51D4FFCE567}" destId="{B61171A7-16D0-4AAF-B9D9-419899A3897D}" srcOrd="0" destOrd="0" presId="urn:microsoft.com/office/officeart/2018/5/layout/CenteredIconLabelDescriptionList"/>
    <dgm:cxn modelId="{D346875D-7BAD-4ABA-8A5B-B12C37A8E447}" srcId="{DD3451AA-38C6-4277-9861-B51D4FFCE567}" destId="{575CF9AD-7D2D-4683-A316-DF198C7BBEDB}" srcOrd="1" destOrd="0" parTransId="{CD5D2666-EF67-4D4B-9083-32E239E3797C}" sibTransId="{A04F72D5-DA61-4B21-8380-84768C23CAE6}"/>
    <dgm:cxn modelId="{B9F5D270-FC3A-48B2-BC60-AADBB1CF634D}" srcId="{DD3451AA-38C6-4277-9861-B51D4FFCE567}" destId="{D2BD62A0-9D0E-4FCF-9FBD-84171F4162AC}" srcOrd="2" destOrd="0" parTransId="{74419503-DA00-4FA9-8597-1F276485CFE2}" sibTransId="{3E3F3EB3-7092-46EA-A507-DAFF556BADC3}"/>
    <dgm:cxn modelId="{1E3EE882-7A21-44E9-9D5C-4CB765C953B7}" srcId="{DD3451AA-38C6-4277-9861-B51D4FFCE567}" destId="{F4A967FE-5EB5-4BE9-97AF-9C904E9B4C4F}" srcOrd="0" destOrd="0" parTransId="{B85A6A1A-B783-4F3E-86C2-7E864DB9F255}" sibTransId="{4B45370A-7CBC-4891-97F9-FDB5B97D3FA5}"/>
    <dgm:cxn modelId="{8F5BBB87-CC16-4B56-A7AA-589869EDF8F6}" type="presOf" srcId="{D2BE1B15-D0ED-40E2-A092-C7D27343DA9F}" destId="{11D5FC63-4AAC-4B9E-BF88-091FE03D3486}" srcOrd="0" destOrd="0" presId="urn:microsoft.com/office/officeart/2018/5/layout/CenteredIconLabelDescriptionList"/>
    <dgm:cxn modelId="{4C7A1788-495C-4B70-A9C8-0B3096ED0FED}" srcId="{16E92994-F886-4D65-9BA1-B8B581E14DAE}" destId="{32FEDCE2-19B5-42AB-9347-B29DC5A3CBAE}" srcOrd="1" destOrd="0" parTransId="{DA3CA77E-1D31-4611-91FB-095C5C85F5FD}" sibTransId="{EFD34DC2-3039-4A91-ACD8-3EA7F0AAE75A}"/>
    <dgm:cxn modelId="{22F0DF90-03C1-46AF-9416-448B0EFCD305}" srcId="{C5659BAF-B8EE-4C4C-8A04-597DAD65CEF3}" destId="{16E92994-F886-4D65-9BA1-B8B581E14DAE}" srcOrd="2" destOrd="0" parTransId="{89369D54-A662-437B-9D29-165B6FB74A8F}" sibTransId="{9B2963F6-6326-4C62-8B78-2A0C26E8A5CC}"/>
    <dgm:cxn modelId="{81255192-2531-43EC-A207-ED3A1F00F2B8}" type="presOf" srcId="{32FEDCE2-19B5-42AB-9347-B29DC5A3CBAE}" destId="{A5F1039E-6884-456C-8332-22A9F4C6D28B}" srcOrd="0" destOrd="1" presId="urn:microsoft.com/office/officeart/2018/5/layout/CenteredIconLabelDescriptionList"/>
    <dgm:cxn modelId="{A46F559A-7658-4D0A-A287-4479BD50A2CC}" type="presOf" srcId="{C5659BAF-B8EE-4C4C-8A04-597DAD65CEF3}" destId="{23393343-A012-4B73-852C-59BFB26101C8}" srcOrd="0" destOrd="0" presId="urn:microsoft.com/office/officeart/2018/5/layout/CenteredIconLabelDescriptionList"/>
    <dgm:cxn modelId="{B76AA19E-AF1F-4E64-9577-64AA93E29452}" srcId="{C5659BAF-B8EE-4C4C-8A04-597DAD65CEF3}" destId="{DD3451AA-38C6-4277-9861-B51D4FFCE567}" srcOrd="0" destOrd="0" parTransId="{15E0CA8A-A80C-43C1-985D-AD01E3DD0982}" sibTransId="{0E16AD81-CAFF-461C-83DC-DA12C6992591}"/>
    <dgm:cxn modelId="{AE74B3A9-5302-4BC8-99C4-353A5517D356}" srcId="{C5659BAF-B8EE-4C4C-8A04-597DAD65CEF3}" destId="{84289915-403A-4B07-B3F0-0A6FAC582454}" srcOrd="1" destOrd="0" parTransId="{5FC6C35F-24D4-4D73-8ECD-A55EFD64046E}" sibTransId="{010EF830-E8B8-45E5-9AEC-46600CB5C22D}"/>
    <dgm:cxn modelId="{14D792AA-D356-4EE2-9653-B696342EA9B0}" type="presOf" srcId="{16E92994-F886-4D65-9BA1-B8B581E14DAE}" destId="{0AAEEE5A-BAE8-4C4C-90A9-D65E7B45DE8F}" srcOrd="0" destOrd="0" presId="urn:microsoft.com/office/officeart/2018/5/layout/CenteredIconLabelDescriptionList"/>
    <dgm:cxn modelId="{007083B0-D360-48CF-B245-B427910A40EE}" type="presOf" srcId="{84289915-403A-4B07-B3F0-0A6FAC582454}" destId="{0F894D7C-ADBD-4B5B-BDE4-B379EDA1AAEE}" srcOrd="0" destOrd="0" presId="urn:microsoft.com/office/officeart/2018/5/layout/CenteredIconLabelDescriptionList"/>
    <dgm:cxn modelId="{2F168AC5-A8B4-4B34-9420-AC04134B03B5}" type="presOf" srcId="{B7A18010-3398-49EB-8CA5-01B392E2A65A}" destId="{11D5FC63-4AAC-4B9E-BF88-091FE03D3486}" srcOrd="0" destOrd="2" presId="urn:microsoft.com/office/officeart/2018/5/layout/CenteredIconLabelDescriptionList"/>
    <dgm:cxn modelId="{5E6076CE-B7E1-42AA-BC80-57851D7585D6}" type="presOf" srcId="{575CF9AD-7D2D-4683-A316-DF198C7BBEDB}" destId="{D2132883-52E5-4D7D-A484-24000AC77B34}" srcOrd="0" destOrd="1" presId="urn:microsoft.com/office/officeart/2018/5/layout/CenteredIconLabelDescriptionList"/>
    <dgm:cxn modelId="{4FA600D7-81BB-463A-A9CA-3F6617A93889}" srcId="{84289915-403A-4B07-B3F0-0A6FAC582454}" destId="{B7A18010-3398-49EB-8CA5-01B392E2A65A}" srcOrd="2" destOrd="0" parTransId="{D43EF843-7302-45D0-B702-356169E1C5F4}" sibTransId="{84313110-8015-4CD8-A8F2-EDF42A9AE5A0}"/>
    <dgm:cxn modelId="{BFC54FED-3175-4AA4-BFAB-4A3275D5BF77}" type="presOf" srcId="{F4A967FE-5EB5-4BE9-97AF-9C904E9B4C4F}" destId="{D2132883-52E5-4D7D-A484-24000AC77B34}" srcOrd="0" destOrd="0" presId="urn:microsoft.com/office/officeart/2018/5/layout/CenteredIconLabelDescriptionList"/>
    <dgm:cxn modelId="{1E3ECDEF-5DFC-491D-897A-7840C5CA85AC}" srcId="{16E92994-F886-4D65-9BA1-B8B581E14DAE}" destId="{C500F5DB-DA52-4F01-8B7D-FE8C8F0DC32C}" srcOrd="0" destOrd="0" parTransId="{DD1F36E1-572E-45E4-9376-294BC672DDCC}" sibTransId="{FA8B91E8-FFC5-4474-97C8-C4818AB60B3A}"/>
    <dgm:cxn modelId="{F59415F6-25D7-4446-A642-92262B8EEA8D}" srcId="{84289915-403A-4B07-B3F0-0A6FAC582454}" destId="{D2BE1B15-D0ED-40E2-A092-C7D27343DA9F}" srcOrd="0" destOrd="0" parTransId="{B8817553-5789-43B1-9D35-0EB3982A5644}" sibTransId="{1A3EAD77-0DCA-48CD-B0CA-7025906E3A0E}"/>
    <dgm:cxn modelId="{8B6E7AC2-EAB0-40F0-B553-A2427ED68E18}" type="presParOf" srcId="{23393343-A012-4B73-852C-59BFB26101C8}" destId="{CB2E9F37-A757-4F00-B36C-BA1AE58BB5C1}" srcOrd="0" destOrd="0" presId="urn:microsoft.com/office/officeart/2018/5/layout/CenteredIconLabelDescriptionList"/>
    <dgm:cxn modelId="{6797379D-14AB-4358-9CFF-FA1B8D26889C}" type="presParOf" srcId="{CB2E9F37-A757-4F00-B36C-BA1AE58BB5C1}" destId="{84A9301B-37E3-4EA8-B1F9-C741F3EFE9F9}" srcOrd="0" destOrd="0" presId="urn:microsoft.com/office/officeart/2018/5/layout/CenteredIconLabelDescriptionList"/>
    <dgm:cxn modelId="{56DA7FA3-EA53-4DCC-ACE2-5AF93883189F}" type="presParOf" srcId="{CB2E9F37-A757-4F00-B36C-BA1AE58BB5C1}" destId="{A9180A52-2B77-41F9-8BBC-6FAD4BCBD524}" srcOrd="1" destOrd="0" presId="urn:microsoft.com/office/officeart/2018/5/layout/CenteredIconLabelDescriptionList"/>
    <dgm:cxn modelId="{81DA6EBA-D24A-407F-B00E-A41790D40025}" type="presParOf" srcId="{CB2E9F37-A757-4F00-B36C-BA1AE58BB5C1}" destId="{B61171A7-16D0-4AAF-B9D9-419899A3897D}" srcOrd="2" destOrd="0" presId="urn:microsoft.com/office/officeart/2018/5/layout/CenteredIconLabelDescriptionList"/>
    <dgm:cxn modelId="{F5FB4E5C-157C-4126-8A4E-21174535ADBD}" type="presParOf" srcId="{CB2E9F37-A757-4F00-B36C-BA1AE58BB5C1}" destId="{9903FDA4-93A7-41C3-AC4E-077F0F7AA832}" srcOrd="3" destOrd="0" presId="urn:microsoft.com/office/officeart/2018/5/layout/CenteredIconLabelDescriptionList"/>
    <dgm:cxn modelId="{CF87FB33-41A7-440A-8D5F-0B15430B69B6}" type="presParOf" srcId="{CB2E9F37-A757-4F00-B36C-BA1AE58BB5C1}" destId="{D2132883-52E5-4D7D-A484-24000AC77B34}" srcOrd="4" destOrd="0" presId="urn:microsoft.com/office/officeart/2018/5/layout/CenteredIconLabelDescriptionList"/>
    <dgm:cxn modelId="{3F20E76A-662A-40C3-AFF0-05F1DF29F0E9}" type="presParOf" srcId="{23393343-A012-4B73-852C-59BFB26101C8}" destId="{C546DDFD-09BC-4584-AD7E-ABFBF5C8459B}" srcOrd="1" destOrd="0" presId="urn:microsoft.com/office/officeart/2018/5/layout/CenteredIconLabelDescriptionList"/>
    <dgm:cxn modelId="{196141DF-2905-4097-922C-ABAAC60AC0AD}" type="presParOf" srcId="{23393343-A012-4B73-852C-59BFB26101C8}" destId="{C7CE3696-F6D7-4C64-8ACC-E212FED40712}" srcOrd="2" destOrd="0" presId="urn:microsoft.com/office/officeart/2018/5/layout/CenteredIconLabelDescriptionList"/>
    <dgm:cxn modelId="{B7F8C1C0-0014-4319-80DE-33A42C6A4A63}" type="presParOf" srcId="{C7CE3696-F6D7-4C64-8ACC-E212FED40712}" destId="{FFE42DC9-E660-4ADA-A776-01CE24ACCB8A}" srcOrd="0" destOrd="0" presId="urn:microsoft.com/office/officeart/2018/5/layout/CenteredIconLabelDescriptionList"/>
    <dgm:cxn modelId="{469BEFF1-88D8-4DDD-AF63-7A804C6791F5}" type="presParOf" srcId="{C7CE3696-F6D7-4C64-8ACC-E212FED40712}" destId="{8B5C15CD-1367-43F8-8C52-077D1324859E}" srcOrd="1" destOrd="0" presId="urn:microsoft.com/office/officeart/2018/5/layout/CenteredIconLabelDescriptionList"/>
    <dgm:cxn modelId="{95A563DA-511A-4419-A3BB-D70A490B66AA}" type="presParOf" srcId="{C7CE3696-F6D7-4C64-8ACC-E212FED40712}" destId="{0F894D7C-ADBD-4B5B-BDE4-B379EDA1AAEE}" srcOrd="2" destOrd="0" presId="urn:microsoft.com/office/officeart/2018/5/layout/CenteredIconLabelDescriptionList"/>
    <dgm:cxn modelId="{9085A798-147F-401C-AD8B-2EFE80DD9BFF}" type="presParOf" srcId="{C7CE3696-F6D7-4C64-8ACC-E212FED40712}" destId="{240CFCE2-9BBF-4863-BC8C-ED441255E064}" srcOrd="3" destOrd="0" presId="urn:microsoft.com/office/officeart/2018/5/layout/CenteredIconLabelDescriptionList"/>
    <dgm:cxn modelId="{3C542842-3C31-4DB9-9BAF-D73DBC12C1AB}" type="presParOf" srcId="{C7CE3696-F6D7-4C64-8ACC-E212FED40712}" destId="{11D5FC63-4AAC-4B9E-BF88-091FE03D3486}" srcOrd="4" destOrd="0" presId="urn:microsoft.com/office/officeart/2018/5/layout/CenteredIconLabelDescriptionList"/>
    <dgm:cxn modelId="{592593F8-8327-4C8F-BD88-CA145DC39836}" type="presParOf" srcId="{23393343-A012-4B73-852C-59BFB26101C8}" destId="{489F70EA-68C3-4F2A-BD53-5A69518AECB2}" srcOrd="3" destOrd="0" presId="urn:microsoft.com/office/officeart/2018/5/layout/CenteredIconLabelDescriptionList"/>
    <dgm:cxn modelId="{5E2050B8-0F44-456A-B636-24C7DDAC82A7}" type="presParOf" srcId="{23393343-A012-4B73-852C-59BFB26101C8}" destId="{FF1F9647-92C3-47F0-A7B9-0DBDB10DE0F2}" srcOrd="4" destOrd="0" presId="urn:microsoft.com/office/officeart/2018/5/layout/CenteredIconLabelDescriptionList"/>
    <dgm:cxn modelId="{7EDC6F40-741C-47AD-8A1D-EEE0C70020CA}" type="presParOf" srcId="{FF1F9647-92C3-47F0-A7B9-0DBDB10DE0F2}" destId="{FC45203C-6A1D-4CB7-983E-D2F509E079E4}" srcOrd="0" destOrd="0" presId="urn:microsoft.com/office/officeart/2018/5/layout/CenteredIconLabelDescriptionList"/>
    <dgm:cxn modelId="{F430996D-5100-4BCF-B5B4-7FE013D94F6A}" type="presParOf" srcId="{FF1F9647-92C3-47F0-A7B9-0DBDB10DE0F2}" destId="{D00B0308-9295-48ED-8572-BE91B49DDB77}" srcOrd="1" destOrd="0" presId="urn:microsoft.com/office/officeart/2018/5/layout/CenteredIconLabelDescriptionList"/>
    <dgm:cxn modelId="{236D0938-87A8-4ED2-BD11-39EA6E3B92C6}" type="presParOf" srcId="{FF1F9647-92C3-47F0-A7B9-0DBDB10DE0F2}" destId="{0AAEEE5A-BAE8-4C4C-90A9-D65E7B45DE8F}" srcOrd="2" destOrd="0" presId="urn:microsoft.com/office/officeart/2018/5/layout/CenteredIconLabelDescriptionList"/>
    <dgm:cxn modelId="{5510FF7E-AD84-45D5-8452-6F0FFE278EE3}" type="presParOf" srcId="{FF1F9647-92C3-47F0-A7B9-0DBDB10DE0F2}" destId="{468D9D38-467A-46D0-91EC-5C89D251371A}" srcOrd="3" destOrd="0" presId="urn:microsoft.com/office/officeart/2018/5/layout/CenteredIconLabelDescriptionList"/>
    <dgm:cxn modelId="{A4B5CDCF-2B11-43E3-8C6A-44D35E7A32E2}" type="presParOf" srcId="{FF1F9647-92C3-47F0-A7B9-0DBDB10DE0F2}" destId="{A5F1039E-6884-456C-8332-22A9F4C6D28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1D7842-E065-4A01-A360-52528DC5B840}"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42B89FCF-7113-43F9-AE3E-7BBC6A77B3AC}">
      <dgm:prSet/>
      <dgm:spPr/>
      <dgm:t>
        <a:bodyPr/>
        <a:lstStyle/>
        <a:p>
          <a:pPr>
            <a:lnSpc>
              <a:spcPct val="100000"/>
            </a:lnSpc>
            <a:defRPr b="1"/>
          </a:pPr>
          <a:r>
            <a:rPr lang="en-US" dirty="0" err="1"/>
            <a:t>Árbitro</a:t>
          </a:r>
          <a:endParaRPr lang="en-US" dirty="0"/>
        </a:p>
      </dgm:t>
    </dgm:pt>
    <dgm:pt modelId="{E45BAA9B-DE56-4731-8D6E-3675CA40F014}" type="parTrans" cxnId="{86073EF9-5A4A-46A2-B2D1-0DA4C0A58FF1}">
      <dgm:prSet/>
      <dgm:spPr/>
      <dgm:t>
        <a:bodyPr/>
        <a:lstStyle/>
        <a:p>
          <a:endParaRPr lang="en-US"/>
        </a:p>
      </dgm:t>
    </dgm:pt>
    <dgm:pt modelId="{5B34E76F-369F-41B5-A60C-5896573E8165}" type="sibTrans" cxnId="{86073EF9-5A4A-46A2-B2D1-0DA4C0A58FF1}">
      <dgm:prSet/>
      <dgm:spPr/>
      <dgm:t>
        <a:bodyPr/>
        <a:lstStyle/>
        <a:p>
          <a:endParaRPr lang="en-US"/>
        </a:p>
      </dgm:t>
    </dgm:pt>
    <dgm:pt modelId="{9A197D54-2EDE-4428-A88A-7F32FD961FBF}">
      <dgm:prSet custT="1"/>
      <dgm:spPr/>
      <dgm:t>
        <a:bodyPr/>
        <a:lstStyle/>
        <a:p>
          <a:pPr>
            <a:lnSpc>
              <a:spcPct val="100000"/>
            </a:lnSpc>
          </a:pPr>
          <a:r>
            <a:rPr lang="en-US" sz="2400" dirty="0"/>
            <a:t>Evita que un </a:t>
          </a:r>
          <a:r>
            <a:rPr lang="en-US" sz="2400" dirty="0" err="1"/>
            <a:t>usuario</a:t>
          </a:r>
          <a:r>
            <a:rPr lang="en-US" sz="2400" dirty="0"/>
            <a:t> </a:t>
          </a:r>
          <a:r>
            <a:rPr lang="en-US" sz="2400" dirty="0" err="1"/>
            <a:t>acceda</a:t>
          </a:r>
          <a:r>
            <a:rPr lang="en-US" sz="2400" dirty="0"/>
            <a:t>  sin </a:t>
          </a:r>
          <a:r>
            <a:rPr lang="en-US" sz="2400" dirty="0" err="1"/>
            <a:t>permiso</a:t>
          </a:r>
          <a:r>
            <a:rPr lang="en-US" sz="2400" dirty="0"/>
            <a:t> </a:t>
          </a:r>
          <a:r>
            <a:rPr lang="en-US" sz="2400" dirty="0" err="1"/>
            <a:t>los</a:t>
          </a:r>
          <a:r>
            <a:rPr lang="en-US" sz="2400" dirty="0"/>
            <a:t> </a:t>
          </a:r>
          <a:r>
            <a:rPr lang="en-US" sz="2400" dirty="0" err="1"/>
            <a:t>archivos</a:t>
          </a:r>
          <a:r>
            <a:rPr lang="en-US" sz="2400" dirty="0"/>
            <a:t> de </a:t>
          </a:r>
          <a:r>
            <a:rPr lang="en-US" sz="2400" dirty="0" err="1"/>
            <a:t>otro</a:t>
          </a:r>
          <a:endParaRPr lang="en-US" sz="2400" dirty="0"/>
        </a:p>
      </dgm:t>
    </dgm:pt>
    <dgm:pt modelId="{F7914452-3AA1-4C2D-B028-5F2D022C1EFA}" type="parTrans" cxnId="{6B5820B9-7978-44A6-902E-0BE73506D383}">
      <dgm:prSet/>
      <dgm:spPr/>
      <dgm:t>
        <a:bodyPr/>
        <a:lstStyle/>
        <a:p>
          <a:endParaRPr lang="en-US"/>
        </a:p>
      </dgm:t>
    </dgm:pt>
    <dgm:pt modelId="{F421130B-2889-42B3-B4BB-3C2F58B5BC1D}" type="sibTrans" cxnId="{6B5820B9-7978-44A6-902E-0BE73506D383}">
      <dgm:prSet/>
      <dgm:spPr/>
      <dgm:t>
        <a:bodyPr/>
        <a:lstStyle/>
        <a:p>
          <a:endParaRPr lang="en-US"/>
        </a:p>
      </dgm:t>
    </dgm:pt>
    <dgm:pt modelId="{D8DC99B8-264E-4D7B-878C-D0646EC4764B}">
      <dgm:prSet/>
      <dgm:spPr/>
      <dgm:t>
        <a:bodyPr/>
        <a:lstStyle/>
        <a:p>
          <a:pPr>
            <a:lnSpc>
              <a:spcPct val="100000"/>
            </a:lnSpc>
            <a:defRPr b="1"/>
          </a:pPr>
          <a:r>
            <a:rPr lang="en-US" dirty="0" err="1"/>
            <a:t>Ilusionista</a:t>
          </a:r>
          <a:endParaRPr lang="en-US" dirty="0"/>
        </a:p>
      </dgm:t>
    </dgm:pt>
    <dgm:pt modelId="{7530464C-D9EF-482F-B7B8-3EA52FE8A9C0}" type="parTrans" cxnId="{0893CB46-4307-4F7E-B894-829A71EE20CF}">
      <dgm:prSet/>
      <dgm:spPr/>
      <dgm:t>
        <a:bodyPr/>
        <a:lstStyle/>
        <a:p>
          <a:endParaRPr lang="en-US"/>
        </a:p>
      </dgm:t>
    </dgm:pt>
    <dgm:pt modelId="{D89FA5B8-F1B5-4461-9935-3B0E9EC307BB}" type="sibTrans" cxnId="{0893CB46-4307-4F7E-B894-829A71EE20CF}">
      <dgm:prSet/>
      <dgm:spPr/>
      <dgm:t>
        <a:bodyPr/>
        <a:lstStyle/>
        <a:p>
          <a:endParaRPr lang="en-US"/>
        </a:p>
      </dgm:t>
    </dgm:pt>
    <dgm:pt modelId="{8526C644-FC8B-43F9-B3A8-5BB81B3CE496}">
      <dgm:prSet custT="1"/>
      <dgm:spPr/>
      <dgm:t>
        <a:bodyPr/>
        <a:lstStyle/>
        <a:p>
          <a:pPr>
            <a:lnSpc>
              <a:spcPct val="100000"/>
            </a:lnSpc>
          </a:pPr>
          <a:r>
            <a:rPr lang="en-US" sz="2400" dirty="0" err="1"/>
            <a:t>Archivos</a:t>
          </a:r>
          <a:r>
            <a:rPr lang="en-US" sz="2400" dirty="0"/>
            <a:t> y </a:t>
          </a:r>
          <a:r>
            <a:rPr lang="en-US" sz="2400" dirty="0" err="1"/>
            <a:t>directorios</a:t>
          </a:r>
          <a:endParaRPr lang="en-US" sz="2400" dirty="0"/>
        </a:p>
      </dgm:t>
    </dgm:pt>
    <dgm:pt modelId="{021EB3A8-A607-484E-8C45-FD8FC1D67497}" type="parTrans" cxnId="{F8290B38-6929-4FD5-9F74-0CB81D3A73C9}">
      <dgm:prSet/>
      <dgm:spPr/>
      <dgm:t>
        <a:bodyPr/>
        <a:lstStyle/>
        <a:p>
          <a:endParaRPr lang="en-US"/>
        </a:p>
      </dgm:t>
    </dgm:pt>
    <dgm:pt modelId="{E1037A32-C3CB-4C59-97A5-CEA8030D7A8E}" type="sibTrans" cxnId="{F8290B38-6929-4FD5-9F74-0CB81D3A73C9}">
      <dgm:prSet/>
      <dgm:spPr/>
      <dgm:t>
        <a:bodyPr/>
        <a:lstStyle/>
        <a:p>
          <a:endParaRPr lang="en-US"/>
        </a:p>
      </dgm:t>
    </dgm:pt>
    <dgm:pt modelId="{FC3A48E5-C95E-4B4D-A263-091E0A96ED09}">
      <dgm:prSet custT="1"/>
      <dgm:spPr/>
      <dgm:t>
        <a:bodyPr/>
        <a:lstStyle/>
        <a:p>
          <a:pPr>
            <a:lnSpc>
              <a:spcPct val="100000"/>
            </a:lnSpc>
          </a:pPr>
          <a:r>
            <a:rPr lang="en-US" sz="2400" dirty="0"/>
            <a:t>Los </a:t>
          </a:r>
          <a:r>
            <a:rPr lang="en-US" sz="2400" dirty="0" err="1"/>
            <a:t>archivos</a:t>
          </a:r>
          <a:r>
            <a:rPr lang="en-US" sz="2400" dirty="0"/>
            <a:t> </a:t>
          </a:r>
          <a:r>
            <a:rPr lang="en-US" sz="2400" dirty="0" err="1"/>
            <a:t>pueden</a:t>
          </a:r>
          <a:r>
            <a:rPr lang="en-US" sz="2400" dirty="0"/>
            <a:t> </a:t>
          </a:r>
          <a:r>
            <a:rPr lang="en-US" sz="2400" dirty="0" err="1"/>
            <a:t>crecer</a:t>
          </a:r>
          <a:r>
            <a:rPr lang="en-US" sz="2400" dirty="0"/>
            <a:t> a </a:t>
          </a:r>
          <a:r>
            <a:rPr lang="en-US" sz="2400" dirty="0" err="1"/>
            <a:t>tamaños</a:t>
          </a:r>
          <a:r>
            <a:rPr lang="en-US" sz="2400" dirty="0"/>
            <a:t>  (</a:t>
          </a:r>
          <a:r>
            <a:rPr lang="en-US" sz="2400" dirty="0" err="1"/>
            <a:t>casi</a:t>
          </a:r>
          <a:r>
            <a:rPr lang="en-US" sz="2400" dirty="0"/>
            <a:t>) </a:t>
          </a:r>
          <a:r>
            <a:rPr lang="en-US" sz="2400" dirty="0" err="1"/>
            <a:t>arbitrarios</a:t>
          </a:r>
          <a:endParaRPr lang="en-US" sz="2400" dirty="0"/>
        </a:p>
      </dgm:t>
    </dgm:pt>
    <dgm:pt modelId="{B5370590-C172-4639-B888-90974187243D}" type="parTrans" cxnId="{8602D5C9-E040-4D9A-B929-5DE68E005FA4}">
      <dgm:prSet/>
      <dgm:spPr/>
      <dgm:t>
        <a:bodyPr/>
        <a:lstStyle/>
        <a:p>
          <a:endParaRPr lang="en-US"/>
        </a:p>
      </dgm:t>
    </dgm:pt>
    <dgm:pt modelId="{0BB398A9-B09C-4968-985F-0087054A950D}" type="sibTrans" cxnId="{8602D5C9-E040-4D9A-B929-5DE68E005FA4}">
      <dgm:prSet/>
      <dgm:spPr/>
      <dgm:t>
        <a:bodyPr/>
        <a:lstStyle/>
        <a:p>
          <a:endParaRPr lang="en-US"/>
        </a:p>
      </dgm:t>
    </dgm:pt>
    <dgm:pt modelId="{18184A9B-1F4B-4757-905E-E587432962FA}">
      <dgm:prSet custT="1"/>
      <dgm:spPr/>
      <dgm:t>
        <a:bodyPr/>
        <a:lstStyle/>
        <a:p>
          <a:pPr>
            <a:lnSpc>
              <a:spcPct val="100000"/>
            </a:lnSpc>
          </a:pPr>
          <a:r>
            <a:rPr lang="en-US" sz="2400" dirty="0"/>
            <a:t>E/S de </a:t>
          </a:r>
          <a:r>
            <a:rPr lang="en-US" sz="2400" dirty="0" err="1"/>
            <a:t>caracteres</a:t>
          </a:r>
          <a:r>
            <a:rPr lang="en-US" sz="2400" dirty="0"/>
            <a:t> o de </a:t>
          </a:r>
          <a:r>
            <a:rPr lang="en-US" sz="2400" dirty="0" err="1"/>
            <a:t>bloques</a:t>
          </a:r>
          <a:r>
            <a:rPr lang="en-US" sz="2400" dirty="0"/>
            <a:t> </a:t>
          </a:r>
          <a:r>
            <a:rPr lang="en-US" sz="2400" dirty="0" err="1"/>
            <a:t>dependiendo</a:t>
          </a:r>
          <a:r>
            <a:rPr lang="en-US" sz="2400" dirty="0"/>
            <a:t> </a:t>
          </a:r>
          <a:r>
            <a:rPr lang="en-US" sz="2400" dirty="0" err="1"/>
            <a:t>si</a:t>
          </a:r>
          <a:r>
            <a:rPr lang="en-US" sz="2400" dirty="0"/>
            <a:t> es </a:t>
          </a:r>
          <a:r>
            <a:rPr lang="en-US" sz="2400" dirty="0" err="1"/>
            <a:t>en</a:t>
          </a:r>
          <a:r>
            <a:rPr lang="en-US" sz="2400" dirty="0"/>
            <a:t> </a:t>
          </a:r>
          <a:r>
            <a:rPr lang="en-US" sz="2400" dirty="0" err="1"/>
            <a:t>el</a:t>
          </a:r>
          <a:r>
            <a:rPr lang="en-US" sz="2400" dirty="0"/>
            <a:t> disco o </a:t>
          </a:r>
          <a:r>
            <a:rPr lang="en-US" sz="2400" dirty="0" err="1"/>
            <a:t>en</a:t>
          </a:r>
          <a:r>
            <a:rPr lang="en-US" sz="2400" dirty="0"/>
            <a:t> la red</a:t>
          </a:r>
        </a:p>
      </dgm:t>
    </dgm:pt>
    <dgm:pt modelId="{D4528CB4-505A-4D7E-955C-55F0072D11FB}" type="parTrans" cxnId="{A22C827D-9043-4F95-964D-A0C2C39EC9D2}">
      <dgm:prSet/>
      <dgm:spPr/>
      <dgm:t>
        <a:bodyPr/>
        <a:lstStyle/>
        <a:p>
          <a:endParaRPr lang="en-US"/>
        </a:p>
      </dgm:t>
    </dgm:pt>
    <dgm:pt modelId="{5304C59E-768A-4FC1-A0F5-15A8E6FD083E}" type="sibTrans" cxnId="{A22C827D-9043-4F95-964D-A0C2C39EC9D2}">
      <dgm:prSet/>
      <dgm:spPr/>
      <dgm:t>
        <a:bodyPr/>
        <a:lstStyle/>
        <a:p>
          <a:endParaRPr lang="en-US"/>
        </a:p>
      </dgm:t>
    </dgm:pt>
    <dgm:pt modelId="{17708E32-4C40-4D53-B84C-717EB7C68DD7}">
      <dgm:prSet custT="1"/>
      <dgm:spPr/>
      <dgm:t>
        <a:bodyPr/>
        <a:lstStyle/>
        <a:p>
          <a:pPr>
            <a:lnSpc>
              <a:spcPct val="100000"/>
            </a:lnSpc>
          </a:pPr>
          <a:r>
            <a:rPr lang="en-US" sz="2400" dirty="0" err="1"/>
            <a:t>Detalles</a:t>
          </a:r>
          <a:r>
            <a:rPr lang="en-US" sz="2400" dirty="0"/>
            <a:t> del disco, </a:t>
          </a:r>
          <a:r>
            <a:rPr lang="en-US" sz="2400" dirty="0" err="1"/>
            <a:t>como</a:t>
          </a:r>
          <a:r>
            <a:rPr lang="en-US" sz="2400" dirty="0"/>
            <a:t> </a:t>
          </a:r>
          <a:r>
            <a:rPr lang="en-US" sz="2400" dirty="0" err="1"/>
            <a:t>el</a:t>
          </a:r>
          <a:r>
            <a:rPr lang="en-US" sz="2400" dirty="0"/>
            <a:t> </a:t>
          </a:r>
          <a:r>
            <a:rPr lang="en-US" sz="2400" dirty="0" err="1"/>
            <a:t>tamaño</a:t>
          </a:r>
          <a:r>
            <a:rPr lang="en-US" sz="2400" dirty="0"/>
            <a:t>  del sector, se </a:t>
          </a:r>
          <a:r>
            <a:rPr lang="en-US" sz="2400" dirty="0" err="1"/>
            <a:t>ocultan</a:t>
          </a:r>
          <a:endParaRPr lang="en-US" sz="2400" dirty="0"/>
        </a:p>
      </dgm:t>
    </dgm:pt>
    <dgm:pt modelId="{30A5B999-7DE3-4B4E-AB24-575D7A27DAE9}" type="parTrans" cxnId="{853DEFB6-69C9-4045-9765-9012657C9B25}">
      <dgm:prSet/>
      <dgm:spPr/>
      <dgm:t>
        <a:bodyPr/>
        <a:lstStyle/>
        <a:p>
          <a:endParaRPr lang="en-US"/>
        </a:p>
      </dgm:t>
    </dgm:pt>
    <dgm:pt modelId="{F48D339A-C3FB-484A-8D6F-307570DF0209}" type="sibTrans" cxnId="{853DEFB6-69C9-4045-9765-9012657C9B25}">
      <dgm:prSet/>
      <dgm:spPr/>
      <dgm:t>
        <a:bodyPr/>
        <a:lstStyle/>
        <a:p>
          <a:endParaRPr lang="en-US"/>
        </a:p>
      </dgm:t>
    </dgm:pt>
    <dgm:pt modelId="{3DE36964-0364-470F-BC9F-2B55655C2570}">
      <dgm:prSet/>
      <dgm:spPr/>
      <dgm:t>
        <a:bodyPr/>
        <a:lstStyle/>
        <a:p>
          <a:pPr>
            <a:lnSpc>
              <a:spcPct val="100000"/>
            </a:lnSpc>
            <a:defRPr b="1"/>
          </a:pPr>
          <a:r>
            <a:rPr lang="en-US" dirty="0" err="1"/>
            <a:t>Pegamento</a:t>
          </a:r>
          <a:endParaRPr lang="en-US" dirty="0"/>
        </a:p>
      </dgm:t>
    </dgm:pt>
    <dgm:pt modelId="{EF9B2BC5-27C9-40F4-96A4-5F932FA6688A}" type="parTrans" cxnId="{5B8D5198-86DB-4301-BDC5-3D18DBBA2444}">
      <dgm:prSet/>
      <dgm:spPr/>
      <dgm:t>
        <a:bodyPr/>
        <a:lstStyle/>
        <a:p>
          <a:endParaRPr lang="en-US"/>
        </a:p>
      </dgm:t>
    </dgm:pt>
    <dgm:pt modelId="{74E58680-901E-409B-AF66-078776A17F9E}" type="sibTrans" cxnId="{5B8D5198-86DB-4301-BDC5-3D18DBBA2444}">
      <dgm:prSet/>
      <dgm:spPr/>
      <dgm:t>
        <a:bodyPr/>
        <a:lstStyle/>
        <a:p>
          <a:endParaRPr lang="en-US"/>
        </a:p>
      </dgm:t>
    </dgm:pt>
    <dgm:pt modelId="{6393BDDB-831A-49B7-A17F-B69FEF7A0D38}">
      <dgm:prSet custT="1"/>
      <dgm:spPr/>
      <dgm:t>
        <a:bodyPr/>
        <a:lstStyle/>
        <a:p>
          <a:pPr>
            <a:lnSpc>
              <a:spcPct val="100000"/>
            </a:lnSpc>
          </a:pPr>
          <a:r>
            <a:rPr lang="en-US" sz="2400" dirty="0" err="1"/>
            <a:t>Comandos</a:t>
          </a:r>
          <a:r>
            <a:rPr lang="en-US" sz="2400" dirty="0"/>
            <a:t> de </a:t>
          </a:r>
          <a:r>
            <a:rPr lang="en-US" sz="2400" dirty="0" err="1"/>
            <a:t>apertura</a:t>
          </a:r>
          <a:r>
            <a:rPr lang="en-US" sz="2400" dirty="0"/>
            <a:t> de </a:t>
          </a:r>
          <a:r>
            <a:rPr lang="en-US" sz="2400" dirty="0" err="1"/>
            <a:t>archivos</a:t>
          </a:r>
          <a:r>
            <a:rPr lang="en-US" sz="2400" dirty="0"/>
            <a:t>, </a:t>
          </a:r>
          <a:r>
            <a:rPr lang="en-US" sz="2400" dirty="0" err="1"/>
            <a:t>impresión</a:t>
          </a:r>
          <a:r>
            <a:rPr lang="en-US" sz="2400" dirty="0"/>
            <a:t> de </a:t>
          </a:r>
          <a:r>
            <a:rPr lang="en-US" sz="2400" dirty="0" err="1"/>
            <a:t>archivos</a:t>
          </a:r>
          <a:r>
            <a:rPr lang="en-US" sz="2400" dirty="0"/>
            <a:t> o </a:t>
          </a:r>
          <a:r>
            <a:rPr lang="en-US" sz="2400" dirty="0" err="1"/>
            <a:t>lectura</a:t>
          </a:r>
          <a:r>
            <a:rPr lang="en-US" sz="2400" dirty="0"/>
            <a:t> de </a:t>
          </a:r>
          <a:r>
            <a:rPr lang="en-US" sz="2400" dirty="0" err="1"/>
            <a:t>archivos</a:t>
          </a:r>
          <a:r>
            <a:rPr lang="en-US" sz="2400" dirty="0"/>
            <a:t> [open(), </a:t>
          </a:r>
          <a:r>
            <a:rPr lang="en-US" sz="2400" dirty="0" err="1"/>
            <a:t>fprintf</a:t>
          </a:r>
          <a:r>
            <a:rPr lang="en-US" sz="2400" dirty="0"/>
            <a:t>(), </a:t>
          </a:r>
          <a:r>
            <a:rPr lang="en-US" sz="2400" dirty="0" err="1"/>
            <a:t>fscanf</a:t>
          </a:r>
          <a:r>
            <a:rPr lang="en-US" sz="2400" dirty="0"/>
            <a:t>()]</a:t>
          </a:r>
        </a:p>
      </dgm:t>
    </dgm:pt>
    <dgm:pt modelId="{43231B59-D613-4F39-9C10-3B557CC66752}" type="parTrans" cxnId="{BABAC270-564F-4205-8E1D-55AAF237C032}">
      <dgm:prSet/>
      <dgm:spPr/>
      <dgm:t>
        <a:bodyPr/>
        <a:lstStyle/>
        <a:p>
          <a:endParaRPr lang="en-US"/>
        </a:p>
      </dgm:t>
    </dgm:pt>
    <dgm:pt modelId="{03D7A8F7-191F-4499-833E-BE59B89C5EE2}" type="sibTrans" cxnId="{BABAC270-564F-4205-8E1D-55AAF237C032}">
      <dgm:prSet/>
      <dgm:spPr/>
      <dgm:t>
        <a:bodyPr/>
        <a:lstStyle/>
        <a:p>
          <a:endParaRPr lang="en-US"/>
        </a:p>
      </dgm:t>
    </dgm:pt>
    <dgm:pt modelId="{885C0EE8-3663-4CC4-853B-E246391D1FCC}" type="pres">
      <dgm:prSet presAssocID="{011D7842-E065-4A01-A360-52528DC5B840}" presName="root" presStyleCnt="0">
        <dgm:presLayoutVars>
          <dgm:dir/>
          <dgm:resizeHandles val="exact"/>
        </dgm:presLayoutVars>
      </dgm:prSet>
      <dgm:spPr/>
    </dgm:pt>
    <dgm:pt modelId="{1B005E35-927D-4716-9C94-4605265F80D7}" type="pres">
      <dgm:prSet presAssocID="{42B89FCF-7113-43F9-AE3E-7BBC6A77B3AC}" presName="compNode" presStyleCnt="0"/>
      <dgm:spPr/>
    </dgm:pt>
    <dgm:pt modelId="{5C72CACF-4920-4E24-A8E8-7C8286397E32}" type="pres">
      <dgm:prSet presAssocID="{42B89FCF-7113-43F9-AE3E-7BBC6A77B3AC}" presName="iconRect" presStyleLbl="node1" presStyleIdx="0" presStyleCnt="3" custLinFactNeighborX="-1801" custLinFactNeighborY="-755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 sign"/>
        </a:ext>
      </dgm:extLst>
    </dgm:pt>
    <dgm:pt modelId="{C706CA92-44F6-4C2C-BD04-4ACFB5CC96F0}" type="pres">
      <dgm:prSet presAssocID="{42B89FCF-7113-43F9-AE3E-7BBC6A77B3AC}" presName="iconSpace" presStyleCnt="0"/>
      <dgm:spPr/>
    </dgm:pt>
    <dgm:pt modelId="{A1B1208D-62CD-438E-847E-441F30D61AB0}" type="pres">
      <dgm:prSet presAssocID="{42B89FCF-7113-43F9-AE3E-7BBC6A77B3AC}" presName="parTx" presStyleLbl="revTx" presStyleIdx="0" presStyleCnt="6" custLinFactY="-100000" custLinFactNeighborX="-240" custLinFactNeighborY="-100086">
        <dgm:presLayoutVars>
          <dgm:chMax val="0"/>
          <dgm:chPref val="0"/>
        </dgm:presLayoutVars>
      </dgm:prSet>
      <dgm:spPr/>
    </dgm:pt>
    <dgm:pt modelId="{B9612E02-8963-4ADD-A2D9-B766087806BB}" type="pres">
      <dgm:prSet presAssocID="{42B89FCF-7113-43F9-AE3E-7BBC6A77B3AC}" presName="txSpace" presStyleCnt="0"/>
      <dgm:spPr/>
    </dgm:pt>
    <dgm:pt modelId="{28DAA958-7CC0-4A21-AF19-B24296FF9A12}" type="pres">
      <dgm:prSet presAssocID="{42B89FCF-7113-43F9-AE3E-7BBC6A77B3AC}" presName="desTx" presStyleLbl="revTx" presStyleIdx="1" presStyleCnt="6" custLinFactNeighborX="-213" custLinFactNeighborY="-26739">
        <dgm:presLayoutVars/>
      </dgm:prSet>
      <dgm:spPr/>
    </dgm:pt>
    <dgm:pt modelId="{E3B1291C-E95A-44A2-8167-BAB22F826D44}" type="pres">
      <dgm:prSet presAssocID="{5B34E76F-369F-41B5-A60C-5896573E8165}" presName="sibTrans" presStyleCnt="0"/>
      <dgm:spPr/>
    </dgm:pt>
    <dgm:pt modelId="{2E6F5F27-923D-46FF-BD97-EEA1DBE7768C}" type="pres">
      <dgm:prSet presAssocID="{D8DC99B8-264E-4D7B-878C-D0646EC4764B}" presName="compNode" presStyleCnt="0"/>
      <dgm:spPr/>
    </dgm:pt>
    <dgm:pt modelId="{EE8A3A37-09B6-4610-A559-D36F391ACC5D}" type="pres">
      <dgm:prSet presAssocID="{D8DC99B8-264E-4D7B-878C-D0646EC4764B}" presName="iconRect" presStyleLbl="node1" presStyleIdx="1" presStyleCnt="3" custLinFactNeighborY="-5948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0767A7DB-6342-4283-9860-32C5CE1198EB}" type="pres">
      <dgm:prSet presAssocID="{D8DC99B8-264E-4D7B-878C-D0646EC4764B}" presName="iconSpace" presStyleCnt="0"/>
      <dgm:spPr/>
    </dgm:pt>
    <dgm:pt modelId="{39F012F8-8E6B-48BF-A1B2-4EFACA70DF10}" type="pres">
      <dgm:prSet presAssocID="{D8DC99B8-264E-4D7B-878C-D0646EC4764B}" presName="parTx" presStyleLbl="revTx" presStyleIdx="2" presStyleCnt="6" custLinFactY="-74106" custLinFactNeighborY="-100000">
        <dgm:presLayoutVars>
          <dgm:chMax val="0"/>
          <dgm:chPref val="0"/>
        </dgm:presLayoutVars>
      </dgm:prSet>
      <dgm:spPr/>
    </dgm:pt>
    <dgm:pt modelId="{D856B37A-EB2F-469C-8DD7-0780A9643F3E}" type="pres">
      <dgm:prSet presAssocID="{D8DC99B8-264E-4D7B-878C-D0646EC4764B}" presName="txSpace" presStyleCnt="0"/>
      <dgm:spPr/>
    </dgm:pt>
    <dgm:pt modelId="{5BC8100B-BB16-4AE7-A793-677BA7B5882E}" type="pres">
      <dgm:prSet presAssocID="{D8DC99B8-264E-4D7B-878C-D0646EC4764B}" presName="desTx" presStyleLbl="revTx" presStyleIdx="3" presStyleCnt="6" custScaleX="219318" custScaleY="84451" custLinFactNeighborX="0" custLinFactNeighborY="-35454">
        <dgm:presLayoutVars/>
      </dgm:prSet>
      <dgm:spPr/>
    </dgm:pt>
    <dgm:pt modelId="{EE665EDD-6916-4D43-89DA-5D99E83C1467}" type="pres">
      <dgm:prSet presAssocID="{D89FA5B8-F1B5-4461-9935-3B0E9EC307BB}" presName="sibTrans" presStyleCnt="0"/>
      <dgm:spPr/>
    </dgm:pt>
    <dgm:pt modelId="{2766CA19-0A5E-4E4F-A863-31689564636C}" type="pres">
      <dgm:prSet presAssocID="{3DE36964-0364-470F-BC9F-2B55655C2570}" presName="compNode" presStyleCnt="0"/>
      <dgm:spPr/>
    </dgm:pt>
    <dgm:pt modelId="{2E8E5234-A086-4FBF-9D46-DF7ACE8EA9BA}" type="pres">
      <dgm:prSet presAssocID="{3DE36964-0364-470F-BC9F-2B55655C2570}" presName="iconRect" presStyleLbl="node1" presStyleIdx="2" presStyleCnt="3" custLinFactNeighborX="-18" custLinFactNeighborY="-7062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mpresora"/>
        </a:ext>
      </dgm:extLst>
    </dgm:pt>
    <dgm:pt modelId="{804B5101-787B-4D41-83A5-0732514FF4AE}" type="pres">
      <dgm:prSet presAssocID="{3DE36964-0364-470F-BC9F-2B55655C2570}" presName="iconSpace" presStyleCnt="0"/>
      <dgm:spPr/>
    </dgm:pt>
    <dgm:pt modelId="{833BD17F-5A51-4650-92F8-E29DE0C36E78}" type="pres">
      <dgm:prSet presAssocID="{3DE36964-0364-470F-BC9F-2B55655C2570}" presName="parTx" presStyleLbl="revTx" presStyleIdx="4" presStyleCnt="6" custLinFactY="-100000" custLinFactNeighborX="240" custLinFactNeighborY="-100086">
        <dgm:presLayoutVars>
          <dgm:chMax val="0"/>
          <dgm:chPref val="0"/>
        </dgm:presLayoutVars>
      </dgm:prSet>
      <dgm:spPr/>
    </dgm:pt>
    <dgm:pt modelId="{BD7DB936-D1FD-47EC-B737-8A78827FF506}" type="pres">
      <dgm:prSet presAssocID="{3DE36964-0364-470F-BC9F-2B55655C2570}" presName="txSpace" presStyleCnt="0"/>
      <dgm:spPr/>
    </dgm:pt>
    <dgm:pt modelId="{D733BDA3-54E8-4FD1-87A8-8B12D2D0FABE}" type="pres">
      <dgm:prSet presAssocID="{3DE36964-0364-470F-BC9F-2B55655C2570}" presName="desTx" presStyleLbl="revTx" presStyleIdx="5" presStyleCnt="6" custLinFactNeighborX="-3402" custLinFactNeighborY="-31366">
        <dgm:presLayoutVars/>
      </dgm:prSet>
      <dgm:spPr/>
    </dgm:pt>
  </dgm:ptLst>
  <dgm:cxnLst>
    <dgm:cxn modelId="{9DB8A604-CCCC-4A91-B56D-08C758731AA7}" type="presOf" srcId="{8526C644-FC8B-43F9-B3A8-5BB81B3CE496}" destId="{5BC8100B-BB16-4AE7-A793-677BA7B5882E}" srcOrd="0" destOrd="0" presId="urn:microsoft.com/office/officeart/2018/5/layout/CenteredIconLabelDescriptionList"/>
    <dgm:cxn modelId="{F8290B38-6929-4FD5-9F74-0CB81D3A73C9}" srcId="{D8DC99B8-264E-4D7B-878C-D0646EC4764B}" destId="{8526C644-FC8B-43F9-B3A8-5BB81B3CE496}" srcOrd="0" destOrd="0" parTransId="{021EB3A8-A607-484E-8C45-FD8FC1D67497}" sibTransId="{E1037A32-C3CB-4C59-97A5-CEA8030D7A8E}"/>
    <dgm:cxn modelId="{04806E38-6E37-4F5E-BD30-E8C7BAD5C666}" type="presOf" srcId="{011D7842-E065-4A01-A360-52528DC5B840}" destId="{885C0EE8-3663-4CC4-853B-E246391D1FCC}" srcOrd="0" destOrd="0" presId="urn:microsoft.com/office/officeart/2018/5/layout/CenteredIconLabelDescriptionList"/>
    <dgm:cxn modelId="{0893CB46-4307-4F7E-B894-829A71EE20CF}" srcId="{011D7842-E065-4A01-A360-52528DC5B840}" destId="{D8DC99B8-264E-4D7B-878C-D0646EC4764B}" srcOrd="1" destOrd="0" parTransId="{7530464C-D9EF-482F-B7B8-3EA52FE8A9C0}" sibTransId="{D89FA5B8-F1B5-4461-9935-3B0E9EC307BB}"/>
    <dgm:cxn modelId="{BABAC270-564F-4205-8E1D-55AAF237C032}" srcId="{3DE36964-0364-470F-BC9F-2B55655C2570}" destId="{6393BDDB-831A-49B7-A17F-B69FEF7A0D38}" srcOrd="0" destOrd="0" parTransId="{43231B59-D613-4F39-9C10-3B557CC66752}" sibTransId="{03D7A8F7-191F-4499-833E-BE59B89C5EE2}"/>
    <dgm:cxn modelId="{A22C827D-9043-4F95-964D-A0C2C39EC9D2}" srcId="{D8DC99B8-264E-4D7B-878C-D0646EC4764B}" destId="{18184A9B-1F4B-4757-905E-E587432962FA}" srcOrd="2" destOrd="0" parTransId="{D4528CB4-505A-4D7E-955C-55F0072D11FB}" sibTransId="{5304C59E-768A-4FC1-A0F5-15A8E6FD083E}"/>
    <dgm:cxn modelId="{5B616593-3DF9-46C0-8804-75C6A1D21CAC}" type="presOf" srcId="{17708E32-4C40-4D53-B84C-717EB7C68DD7}" destId="{5BC8100B-BB16-4AE7-A793-677BA7B5882E}" srcOrd="0" destOrd="3" presId="urn:microsoft.com/office/officeart/2018/5/layout/CenteredIconLabelDescriptionList"/>
    <dgm:cxn modelId="{4FA62095-453B-442E-938E-E5DF085C3D66}" type="presOf" srcId="{FC3A48E5-C95E-4B4D-A263-091E0A96ED09}" destId="{5BC8100B-BB16-4AE7-A793-677BA7B5882E}" srcOrd="0" destOrd="1" presId="urn:microsoft.com/office/officeart/2018/5/layout/CenteredIconLabelDescriptionList"/>
    <dgm:cxn modelId="{5B8D5198-86DB-4301-BDC5-3D18DBBA2444}" srcId="{011D7842-E065-4A01-A360-52528DC5B840}" destId="{3DE36964-0364-470F-BC9F-2B55655C2570}" srcOrd="2" destOrd="0" parTransId="{EF9B2BC5-27C9-40F4-96A4-5F932FA6688A}" sibTransId="{74E58680-901E-409B-AF66-078776A17F9E}"/>
    <dgm:cxn modelId="{F477CC9C-E4FF-462B-8D3B-DB19C5709322}" type="presOf" srcId="{D8DC99B8-264E-4D7B-878C-D0646EC4764B}" destId="{39F012F8-8E6B-48BF-A1B2-4EFACA70DF10}" srcOrd="0" destOrd="0" presId="urn:microsoft.com/office/officeart/2018/5/layout/CenteredIconLabelDescriptionList"/>
    <dgm:cxn modelId="{853DEFB6-69C9-4045-9765-9012657C9B25}" srcId="{D8DC99B8-264E-4D7B-878C-D0646EC4764B}" destId="{17708E32-4C40-4D53-B84C-717EB7C68DD7}" srcOrd="3" destOrd="0" parTransId="{30A5B999-7DE3-4B4E-AB24-575D7A27DAE9}" sibTransId="{F48D339A-C3FB-484A-8D6F-307570DF0209}"/>
    <dgm:cxn modelId="{469793B8-6EB4-498A-8EC9-01E9C91815C3}" type="presOf" srcId="{42B89FCF-7113-43F9-AE3E-7BBC6A77B3AC}" destId="{A1B1208D-62CD-438E-847E-441F30D61AB0}" srcOrd="0" destOrd="0" presId="urn:microsoft.com/office/officeart/2018/5/layout/CenteredIconLabelDescriptionList"/>
    <dgm:cxn modelId="{6B5820B9-7978-44A6-902E-0BE73506D383}" srcId="{42B89FCF-7113-43F9-AE3E-7BBC6A77B3AC}" destId="{9A197D54-2EDE-4428-A88A-7F32FD961FBF}" srcOrd="0" destOrd="0" parTransId="{F7914452-3AA1-4C2D-B028-5F2D022C1EFA}" sibTransId="{F421130B-2889-42B3-B4BB-3C2F58B5BC1D}"/>
    <dgm:cxn modelId="{D0B9CCBD-277B-4E46-AED2-0636D528FAC3}" type="presOf" srcId="{3DE36964-0364-470F-BC9F-2B55655C2570}" destId="{833BD17F-5A51-4650-92F8-E29DE0C36E78}" srcOrd="0" destOrd="0" presId="urn:microsoft.com/office/officeart/2018/5/layout/CenteredIconLabelDescriptionList"/>
    <dgm:cxn modelId="{F33415C7-01E5-4AB0-99D3-F1C8F7FA29A9}" type="presOf" srcId="{18184A9B-1F4B-4757-905E-E587432962FA}" destId="{5BC8100B-BB16-4AE7-A793-677BA7B5882E}" srcOrd="0" destOrd="2" presId="urn:microsoft.com/office/officeart/2018/5/layout/CenteredIconLabelDescriptionList"/>
    <dgm:cxn modelId="{8602D5C9-E040-4D9A-B929-5DE68E005FA4}" srcId="{D8DC99B8-264E-4D7B-878C-D0646EC4764B}" destId="{FC3A48E5-C95E-4B4D-A263-091E0A96ED09}" srcOrd="1" destOrd="0" parTransId="{B5370590-C172-4639-B888-90974187243D}" sibTransId="{0BB398A9-B09C-4968-985F-0087054A950D}"/>
    <dgm:cxn modelId="{086CB0CF-8EBF-4959-A0F9-0CAE0581F94D}" type="presOf" srcId="{9A197D54-2EDE-4428-A88A-7F32FD961FBF}" destId="{28DAA958-7CC0-4A21-AF19-B24296FF9A12}" srcOrd="0" destOrd="0" presId="urn:microsoft.com/office/officeart/2018/5/layout/CenteredIconLabelDescriptionList"/>
    <dgm:cxn modelId="{DCB1EAEE-CD00-4252-9FA3-6511C09DD7AC}" type="presOf" srcId="{6393BDDB-831A-49B7-A17F-B69FEF7A0D38}" destId="{D733BDA3-54E8-4FD1-87A8-8B12D2D0FABE}" srcOrd="0" destOrd="0" presId="urn:microsoft.com/office/officeart/2018/5/layout/CenteredIconLabelDescriptionList"/>
    <dgm:cxn modelId="{86073EF9-5A4A-46A2-B2D1-0DA4C0A58FF1}" srcId="{011D7842-E065-4A01-A360-52528DC5B840}" destId="{42B89FCF-7113-43F9-AE3E-7BBC6A77B3AC}" srcOrd="0" destOrd="0" parTransId="{E45BAA9B-DE56-4731-8D6E-3675CA40F014}" sibTransId="{5B34E76F-369F-41B5-A60C-5896573E8165}"/>
    <dgm:cxn modelId="{7F222B6A-1724-49B5-8B61-BC8805C2DD31}" type="presParOf" srcId="{885C0EE8-3663-4CC4-853B-E246391D1FCC}" destId="{1B005E35-927D-4716-9C94-4605265F80D7}" srcOrd="0" destOrd="0" presId="urn:microsoft.com/office/officeart/2018/5/layout/CenteredIconLabelDescriptionList"/>
    <dgm:cxn modelId="{606387EA-CA2E-42FA-BC07-95A8FF3B8BD3}" type="presParOf" srcId="{1B005E35-927D-4716-9C94-4605265F80D7}" destId="{5C72CACF-4920-4E24-A8E8-7C8286397E32}" srcOrd="0" destOrd="0" presId="urn:microsoft.com/office/officeart/2018/5/layout/CenteredIconLabelDescriptionList"/>
    <dgm:cxn modelId="{4C0DC257-BC19-434E-83DA-CEC8BEB4747C}" type="presParOf" srcId="{1B005E35-927D-4716-9C94-4605265F80D7}" destId="{C706CA92-44F6-4C2C-BD04-4ACFB5CC96F0}" srcOrd="1" destOrd="0" presId="urn:microsoft.com/office/officeart/2018/5/layout/CenteredIconLabelDescriptionList"/>
    <dgm:cxn modelId="{A94AA2A8-2FA7-4936-8394-78350BEE4088}" type="presParOf" srcId="{1B005E35-927D-4716-9C94-4605265F80D7}" destId="{A1B1208D-62CD-438E-847E-441F30D61AB0}" srcOrd="2" destOrd="0" presId="urn:microsoft.com/office/officeart/2018/5/layout/CenteredIconLabelDescriptionList"/>
    <dgm:cxn modelId="{102C2DFC-1788-4865-95B8-65C7990EC8DB}" type="presParOf" srcId="{1B005E35-927D-4716-9C94-4605265F80D7}" destId="{B9612E02-8963-4ADD-A2D9-B766087806BB}" srcOrd="3" destOrd="0" presId="urn:microsoft.com/office/officeart/2018/5/layout/CenteredIconLabelDescriptionList"/>
    <dgm:cxn modelId="{D4439382-101F-4785-B652-7432F988D9E8}" type="presParOf" srcId="{1B005E35-927D-4716-9C94-4605265F80D7}" destId="{28DAA958-7CC0-4A21-AF19-B24296FF9A12}" srcOrd="4" destOrd="0" presId="urn:microsoft.com/office/officeart/2018/5/layout/CenteredIconLabelDescriptionList"/>
    <dgm:cxn modelId="{80C62FCE-6CB2-4793-BC3B-EE3F122EAC84}" type="presParOf" srcId="{885C0EE8-3663-4CC4-853B-E246391D1FCC}" destId="{E3B1291C-E95A-44A2-8167-BAB22F826D44}" srcOrd="1" destOrd="0" presId="urn:microsoft.com/office/officeart/2018/5/layout/CenteredIconLabelDescriptionList"/>
    <dgm:cxn modelId="{607EF58B-0FB6-42FC-A8D0-D3610EF2A398}" type="presParOf" srcId="{885C0EE8-3663-4CC4-853B-E246391D1FCC}" destId="{2E6F5F27-923D-46FF-BD97-EEA1DBE7768C}" srcOrd="2" destOrd="0" presId="urn:microsoft.com/office/officeart/2018/5/layout/CenteredIconLabelDescriptionList"/>
    <dgm:cxn modelId="{DAC6DD29-FC9B-408D-8649-8D49A0871FD1}" type="presParOf" srcId="{2E6F5F27-923D-46FF-BD97-EEA1DBE7768C}" destId="{EE8A3A37-09B6-4610-A559-D36F391ACC5D}" srcOrd="0" destOrd="0" presId="urn:microsoft.com/office/officeart/2018/5/layout/CenteredIconLabelDescriptionList"/>
    <dgm:cxn modelId="{05CC9BDC-C7FC-4C70-9781-CC1CFAC4ED37}" type="presParOf" srcId="{2E6F5F27-923D-46FF-BD97-EEA1DBE7768C}" destId="{0767A7DB-6342-4283-9860-32C5CE1198EB}" srcOrd="1" destOrd="0" presId="urn:microsoft.com/office/officeart/2018/5/layout/CenteredIconLabelDescriptionList"/>
    <dgm:cxn modelId="{0DD2F6A2-7AE0-46E5-B392-2E83438CD440}" type="presParOf" srcId="{2E6F5F27-923D-46FF-BD97-EEA1DBE7768C}" destId="{39F012F8-8E6B-48BF-A1B2-4EFACA70DF10}" srcOrd="2" destOrd="0" presId="urn:microsoft.com/office/officeart/2018/5/layout/CenteredIconLabelDescriptionList"/>
    <dgm:cxn modelId="{34B5E055-097B-4A6C-ACFF-E2F15417DE63}" type="presParOf" srcId="{2E6F5F27-923D-46FF-BD97-EEA1DBE7768C}" destId="{D856B37A-EB2F-469C-8DD7-0780A9643F3E}" srcOrd="3" destOrd="0" presId="urn:microsoft.com/office/officeart/2018/5/layout/CenteredIconLabelDescriptionList"/>
    <dgm:cxn modelId="{11D57AA8-705B-4FE1-AB08-25CDA4134E3A}" type="presParOf" srcId="{2E6F5F27-923D-46FF-BD97-EEA1DBE7768C}" destId="{5BC8100B-BB16-4AE7-A793-677BA7B5882E}" srcOrd="4" destOrd="0" presId="urn:microsoft.com/office/officeart/2018/5/layout/CenteredIconLabelDescriptionList"/>
    <dgm:cxn modelId="{42C53CCA-DEE4-4284-9E3E-5B3D0C156F79}" type="presParOf" srcId="{885C0EE8-3663-4CC4-853B-E246391D1FCC}" destId="{EE665EDD-6916-4D43-89DA-5D99E83C1467}" srcOrd="3" destOrd="0" presId="urn:microsoft.com/office/officeart/2018/5/layout/CenteredIconLabelDescriptionList"/>
    <dgm:cxn modelId="{77686828-E5AC-4CE5-AAC2-336521A2AE4D}" type="presParOf" srcId="{885C0EE8-3663-4CC4-853B-E246391D1FCC}" destId="{2766CA19-0A5E-4E4F-A863-31689564636C}" srcOrd="4" destOrd="0" presId="urn:microsoft.com/office/officeart/2018/5/layout/CenteredIconLabelDescriptionList"/>
    <dgm:cxn modelId="{3ABDE25A-D029-420D-8B9A-ED66570D5E36}" type="presParOf" srcId="{2766CA19-0A5E-4E4F-A863-31689564636C}" destId="{2E8E5234-A086-4FBF-9D46-DF7ACE8EA9BA}" srcOrd="0" destOrd="0" presId="urn:microsoft.com/office/officeart/2018/5/layout/CenteredIconLabelDescriptionList"/>
    <dgm:cxn modelId="{940A3263-D90C-4408-BC58-2F1AEBC68C3D}" type="presParOf" srcId="{2766CA19-0A5E-4E4F-A863-31689564636C}" destId="{804B5101-787B-4D41-83A5-0732514FF4AE}" srcOrd="1" destOrd="0" presId="urn:microsoft.com/office/officeart/2018/5/layout/CenteredIconLabelDescriptionList"/>
    <dgm:cxn modelId="{FC6A3069-1B2D-413B-AFD1-9BD018B82C41}" type="presParOf" srcId="{2766CA19-0A5E-4E4F-A863-31689564636C}" destId="{833BD17F-5A51-4650-92F8-E29DE0C36E78}" srcOrd="2" destOrd="0" presId="urn:microsoft.com/office/officeart/2018/5/layout/CenteredIconLabelDescriptionList"/>
    <dgm:cxn modelId="{F9E98817-847B-4AE3-8A70-96A946708A3B}" type="presParOf" srcId="{2766CA19-0A5E-4E4F-A863-31689564636C}" destId="{BD7DB936-D1FD-47EC-B737-8A78827FF506}" srcOrd="3" destOrd="0" presId="urn:microsoft.com/office/officeart/2018/5/layout/CenteredIconLabelDescriptionList"/>
    <dgm:cxn modelId="{F0E82C4B-D6D4-487C-8073-7AE25F6112CF}" type="presParOf" srcId="{2766CA19-0A5E-4E4F-A863-31689564636C}" destId="{D733BDA3-54E8-4FD1-87A8-8B12D2D0FAB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ES_tradnl" sz="2000" dirty="0"/>
            <a:t>Arquitectura de un sistema de cómputo multiprocesador</a:t>
          </a:r>
          <a:endParaRPr lang="en-US" sz="2000" dirty="0"/>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7E43ED-FEBC-4CBE-8EF4-5FC482DAAC6C}" type="doc">
      <dgm:prSet loTypeId="urn:microsoft.com/office/officeart/2005/8/layout/bProcess3" loCatId="process" qsTypeId="urn:microsoft.com/office/officeart/2005/8/quickstyle/simple3" qsCatId="simple" csTypeId="urn:microsoft.com/office/officeart/2005/8/colors/accent1_5" csCatId="accent1" phldr="1"/>
      <dgm:spPr/>
      <dgm:t>
        <a:bodyPr/>
        <a:lstStyle/>
        <a:p>
          <a:endParaRPr lang="en-US"/>
        </a:p>
      </dgm:t>
    </dgm:pt>
    <dgm:pt modelId="{0617EA80-F58B-487F-8E07-860ABED3E265}">
      <dgm:prSet custT="1"/>
      <dgm:spPr/>
      <dgm:t>
        <a:bodyPr/>
        <a:lstStyle/>
        <a:p>
          <a:r>
            <a:rPr lang="es-ES_tradnl" sz="2000"/>
            <a:t>¿Qué hace un sistema operativo?</a:t>
          </a:r>
          <a:endParaRPr lang="en-US" sz="2000"/>
        </a:p>
      </dgm:t>
    </dgm:pt>
    <dgm:pt modelId="{AF276C79-D5B3-439D-8471-E708E9E47B78}" type="parTrans" cxnId="{4B8B897E-3CF8-4373-A040-AA768550DA1F}">
      <dgm:prSet/>
      <dgm:spPr/>
      <dgm:t>
        <a:bodyPr/>
        <a:lstStyle/>
        <a:p>
          <a:endParaRPr lang="en-US" sz="2000">
            <a:solidFill>
              <a:schemeClr val="tx1"/>
            </a:solidFill>
          </a:endParaRPr>
        </a:p>
      </dgm:t>
    </dgm:pt>
    <dgm:pt modelId="{EEF656C9-3B9D-4D56-83DB-524678E4CCE9}" type="sibTrans" cxnId="{4B8B897E-3CF8-4373-A040-AA768550DA1F}">
      <dgm:prSet custT="1"/>
      <dgm:spPr/>
      <dgm:t>
        <a:bodyPr/>
        <a:lstStyle/>
        <a:p>
          <a:endParaRPr lang="en-US" sz="2000">
            <a:solidFill>
              <a:schemeClr val="tx1"/>
            </a:solidFill>
          </a:endParaRPr>
        </a:p>
      </dgm:t>
    </dgm:pt>
    <dgm:pt modelId="{DBE6766D-C660-42D0-B76E-D713E5327A40}">
      <dgm:prSet custT="1"/>
      <dgm:spPr/>
      <dgm:t>
        <a:bodyPr/>
        <a:lstStyle/>
        <a:p>
          <a:r>
            <a:rPr lang="es-ES_tradnl" sz="2000" dirty="0"/>
            <a:t>Organización de un sistema de cómputo</a:t>
          </a:r>
          <a:endParaRPr lang="en-US" sz="2000" dirty="0"/>
        </a:p>
      </dgm:t>
    </dgm:pt>
    <dgm:pt modelId="{C537B333-B2A9-439C-90C9-FD3A401321F5}" type="parTrans" cxnId="{799AA4DD-5254-4B9C-96A6-5F4290F358CD}">
      <dgm:prSet/>
      <dgm:spPr/>
      <dgm:t>
        <a:bodyPr/>
        <a:lstStyle/>
        <a:p>
          <a:endParaRPr lang="en-US" sz="2000">
            <a:solidFill>
              <a:schemeClr val="tx1"/>
            </a:solidFill>
          </a:endParaRPr>
        </a:p>
      </dgm:t>
    </dgm:pt>
    <dgm:pt modelId="{3DC54673-3C43-422D-8EC1-B8DFC9460045}" type="sibTrans" cxnId="{799AA4DD-5254-4B9C-96A6-5F4290F358CD}">
      <dgm:prSet custT="1"/>
      <dgm:spPr/>
      <dgm:t>
        <a:bodyPr/>
        <a:lstStyle/>
        <a:p>
          <a:endParaRPr lang="en-US" sz="2000">
            <a:solidFill>
              <a:schemeClr val="tx1"/>
            </a:solidFill>
          </a:endParaRPr>
        </a:p>
      </dgm:t>
    </dgm:pt>
    <dgm:pt modelId="{0B226E34-76F6-412D-B636-FFCFE57706E3}">
      <dgm:prSet custT="1"/>
      <dgm:spPr/>
      <dgm:t>
        <a:bodyPr/>
        <a:lstStyle/>
        <a:p>
          <a:r>
            <a:rPr lang="es-ES_tradnl" sz="2000" dirty="0"/>
            <a:t>Operaciones de un S.O.</a:t>
          </a:r>
          <a:endParaRPr lang="en-US" sz="2000" dirty="0"/>
        </a:p>
      </dgm:t>
    </dgm:pt>
    <dgm:pt modelId="{656AE166-33C1-4042-B736-DB5F1F0A9570}" type="parTrans" cxnId="{169EC7A1-18C0-44A8-B7BC-49118D24624A}">
      <dgm:prSet/>
      <dgm:spPr/>
      <dgm:t>
        <a:bodyPr/>
        <a:lstStyle/>
        <a:p>
          <a:endParaRPr lang="en-US" sz="2000">
            <a:solidFill>
              <a:schemeClr val="tx1"/>
            </a:solidFill>
          </a:endParaRPr>
        </a:p>
      </dgm:t>
    </dgm:pt>
    <dgm:pt modelId="{3C4AEBDE-3FAA-4879-96BC-174B7F385C82}" type="sibTrans" cxnId="{169EC7A1-18C0-44A8-B7BC-49118D24624A}">
      <dgm:prSet custT="1"/>
      <dgm:spPr/>
      <dgm:t>
        <a:bodyPr/>
        <a:lstStyle/>
        <a:p>
          <a:endParaRPr lang="en-US" sz="2000">
            <a:solidFill>
              <a:schemeClr val="tx1"/>
            </a:solidFill>
          </a:endParaRPr>
        </a:p>
      </dgm:t>
    </dgm:pt>
    <dgm:pt modelId="{CF4E3949-F141-4511-869C-3C7510F08872}">
      <dgm:prSet custT="1"/>
      <dgm:spPr/>
      <dgm:t>
        <a:bodyPr/>
        <a:lstStyle/>
        <a:p>
          <a:r>
            <a:rPr lang="es-ES_tradnl" sz="2000" dirty="0"/>
            <a:t>Gestión de Recursos</a:t>
          </a:r>
          <a:endParaRPr lang="en-US" sz="2000" dirty="0"/>
        </a:p>
      </dgm:t>
    </dgm:pt>
    <dgm:pt modelId="{DC7409CA-6609-4533-BEC8-0EF39D6AFB11}" type="parTrans" cxnId="{1D7DA1A7-E95D-4483-987B-62AEB6E11F4F}">
      <dgm:prSet/>
      <dgm:spPr/>
      <dgm:t>
        <a:bodyPr/>
        <a:lstStyle/>
        <a:p>
          <a:endParaRPr lang="en-US" sz="2000">
            <a:solidFill>
              <a:schemeClr val="tx1"/>
            </a:solidFill>
          </a:endParaRPr>
        </a:p>
      </dgm:t>
    </dgm:pt>
    <dgm:pt modelId="{482A3FB7-92C9-4423-A26D-0A79916D382C}" type="sibTrans" cxnId="{1D7DA1A7-E95D-4483-987B-62AEB6E11F4F}">
      <dgm:prSet custT="1"/>
      <dgm:spPr/>
      <dgm:t>
        <a:bodyPr/>
        <a:lstStyle/>
        <a:p>
          <a:endParaRPr lang="en-US" sz="2000">
            <a:solidFill>
              <a:schemeClr val="tx1"/>
            </a:solidFill>
          </a:endParaRPr>
        </a:p>
      </dgm:t>
    </dgm:pt>
    <dgm:pt modelId="{47E27BCE-A618-4A2D-8661-85FCC780E35F}">
      <dgm:prSet custT="1"/>
      <dgm:spPr/>
      <dgm:t>
        <a:bodyPr/>
        <a:lstStyle/>
        <a:p>
          <a:r>
            <a:rPr lang="es-ES_tradnl" sz="2000"/>
            <a:t>Protección y seguridad</a:t>
          </a:r>
          <a:endParaRPr lang="en-US" sz="2000"/>
        </a:p>
      </dgm:t>
    </dgm:pt>
    <dgm:pt modelId="{0D97057C-DE88-4157-B624-2528C1648250}" type="parTrans" cxnId="{2ED202DF-4FF9-4CF8-A082-0F735D1E355A}">
      <dgm:prSet/>
      <dgm:spPr/>
      <dgm:t>
        <a:bodyPr/>
        <a:lstStyle/>
        <a:p>
          <a:endParaRPr lang="en-US" sz="2000">
            <a:solidFill>
              <a:schemeClr val="tx1"/>
            </a:solidFill>
          </a:endParaRPr>
        </a:p>
      </dgm:t>
    </dgm:pt>
    <dgm:pt modelId="{7C532F21-217B-42F1-9F3E-43B30F08601A}" type="sibTrans" cxnId="{2ED202DF-4FF9-4CF8-A082-0F735D1E355A}">
      <dgm:prSet custT="1"/>
      <dgm:spPr/>
      <dgm:t>
        <a:bodyPr/>
        <a:lstStyle/>
        <a:p>
          <a:endParaRPr lang="en-US" sz="2000">
            <a:solidFill>
              <a:schemeClr val="tx1"/>
            </a:solidFill>
          </a:endParaRPr>
        </a:p>
      </dgm:t>
    </dgm:pt>
    <dgm:pt modelId="{B7DA5D92-96F2-4409-AF42-EDB8591F6901}">
      <dgm:prSet custT="1"/>
      <dgm:spPr/>
      <dgm:t>
        <a:bodyPr/>
        <a:lstStyle/>
        <a:p>
          <a:r>
            <a:rPr lang="es-CO" sz="2000" dirty="0"/>
            <a:t>Estructuras de datos del </a:t>
          </a:r>
          <a:r>
            <a:rPr lang="es-CO" sz="2000" dirty="0" err="1"/>
            <a:t>kernel</a:t>
          </a:r>
          <a:endParaRPr lang="en-US" sz="2000" dirty="0"/>
        </a:p>
      </dgm:t>
    </dgm:pt>
    <dgm:pt modelId="{E5EEEF81-1B60-45FD-A2AA-3A11DB451884}" type="parTrans" cxnId="{C6D79AF3-342F-436E-ACC4-AC4A9CC793C6}">
      <dgm:prSet/>
      <dgm:spPr/>
      <dgm:t>
        <a:bodyPr/>
        <a:lstStyle/>
        <a:p>
          <a:endParaRPr lang="en-US" sz="2000">
            <a:solidFill>
              <a:schemeClr val="tx1"/>
            </a:solidFill>
          </a:endParaRPr>
        </a:p>
      </dgm:t>
    </dgm:pt>
    <dgm:pt modelId="{ED9FC3CE-6719-4F8D-B8C2-DA3944B9A14B}" type="sibTrans" cxnId="{C6D79AF3-342F-436E-ACC4-AC4A9CC793C6}">
      <dgm:prSet custT="1"/>
      <dgm:spPr/>
      <dgm:t>
        <a:bodyPr/>
        <a:lstStyle/>
        <a:p>
          <a:endParaRPr lang="en-US" sz="2000">
            <a:solidFill>
              <a:schemeClr val="tx1"/>
            </a:solidFill>
          </a:endParaRPr>
        </a:p>
      </dgm:t>
    </dgm:pt>
    <dgm:pt modelId="{572F2E71-F2DA-41E3-AA91-D42A349BE1A3}">
      <dgm:prSet custT="1"/>
      <dgm:spPr/>
      <dgm:t>
        <a:bodyPr/>
        <a:lstStyle/>
        <a:p>
          <a:r>
            <a:rPr lang="es-ES_tradnl" sz="2000" dirty="0"/>
            <a:t>Entornos de computación</a:t>
          </a:r>
          <a:endParaRPr lang="en-US" sz="2000" dirty="0"/>
        </a:p>
      </dgm:t>
    </dgm:pt>
    <dgm:pt modelId="{0FA32600-E6E1-4B58-B260-0B90EA46149F}" type="parTrans" cxnId="{D5F89A91-3555-4596-A706-C4D42667B815}">
      <dgm:prSet/>
      <dgm:spPr/>
      <dgm:t>
        <a:bodyPr/>
        <a:lstStyle/>
        <a:p>
          <a:endParaRPr lang="en-US" sz="2000">
            <a:solidFill>
              <a:schemeClr val="tx1"/>
            </a:solidFill>
          </a:endParaRPr>
        </a:p>
      </dgm:t>
    </dgm:pt>
    <dgm:pt modelId="{3405717D-2267-457E-8049-1A3DA73EB4F4}" type="sibTrans" cxnId="{D5F89A91-3555-4596-A706-C4D42667B815}">
      <dgm:prSet custT="1"/>
      <dgm:spPr/>
      <dgm:t>
        <a:bodyPr/>
        <a:lstStyle/>
        <a:p>
          <a:endParaRPr lang="en-US" sz="2000">
            <a:solidFill>
              <a:schemeClr val="tx1"/>
            </a:solidFill>
          </a:endParaRPr>
        </a:p>
      </dgm:t>
    </dgm:pt>
    <dgm:pt modelId="{F90DF300-8A84-4680-95CE-B5909BDE096B}">
      <dgm:prSet custT="1"/>
      <dgm:spPr/>
      <dgm:t>
        <a:bodyPr/>
        <a:lstStyle/>
        <a:p>
          <a:r>
            <a:rPr lang="es-ES" sz="2000"/>
            <a:t>El estudio de sistemas operativos</a:t>
          </a:r>
          <a:endParaRPr lang="en-US" sz="2000"/>
        </a:p>
      </dgm:t>
    </dgm:pt>
    <dgm:pt modelId="{D351FC08-E7C8-421D-8E02-10267D8E0CE4}" type="parTrans" cxnId="{0F30644C-6770-459F-B7FC-825FE5E73A9F}">
      <dgm:prSet/>
      <dgm:spPr/>
      <dgm:t>
        <a:bodyPr/>
        <a:lstStyle/>
        <a:p>
          <a:endParaRPr lang="en-US" sz="2000">
            <a:solidFill>
              <a:schemeClr val="tx1"/>
            </a:solidFill>
          </a:endParaRPr>
        </a:p>
      </dgm:t>
    </dgm:pt>
    <dgm:pt modelId="{E7BBC973-FA6A-4D7B-9954-9C623600F1B3}" type="sibTrans" cxnId="{0F30644C-6770-459F-B7FC-825FE5E73A9F}">
      <dgm:prSet custT="1"/>
      <dgm:spPr/>
      <dgm:t>
        <a:bodyPr/>
        <a:lstStyle/>
        <a:p>
          <a:endParaRPr lang="en-US" sz="2000">
            <a:solidFill>
              <a:schemeClr val="tx1"/>
            </a:solidFill>
          </a:endParaRPr>
        </a:p>
      </dgm:t>
    </dgm:pt>
    <dgm:pt modelId="{410D8A34-9BB8-4141-84AB-885E646C34BF}">
      <dgm:prSet custT="1"/>
      <dgm:spPr/>
      <dgm:t>
        <a:bodyPr/>
        <a:lstStyle/>
        <a:p>
          <a:r>
            <a:rPr lang="es-ES_tradnl" sz="2000"/>
            <a:t>Lenguajes Rust y Carbon</a:t>
          </a:r>
          <a:endParaRPr lang="en-US" sz="2000" dirty="0"/>
        </a:p>
      </dgm:t>
    </dgm:pt>
    <dgm:pt modelId="{15EA2170-A3EA-438E-87C3-66C02699C702}" type="parTrans" cxnId="{B2BFD910-1BBB-4635-BD82-B4B4A34570AC}">
      <dgm:prSet/>
      <dgm:spPr/>
      <dgm:t>
        <a:bodyPr/>
        <a:lstStyle/>
        <a:p>
          <a:endParaRPr lang="en-US" sz="2000">
            <a:solidFill>
              <a:schemeClr val="tx1"/>
            </a:solidFill>
          </a:endParaRPr>
        </a:p>
      </dgm:t>
    </dgm:pt>
    <dgm:pt modelId="{4798BAEA-7B7F-4F35-B302-CD4E1B2D92F0}" type="sibTrans" cxnId="{B2BFD910-1BBB-4635-BD82-B4B4A34570AC}">
      <dgm:prSet custT="1"/>
      <dgm:spPr/>
      <dgm:t>
        <a:bodyPr/>
        <a:lstStyle/>
        <a:p>
          <a:endParaRPr lang="en-US" sz="2000">
            <a:solidFill>
              <a:schemeClr val="tx1"/>
            </a:solidFill>
          </a:endParaRPr>
        </a:p>
      </dgm:t>
    </dgm:pt>
    <dgm:pt modelId="{46CC14A1-5F66-4F62-96ED-DC948B22B7EB}">
      <dgm:prSet custT="1"/>
      <dgm:spPr/>
      <dgm:t>
        <a:bodyPr/>
        <a:lstStyle/>
        <a:p>
          <a:r>
            <a:rPr lang="es-MX" sz="2000" dirty="0"/>
            <a:t>Sistemas Operativos y la Inteligencia Artificial</a:t>
          </a:r>
          <a:endParaRPr lang="en-US" sz="2000" dirty="0"/>
        </a:p>
      </dgm:t>
    </dgm:pt>
    <dgm:pt modelId="{EEC466B4-6C9E-49BD-875C-F4D2FCC753E8}" type="parTrans" cxnId="{0FF6D2D5-3BAC-44E8-BB2D-77A96ADACBBA}">
      <dgm:prSet/>
      <dgm:spPr/>
      <dgm:t>
        <a:bodyPr/>
        <a:lstStyle/>
        <a:p>
          <a:endParaRPr lang="es-CO" sz="2000">
            <a:solidFill>
              <a:schemeClr val="tx1"/>
            </a:solidFill>
          </a:endParaRPr>
        </a:p>
      </dgm:t>
    </dgm:pt>
    <dgm:pt modelId="{61D54992-2E37-4362-8D43-0CC246B32B7F}" type="sibTrans" cxnId="{0FF6D2D5-3BAC-44E8-BB2D-77A96ADACBBA}">
      <dgm:prSet/>
      <dgm:spPr/>
      <dgm:t>
        <a:bodyPr/>
        <a:lstStyle/>
        <a:p>
          <a:endParaRPr lang="es-CO" sz="2000">
            <a:solidFill>
              <a:schemeClr val="tx1"/>
            </a:solidFill>
          </a:endParaRPr>
        </a:p>
      </dgm:t>
    </dgm:pt>
    <dgm:pt modelId="{8BD42F96-F8D6-4A7B-A5B1-E43C96C24D45}">
      <dgm:prSet custT="1"/>
      <dgm:spPr/>
      <dgm:t>
        <a:bodyPr/>
        <a:lstStyle/>
        <a:p>
          <a:r>
            <a:rPr lang="es-CO" sz="2000" dirty="0"/>
            <a:t>Arquitectura de un sistema de cómputo multiprocesador</a:t>
          </a:r>
        </a:p>
      </dgm:t>
    </dgm:pt>
    <dgm:pt modelId="{CBA989E1-07F9-444C-8F86-0E33EF9718E3}" type="parTrans" cxnId="{C67D8F8A-63EC-4299-84F3-C811960168A5}">
      <dgm:prSet/>
      <dgm:spPr/>
      <dgm:t>
        <a:bodyPr/>
        <a:lstStyle/>
        <a:p>
          <a:endParaRPr lang="es-CO" sz="2000"/>
        </a:p>
      </dgm:t>
    </dgm:pt>
    <dgm:pt modelId="{2237B013-80E5-4799-9513-7AE668ABD49E}" type="sibTrans" cxnId="{C67D8F8A-63EC-4299-84F3-C811960168A5}">
      <dgm:prSet custT="1"/>
      <dgm:spPr/>
      <dgm:t>
        <a:bodyPr/>
        <a:lstStyle/>
        <a:p>
          <a:endParaRPr lang="es-CO" sz="2000"/>
        </a:p>
      </dgm:t>
    </dgm:pt>
    <dgm:pt modelId="{A1D2F6EC-0D38-4D4A-A969-F9D2B9E92F2F}">
      <dgm:prSet custT="1"/>
      <dgm:spPr/>
      <dgm:t>
        <a:bodyPr/>
        <a:lstStyle/>
        <a:p>
          <a:r>
            <a:rPr lang="es-MX" sz="2000" dirty="0"/>
            <a:t>Versiones de Linux y de Windows</a:t>
          </a:r>
          <a:endParaRPr lang="en-US" sz="2000" dirty="0"/>
        </a:p>
      </dgm:t>
    </dgm:pt>
    <dgm:pt modelId="{522F72B6-DF36-4B80-9E6C-D407A9356695}" type="parTrans" cxnId="{95F3FFB1-4976-4B80-A10F-6FEEED3ADF8A}">
      <dgm:prSet/>
      <dgm:spPr/>
      <dgm:t>
        <a:bodyPr/>
        <a:lstStyle/>
        <a:p>
          <a:endParaRPr lang="es-CO" sz="2000"/>
        </a:p>
      </dgm:t>
    </dgm:pt>
    <dgm:pt modelId="{5ECFE5F6-549F-4DCC-9F0A-051DAB2D7002}" type="sibTrans" cxnId="{95F3FFB1-4976-4B80-A10F-6FEEED3ADF8A}">
      <dgm:prSet custT="1"/>
      <dgm:spPr/>
      <dgm:t>
        <a:bodyPr/>
        <a:lstStyle/>
        <a:p>
          <a:endParaRPr lang="es-CO" sz="2000"/>
        </a:p>
      </dgm:t>
    </dgm:pt>
    <dgm:pt modelId="{2AA666A0-5317-4178-B5A6-A62543745DEE}">
      <dgm:prSet/>
      <dgm:spPr/>
      <dgm:t>
        <a:bodyPr/>
        <a:lstStyle/>
        <a:p>
          <a:r>
            <a:rPr lang="es-ES_tradnl" dirty="0"/>
            <a:t>Virtualización</a:t>
          </a:r>
          <a:endParaRPr lang="en-US" dirty="0"/>
        </a:p>
      </dgm:t>
    </dgm:pt>
    <dgm:pt modelId="{3319B424-1E94-458C-94D3-3E0C8F892852}" type="parTrans" cxnId="{78E97BD9-0B74-488A-B55D-C5FBC46A2166}">
      <dgm:prSet/>
      <dgm:spPr/>
      <dgm:t>
        <a:bodyPr/>
        <a:lstStyle/>
        <a:p>
          <a:endParaRPr lang="es-CO"/>
        </a:p>
      </dgm:t>
    </dgm:pt>
    <dgm:pt modelId="{863A930E-C52C-40DB-BD2B-F51D69AB8B1A}" type="sibTrans" cxnId="{78E97BD9-0B74-488A-B55D-C5FBC46A2166}">
      <dgm:prSet/>
      <dgm:spPr/>
      <dgm:t>
        <a:bodyPr/>
        <a:lstStyle/>
        <a:p>
          <a:endParaRPr lang="es-CO"/>
        </a:p>
      </dgm:t>
    </dgm:pt>
    <dgm:pt modelId="{8E55036F-5504-45D0-860C-FA96EDD0C7B5}">
      <dgm:prSet/>
      <dgm:spPr/>
      <dgm:t>
        <a:bodyPr/>
        <a:lstStyle/>
        <a:p>
          <a:r>
            <a:rPr lang="es-ES_tradnl" dirty="0"/>
            <a:t>Sistemas Distribuidos </a:t>
          </a:r>
          <a:endParaRPr lang="en-US" dirty="0"/>
        </a:p>
      </dgm:t>
    </dgm:pt>
    <dgm:pt modelId="{9D704E7A-4D7A-4F0A-81A1-1A3FE6D5DDA6}" type="parTrans" cxnId="{2729CAEC-D621-496E-80FF-557D699BEBE2}">
      <dgm:prSet/>
      <dgm:spPr/>
      <dgm:t>
        <a:bodyPr/>
        <a:lstStyle/>
        <a:p>
          <a:endParaRPr lang="es-CO"/>
        </a:p>
      </dgm:t>
    </dgm:pt>
    <dgm:pt modelId="{23F69D16-26A7-44BA-B936-DDDF044907F0}" type="sibTrans" cxnId="{2729CAEC-D621-496E-80FF-557D699BEBE2}">
      <dgm:prSet/>
      <dgm:spPr/>
      <dgm:t>
        <a:bodyPr/>
        <a:lstStyle/>
        <a:p>
          <a:endParaRPr lang="es-CO"/>
        </a:p>
      </dgm:t>
    </dgm:pt>
    <dgm:pt modelId="{6A7A331F-80FA-4217-B3DF-9E6AC0DE7EA1}">
      <dgm:prSet/>
      <dgm:spPr/>
      <dgm:t>
        <a:bodyPr/>
        <a:lstStyle/>
        <a:p>
          <a:r>
            <a:rPr lang="es-CO" dirty="0"/>
            <a:t>Sistemas operativos de código abierto</a:t>
          </a:r>
          <a:r>
            <a:rPr lang="es-ES_tradnl" dirty="0"/>
            <a:t> </a:t>
          </a:r>
          <a:endParaRPr lang="en-US" dirty="0"/>
        </a:p>
      </dgm:t>
    </dgm:pt>
    <dgm:pt modelId="{3482E5DC-4382-42D6-BFEE-F898784E06E7}" type="parTrans" cxnId="{78D19482-C895-4712-B979-A2CD5033EBEC}">
      <dgm:prSet/>
      <dgm:spPr/>
      <dgm:t>
        <a:bodyPr/>
        <a:lstStyle/>
        <a:p>
          <a:endParaRPr lang="es-CO"/>
        </a:p>
      </dgm:t>
    </dgm:pt>
    <dgm:pt modelId="{9D2CB65C-E0DD-4FDE-80E5-836A53A3F9BC}" type="sibTrans" cxnId="{78D19482-C895-4712-B979-A2CD5033EBEC}">
      <dgm:prSet/>
      <dgm:spPr/>
      <dgm:t>
        <a:bodyPr/>
        <a:lstStyle/>
        <a:p>
          <a:endParaRPr lang="es-CO"/>
        </a:p>
      </dgm:t>
    </dgm:pt>
    <dgm:pt modelId="{613120B8-180C-44D7-976C-E1E1F56C7D06}" type="pres">
      <dgm:prSet presAssocID="{887E43ED-FEBC-4CBE-8EF4-5FC482DAAC6C}" presName="Name0" presStyleCnt="0">
        <dgm:presLayoutVars>
          <dgm:dir/>
          <dgm:resizeHandles val="exact"/>
        </dgm:presLayoutVars>
      </dgm:prSet>
      <dgm:spPr/>
    </dgm:pt>
    <dgm:pt modelId="{66F6C9B6-9523-455E-9AFF-864B6855D138}" type="pres">
      <dgm:prSet presAssocID="{0617EA80-F58B-487F-8E07-860ABED3E265}" presName="node" presStyleLbl="node1" presStyleIdx="0" presStyleCnt="15" custScaleX="111047">
        <dgm:presLayoutVars>
          <dgm:bulletEnabled val="1"/>
        </dgm:presLayoutVars>
      </dgm:prSet>
      <dgm:spPr/>
    </dgm:pt>
    <dgm:pt modelId="{8AF087B6-B5B4-423B-999D-DE5C46173EF7}" type="pres">
      <dgm:prSet presAssocID="{EEF656C9-3B9D-4D56-83DB-524678E4CCE9}" presName="sibTrans" presStyleLbl="sibTrans1D1" presStyleIdx="0" presStyleCnt="14"/>
      <dgm:spPr/>
    </dgm:pt>
    <dgm:pt modelId="{9AEBEB00-D861-4668-92C3-674E7F64D92F}" type="pres">
      <dgm:prSet presAssocID="{EEF656C9-3B9D-4D56-83DB-524678E4CCE9}" presName="connectorText" presStyleLbl="sibTrans1D1" presStyleIdx="0" presStyleCnt="14"/>
      <dgm:spPr/>
    </dgm:pt>
    <dgm:pt modelId="{2A9EFE42-3814-425F-8188-34D819AD3881}" type="pres">
      <dgm:prSet presAssocID="{DBE6766D-C660-42D0-B76E-D713E5327A40}" presName="node" presStyleLbl="node1" presStyleIdx="1" presStyleCnt="15" custScaleX="111047">
        <dgm:presLayoutVars>
          <dgm:bulletEnabled val="1"/>
        </dgm:presLayoutVars>
      </dgm:prSet>
      <dgm:spPr/>
    </dgm:pt>
    <dgm:pt modelId="{63714C25-FF12-4B9D-84D0-0A43FC460C34}" type="pres">
      <dgm:prSet presAssocID="{3DC54673-3C43-422D-8EC1-B8DFC9460045}" presName="sibTrans" presStyleLbl="sibTrans1D1" presStyleIdx="1" presStyleCnt="14"/>
      <dgm:spPr/>
    </dgm:pt>
    <dgm:pt modelId="{9AE725D4-4BFF-4FD7-BF0C-D16380F07410}" type="pres">
      <dgm:prSet presAssocID="{3DC54673-3C43-422D-8EC1-B8DFC9460045}" presName="connectorText" presStyleLbl="sibTrans1D1" presStyleIdx="1" presStyleCnt="14"/>
      <dgm:spPr/>
    </dgm:pt>
    <dgm:pt modelId="{76401D1E-6CF4-4B1C-AFCD-6E01C3B4D84C}" type="pres">
      <dgm:prSet presAssocID="{8BD42F96-F8D6-4A7B-A5B1-E43C96C24D45}" presName="node" presStyleLbl="node1" presStyleIdx="2" presStyleCnt="15" custScaleX="111047">
        <dgm:presLayoutVars>
          <dgm:bulletEnabled val="1"/>
        </dgm:presLayoutVars>
      </dgm:prSet>
      <dgm:spPr/>
    </dgm:pt>
    <dgm:pt modelId="{8C0A3823-3F1B-4DFB-9FF0-7FDAAEB7C8E5}" type="pres">
      <dgm:prSet presAssocID="{2237B013-80E5-4799-9513-7AE668ABD49E}" presName="sibTrans" presStyleLbl="sibTrans1D1" presStyleIdx="2" presStyleCnt="14"/>
      <dgm:spPr/>
    </dgm:pt>
    <dgm:pt modelId="{D46E0301-7ACA-489F-BAE2-7CB379662350}" type="pres">
      <dgm:prSet presAssocID="{2237B013-80E5-4799-9513-7AE668ABD49E}" presName="connectorText" presStyleLbl="sibTrans1D1" presStyleIdx="2" presStyleCnt="14"/>
      <dgm:spPr/>
    </dgm:pt>
    <dgm:pt modelId="{41899366-F5F5-40F6-81CD-3F34D4830979}" type="pres">
      <dgm:prSet presAssocID="{0B226E34-76F6-412D-B636-FFCFE57706E3}" presName="node" presStyleLbl="node1" presStyleIdx="3" presStyleCnt="15" custScaleX="111047">
        <dgm:presLayoutVars>
          <dgm:bulletEnabled val="1"/>
        </dgm:presLayoutVars>
      </dgm:prSet>
      <dgm:spPr/>
    </dgm:pt>
    <dgm:pt modelId="{FEC23FC0-ABE9-49A8-A40C-305CDB31275F}" type="pres">
      <dgm:prSet presAssocID="{3C4AEBDE-3FAA-4879-96BC-174B7F385C82}" presName="sibTrans" presStyleLbl="sibTrans1D1" presStyleIdx="3" presStyleCnt="14"/>
      <dgm:spPr/>
    </dgm:pt>
    <dgm:pt modelId="{40752E9E-2EDB-465B-844C-BEC5536122DE}" type="pres">
      <dgm:prSet presAssocID="{3C4AEBDE-3FAA-4879-96BC-174B7F385C82}" presName="connectorText" presStyleLbl="sibTrans1D1" presStyleIdx="3" presStyleCnt="14"/>
      <dgm:spPr/>
    </dgm:pt>
    <dgm:pt modelId="{850FA1EC-8977-4E60-A37D-EF96761C2C99}" type="pres">
      <dgm:prSet presAssocID="{CF4E3949-F141-4511-869C-3C7510F08872}" presName="node" presStyleLbl="node1" presStyleIdx="4" presStyleCnt="15" custScaleX="111047">
        <dgm:presLayoutVars>
          <dgm:bulletEnabled val="1"/>
        </dgm:presLayoutVars>
      </dgm:prSet>
      <dgm:spPr/>
    </dgm:pt>
    <dgm:pt modelId="{4A247E47-D72D-4A0C-9A1B-EA6BC876DB8E}" type="pres">
      <dgm:prSet presAssocID="{482A3FB7-92C9-4423-A26D-0A79916D382C}" presName="sibTrans" presStyleLbl="sibTrans1D1" presStyleIdx="4" presStyleCnt="14"/>
      <dgm:spPr/>
    </dgm:pt>
    <dgm:pt modelId="{52701E0B-A126-4076-98E6-932100F5F23A}" type="pres">
      <dgm:prSet presAssocID="{482A3FB7-92C9-4423-A26D-0A79916D382C}" presName="connectorText" presStyleLbl="sibTrans1D1" presStyleIdx="4" presStyleCnt="14"/>
      <dgm:spPr/>
    </dgm:pt>
    <dgm:pt modelId="{51EDD01B-9597-48C5-AF3D-08518E1E3E88}" type="pres">
      <dgm:prSet presAssocID="{47E27BCE-A618-4A2D-8661-85FCC780E35F}" presName="node" presStyleLbl="node1" presStyleIdx="5" presStyleCnt="15" custScaleX="111047">
        <dgm:presLayoutVars>
          <dgm:bulletEnabled val="1"/>
        </dgm:presLayoutVars>
      </dgm:prSet>
      <dgm:spPr/>
    </dgm:pt>
    <dgm:pt modelId="{125FF9E7-9112-4A7A-8DD5-CD74AE285B58}" type="pres">
      <dgm:prSet presAssocID="{7C532F21-217B-42F1-9F3E-43B30F08601A}" presName="sibTrans" presStyleLbl="sibTrans1D1" presStyleIdx="5" presStyleCnt="14"/>
      <dgm:spPr/>
    </dgm:pt>
    <dgm:pt modelId="{5A2C0724-16B9-4905-A3EB-ADAB739F24D5}" type="pres">
      <dgm:prSet presAssocID="{7C532F21-217B-42F1-9F3E-43B30F08601A}" presName="connectorText" presStyleLbl="sibTrans1D1" presStyleIdx="5" presStyleCnt="14"/>
      <dgm:spPr/>
    </dgm:pt>
    <dgm:pt modelId="{1866347B-DD0D-449B-B513-81DB6A73D239}" type="pres">
      <dgm:prSet presAssocID="{B7DA5D92-96F2-4409-AF42-EDB8591F6901}" presName="node" presStyleLbl="node1" presStyleIdx="6" presStyleCnt="15" custScaleX="111047">
        <dgm:presLayoutVars>
          <dgm:bulletEnabled val="1"/>
        </dgm:presLayoutVars>
      </dgm:prSet>
      <dgm:spPr/>
    </dgm:pt>
    <dgm:pt modelId="{3F2E55B3-3BF2-4510-B07A-57CB70010F54}" type="pres">
      <dgm:prSet presAssocID="{ED9FC3CE-6719-4F8D-B8C2-DA3944B9A14B}" presName="sibTrans" presStyleLbl="sibTrans1D1" presStyleIdx="6" presStyleCnt="14"/>
      <dgm:spPr/>
    </dgm:pt>
    <dgm:pt modelId="{AE0BC61C-1518-47F8-9EA5-7F172902FEE6}" type="pres">
      <dgm:prSet presAssocID="{ED9FC3CE-6719-4F8D-B8C2-DA3944B9A14B}" presName="connectorText" presStyleLbl="sibTrans1D1" presStyleIdx="6" presStyleCnt="14"/>
      <dgm:spPr/>
    </dgm:pt>
    <dgm:pt modelId="{DFD6ED9F-E033-492D-ADA6-3B18F37DDF0A}" type="pres">
      <dgm:prSet presAssocID="{572F2E71-F2DA-41E3-AA91-D42A349BE1A3}" presName="node" presStyleLbl="node1" presStyleIdx="7" presStyleCnt="15" custScaleX="111047">
        <dgm:presLayoutVars>
          <dgm:bulletEnabled val="1"/>
        </dgm:presLayoutVars>
      </dgm:prSet>
      <dgm:spPr/>
    </dgm:pt>
    <dgm:pt modelId="{50B03386-408B-4726-A0BB-61FD04BC1667}" type="pres">
      <dgm:prSet presAssocID="{3405717D-2267-457E-8049-1A3DA73EB4F4}" presName="sibTrans" presStyleLbl="sibTrans1D1" presStyleIdx="7" presStyleCnt="14"/>
      <dgm:spPr/>
    </dgm:pt>
    <dgm:pt modelId="{6E369224-3E2A-48EE-9EC9-DD56EA5F2FF3}" type="pres">
      <dgm:prSet presAssocID="{3405717D-2267-457E-8049-1A3DA73EB4F4}" presName="connectorText" presStyleLbl="sibTrans1D1" presStyleIdx="7" presStyleCnt="14"/>
      <dgm:spPr/>
    </dgm:pt>
    <dgm:pt modelId="{DD5BAFD4-B28A-48F8-AD90-931EB53A7AEF}" type="pres">
      <dgm:prSet presAssocID="{2AA666A0-5317-4178-B5A6-A62543745DEE}" presName="node" presStyleLbl="node1" presStyleIdx="8" presStyleCnt="15" custScaleX="111047">
        <dgm:presLayoutVars>
          <dgm:bulletEnabled val="1"/>
        </dgm:presLayoutVars>
      </dgm:prSet>
      <dgm:spPr/>
    </dgm:pt>
    <dgm:pt modelId="{4D1EE2A6-C019-41DF-93EA-094FD638C0FD}" type="pres">
      <dgm:prSet presAssocID="{863A930E-C52C-40DB-BD2B-F51D69AB8B1A}" presName="sibTrans" presStyleLbl="sibTrans1D1" presStyleIdx="8" presStyleCnt="14"/>
      <dgm:spPr/>
    </dgm:pt>
    <dgm:pt modelId="{A70A192A-C86A-42E2-AB5E-8E2D42A01F5B}" type="pres">
      <dgm:prSet presAssocID="{863A930E-C52C-40DB-BD2B-F51D69AB8B1A}" presName="connectorText" presStyleLbl="sibTrans1D1" presStyleIdx="8" presStyleCnt="14"/>
      <dgm:spPr/>
    </dgm:pt>
    <dgm:pt modelId="{70D5BF20-8592-4ADF-8345-06EF4D4FECB5}" type="pres">
      <dgm:prSet presAssocID="{8E55036F-5504-45D0-860C-FA96EDD0C7B5}" presName="node" presStyleLbl="node1" presStyleIdx="9" presStyleCnt="15" custScaleX="111047">
        <dgm:presLayoutVars>
          <dgm:bulletEnabled val="1"/>
        </dgm:presLayoutVars>
      </dgm:prSet>
      <dgm:spPr/>
    </dgm:pt>
    <dgm:pt modelId="{3E434879-5E06-499F-BE14-5966C8682E9A}" type="pres">
      <dgm:prSet presAssocID="{23F69D16-26A7-44BA-B936-DDDF044907F0}" presName="sibTrans" presStyleLbl="sibTrans1D1" presStyleIdx="9" presStyleCnt="14"/>
      <dgm:spPr/>
    </dgm:pt>
    <dgm:pt modelId="{DD2B0D84-D55C-4FCD-990B-E80054EC6A4E}" type="pres">
      <dgm:prSet presAssocID="{23F69D16-26A7-44BA-B936-DDDF044907F0}" presName="connectorText" presStyleLbl="sibTrans1D1" presStyleIdx="9" presStyleCnt="14"/>
      <dgm:spPr/>
    </dgm:pt>
    <dgm:pt modelId="{BB4A6721-9281-4B90-98A3-FCB4B3681D6A}" type="pres">
      <dgm:prSet presAssocID="{6A7A331F-80FA-4217-B3DF-9E6AC0DE7EA1}" presName="node" presStyleLbl="node1" presStyleIdx="10" presStyleCnt="15" custScaleX="111047">
        <dgm:presLayoutVars>
          <dgm:bulletEnabled val="1"/>
        </dgm:presLayoutVars>
      </dgm:prSet>
      <dgm:spPr/>
    </dgm:pt>
    <dgm:pt modelId="{81B869AE-71E4-40C3-9BF5-C8AACC495E99}" type="pres">
      <dgm:prSet presAssocID="{9D2CB65C-E0DD-4FDE-80E5-836A53A3F9BC}" presName="sibTrans" presStyleLbl="sibTrans1D1" presStyleIdx="10" presStyleCnt="14"/>
      <dgm:spPr/>
    </dgm:pt>
    <dgm:pt modelId="{E2AAF316-D528-4F7A-8F2A-6EF6812FCE3E}" type="pres">
      <dgm:prSet presAssocID="{9D2CB65C-E0DD-4FDE-80E5-836A53A3F9BC}" presName="connectorText" presStyleLbl="sibTrans1D1" presStyleIdx="10" presStyleCnt="14"/>
      <dgm:spPr/>
    </dgm:pt>
    <dgm:pt modelId="{FFBC2250-7A32-419C-A2A3-C46D9C20C8CB}" type="pres">
      <dgm:prSet presAssocID="{A1D2F6EC-0D38-4D4A-A969-F9D2B9E92F2F}" presName="node" presStyleLbl="node1" presStyleIdx="11" presStyleCnt="15" custScaleX="111047">
        <dgm:presLayoutVars>
          <dgm:bulletEnabled val="1"/>
        </dgm:presLayoutVars>
      </dgm:prSet>
      <dgm:spPr/>
    </dgm:pt>
    <dgm:pt modelId="{98A08C74-1229-4194-A0F0-F8A1B527265C}" type="pres">
      <dgm:prSet presAssocID="{5ECFE5F6-549F-4DCC-9F0A-051DAB2D7002}" presName="sibTrans" presStyleLbl="sibTrans1D1" presStyleIdx="11" presStyleCnt="14"/>
      <dgm:spPr/>
    </dgm:pt>
    <dgm:pt modelId="{FD685B94-91C8-4D7A-BA2B-91AEB0BAB0F5}" type="pres">
      <dgm:prSet presAssocID="{5ECFE5F6-549F-4DCC-9F0A-051DAB2D7002}" presName="connectorText" presStyleLbl="sibTrans1D1" presStyleIdx="11" presStyleCnt="14"/>
      <dgm:spPr/>
    </dgm:pt>
    <dgm:pt modelId="{A5007DE8-32BF-49B0-A1CA-C5009518FEEE}" type="pres">
      <dgm:prSet presAssocID="{F90DF300-8A84-4680-95CE-B5909BDE096B}" presName="node" presStyleLbl="node1" presStyleIdx="12" presStyleCnt="15" custScaleX="111047">
        <dgm:presLayoutVars>
          <dgm:bulletEnabled val="1"/>
        </dgm:presLayoutVars>
      </dgm:prSet>
      <dgm:spPr/>
    </dgm:pt>
    <dgm:pt modelId="{F69BDD2C-2F07-4854-A1B1-214F41038272}" type="pres">
      <dgm:prSet presAssocID="{E7BBC973-FA6A-4D7B-9954-9C623600F1B3}" presName="sibTrans" presStyleLbl="sibTrans1D1" presStyleIdx="12" presStyleCnt="14"/>
      <dgm:spPr/>
    </dgm:pt>
    <dgm:pt modelId="{B082A287-A16F-48D2-BD99-8B4310E80EC0}" type="pres">
      <dgm:prSet presAssocID="{E7BBC973-FA6A-4D7B-9954-9C623600F1B3}" presName="connectorText" presStyleLbl="sibTrans1D1" presStyleIdx="12" presStyleCnt="14"/>
      <dgm:spPr/>
    </dgm:pt>
    <dgm:pt modelId="{3C8E26B7-AAF7-46D9-BBF1-330A1D43E95A}" type="pres">
      <dgm:prSet presAssocID="{410D8A34-9BB8-4141-84AB-885E646C34BF}" presName="node" presStyleLbl="node1" presStyleIdx="13" presStyleCnt="15" custScaleX="111047">
        <dgm:presLayoutVars>
          <dgm:bulletEnabled val="1"/>
        </dgm:presLayoutVars>
      </dgm:prSet>
      <dgm:spPr/>
    </dgm:pt>
    <dgm:pt modelId="{4B5FC2B7-A92C-4784-9856-EA88CA00CE13}" type="pres">
      <dgm:prSet presAssocID="{4798BAEA-7B7F-4F35-B302-CD4E1B2D92F0}" presName="sibTrans" presStyleLbl="sibTrans1D1" presStyleIdx="13" presStyleCnt="14"/>
      <dgm:spPr/>
    </dgm:pt>
    <dgm:pt modelId="{9561CC65-54AB-416C-ADA1-985D7940689D}" type="pres">
      <dgm:prSet presAssocID="{4798BAEA-7B7F-4F35-B302-CD4E1B2D92F0}" presName="connectorText" presStyleLbl="sibTrans1D1" presStyleIdx="13" presStyleCnt="14"/>
      <dgm:spPr/>
    </dgm:pt>
    <dgm:pt modelId="{1AD4C3A9-7E26-4840-AA9D-6225BA5359F5}" type="pres">
      <dgm:prSet presAssocID="{46CC14A1-5F66-4F62-96ED-DC948B22B7EB}" presName="node" presStyleLbl="node1" presStyleIdx="14" presStyleCnt="15" custScaleX="111047">
        <dgm:presLayoutVars>
          <dgm:bulletEnabled val="1"/>
        </dgm:presLayoutVars>
      </dgm:prSet>
      <dgm:spPr/>
    </dgm:pt>
  </dgm:ptLst>
  <dgm:cxnLst>
    <dgm:cxn modelId="{4C9C3501-C81F-4750-90BE-B6E670E5F52D}" type="presOf" srcId="{0617EA80-F58B-487F-8E07-860ABED3E265}" destId="{66F6C9B6-9523-455E-9AFF-864B6855D138}" srcOrd="0" destOrd="0" presId="urn:microsoft.com/office/officeart/2005/8/layout/bProcess3"/>
    <dgm:cxn modelId="{7506440B-6AFB-4B20-AF7F-FF2015743D7F}" type="presOf" srcId="{4798BAEA-7B7F-4F35-B302-CD4E1B2D92F0}" destId="{9561CC65-54AB-416C-ADA1-985D7940689D}" srcOrd="1" destOrd="0" presId="urn:microsoft.com/office/officeart/2005/8/layout/bProcess3"/>
    <dgm:cxn modelId="{F5D2840B-555A-43DE-BBEE-219801D60851}" type="presOf" srcId="{DBE6766D-C660-42D0-B76E-D713E5327A40}" destId="{2A9EFE42-3814-425F-8188-34D819AD3881}" srcOrd="0" destOrd="0" presId="urn:microsoft.com/office/officeart/2005/8/layout/bProcess3"/>
    <dgm:cxn modelId="{B2BFD910-1BBB-4635-BD82-B4B4A34570AC}" srcId="{887E43ED-FEBC-4CBE-8EF4-5FC482DAAC6C}" destId="{410D8A34-9BB8-4141-84AB-885E646C34BF}" srcOrd="13" destOrd="0" parTransId="{15EA2170-A3EA-438E-87C3-66C02699C702}" sibTransId="{4798BAEA-7B7F-4F35-B302-CD4E1B2D92F0}"/>
    <dgm:cxn modelId="{46C93719-DD33-47D4-9EF4-93A16F0E86C7}" type="presOf" srcId="{863A930E-C52C-40DB-BD2B-F51D69AB8B1A}" destId="{4D1EE2A6-C019-41DF-93EA-094FD638C0FD}" srcOrd="0" destOrd="0" presId="urn:microsoft.com/office/officeart/2005/8/layout/bProcess3"/>
    <dgm:cxn modelId="{569F8F1A-DDB2-4E77-9555-5215B34BF93D}" type="presOf" srcId="{5ECFE5F6-549F-4DCC-9F0A-051DAB2D7002}" destId="{FD685B94-91C8-4D7A-BA2B-91AEB0BAB0F5}" srcOrd="1" destOrd="0" presId="urn:microsoft.com/office/officeart/2005/8/layout/bProcess3"/>
    <dgm:cxn modelId="{3CA6AD1B-EE16-4FD7-AFD1-0C4FA9CDFEC5}" type="presOf" srcId="{23F69D16-26A7-44BA-B936-DDDF044907F0}" destId="{3E434879-5E06-499F-BE14-5966C8682E9A}" srcOrd="0" destOrd="0" presId="urn:microsoft.com/office/officeart/2005/8/layout/bProcess3"/>
    <dgm:cxn modelId="{99163B1D-51B3-43FA-99CF-D97D551E0CF8}" type="presOf" srcId="{887E43ED-FEBC-4CBE-8EF4-5FC482DAAC6C}" destId="{613120B8-180C-44D7-976C-E1E1F56C7D06}" srcOrd="0" destOrd="0" presId="urn:microsoft.com/office/officeart/2005/8/layout/bProcess3"/>
    <dgm:cxn modelId="{ABB30520-F101-43F1-9E66-8ADAADBAEE9F}" type="presOf" srcId="{482A3FB7-92C9-4423-A26D-0A79916D382C}" destId="{4A247E47-D72D-4A0C-9A1B-EA6BC876DB8E}" srcOrd="0" destOrd="0" presId="urn:microsoft.com/office/officeart/2005/8/layout/bProcess3"/>
    <dgm:cxn modelId="{E2A84420-13ED-46DE-B969-F5CBCEC6A042}" type="presOf" srcId="{3C4AEBDE-3FAA-4879-96BC-174B7F385C82}" destId="{40752E9E-2EDB-465B-844C-BEC5536122DE}" srcOrd="1" destOrd="0" presId="urn:microsoft.com/office/officeart/2005/8/layout/bProcess3"/>
    <dgm:cxn modelId="{74CE3825-F171-435D-832C-053EC6AB26FF}" type="presOf" srcId="{3DC54673-3C43-422D-8EC1-B8DFC9460045}" destId="{9AE725D4-4BFF-4FD7-BF0C-D16380F07410}" srcOrd="1" destOrd="0" presId="urn:microsoft.com/office/officeart/2005/8/layout/bProcess3"/>
    <dgm:cxn modelId="{650AE92F-232D-4636-A138-F06AB170A64F}" type="presOf" srcId="{ED9FC3CE-6719-4F8D-B8C2-DA3944B9A14B}" destId="{3F2E55B3-3BF2-4510-B07A-57CB70010F54}" srcOrd="0" destOrd="0" presId="urn:microsoft.com/office/officeart/2005/8/layout/bProcess3"/>
    <dgm:cxn modelId="{8C52E836-6C6C-48E6-93D1-8B549FBE3E8E}" type="presOf" srcId="{EEF656C9-3B9D-4D56-83DB-524678E4CCE9}" destId="{9AEBEB00-D861-4668-92C3-674E7F64D92F}" srcOrd="1" destOrd="0" presId="urn:microsoft.com/office/officeart/2005/8/layout/bProcess3"/>
    <dgm:cxn modelId="{F1ACF438-4E64-4A18-B207-B2AD7439A9F5}" type="presOf" srcId="{2237B013-80E5-4799-9513-7AE668ABD49E}" destId="{8C0A3823-3F1B-4DFB-9FF0-7FDAAEB7C8E5}" srcOrd="0" destOrd="0" presId="urn:microsoft.com/office/officeart/2005/8/layout/bProcess3"/>
    <dgm:cxn modelId="{2E05FA5F-8CD8-4762-A13E-7C785484ABDC}" type="presOf" srcId="{2237B013-80E5-4799-9513-7AE668ABD49E}" destId="{D46E0301-7ACA-489F-BAE2-7CB379662350}" srcOrd="1" destOrd="0" presId="urn:microsoft.com/office/officeart/2005/8/layout/bProcess3"/>
    <dgm:cxn modelId="{72112E62-9E6F-428D-B044-4C3A2D9F270A}" type="presOf" srcId="{0B226E34-76F6-412D-B636-FFCFE57706E3}" destId="{41899366-F5F5-40F6-81CD-3F34D4830979}" srcOrd="0" destOrd="0" presId="urn:microsoft.com/office/officeart/2005/8/layout/bProcess3"/>
    <dgm:cxn modelId="{318AC665-34B9-4545-8B21-48EF7EE74EDC}" type="presOf" srcId="{863A930E-C52C-40DB-BD2B-F51D69AB8B1A}" destId="{A70A192A-C86A-42E2-AB5E-8E2D42A01F5B}" srcOrd="1" destOrd="0" presId="urn:microsoft.com/office/officeart/2005/8/layout/bProcess3"/>
    <dgm:cxn modelId="{F9770F48-6FB4-43E5-8AB9-085147931D00}" type="presOf" srcId="{2AA666A0-5317-4178-B5A6-A62543745DEE}" destId="{DD5BAFD4-B28A-48F8-AD90-931EB53A7AEF}" srcOrd="0" destOrd="0" presId="urn:microsoft.com/office/officeart/2005/8/layout/bProcess3"/>
    <dgm:cxn modelId="{22A1DB6A-8C6F-4DF3-911F-0CED04F81F3A}" type="presOf" srcId="{23F69D16-26A7-44BA-B936-DDDF044907F0}" destId="{DD2B0D84-D55C-4FCD-990B-E80054EC6A4E}" srcOrd="1" destOrd="0" presId="urn:microsoft.com/office/officeart/2005/8/layout/bProcess3"/>
    <dgm:cxn modelId="{0F30644C-6770-459F-B7FC-825FE5E73A9F}" srcId="{887E43ED-FEBC-4CBE-8EF4-5FC482DAAC6C}" destId="{F90DF300-8A84-4680-95CE-B5909BDE096B}" srcOrd="12" destOrd="0" parTransId="{D351FC08-E7C8-421D-8E02-10267D8E0CE4}" sibTransId="{E7BBC973-FA6A-4D7B-9954-9C623600F1B3}"/>
    <dgm:cxn modelId="{776A274D-C3A6-45EF-94AA-66ABE4A4EBE5}" type="presOf" srcId="{A1D2F6EC-0D38-4D4A-A969-F9D2B9E92F2F}" destId="{FFBC2250-7A32-419C-A2A3-C46D9C20C8CB}" srcOrd="0" destOrd="0" presId="urn:microsoft.com/office/officeart/2005/8/layout/bProcess3"/>
    <dgm:cxn modelId="{783A676D-C56B-4E29-AB63-AED963C44CA2}" type="presOf" srcId="{482A3FB7-92C9-4423-A26D-0A79916D382C}" destId="{52701E0B-A126-4076-98E6-932100F5F23A}" srcOrd="1" destOrd="0" presId="urn:microsoft.com/office/officeart/2005/8/layout/bProcess3"/>
    <dgm:cxn modelId="{9F2CDC50-6745-4C28-958B-848B717E29C3}" type="presOf" srcId="{3C4AEBDE-3FAA-4879-96BC-174B7F385C82}" destId="{FEC23FC0-ABE9-49A8-A40C-305CDB31275F}" srcOrd="0" destOrd="0" presId="urn:microsoft.com/office/officeart/2005/8/layout/bProcess3"/>
    <dgm:cxn modelId="{CA133C74-8EC4-4FD4-B995-29EF189F6590}" type="presOf" srcId="{EEF656C9-3B9D-4D56-83DB-524678E4CCE9}" destId="{8AF087B6-B5B4-423B-999D-DE5C46173EF7}" srcOrd="0" destOrd="0" presId="urn:microsoft.com/office/officeart/2005/8/layout/bProcess3"/>
    <dgm:cxn modelId="{5C56AF59-B565-4956-A84E-5F70DEA4895E}" type="presOf" srcId="{5ECFE5F6-549F-4DCC-9F0A-051DAB2D7002}" destId="{98A08C74-1229-4194-A0F0-F8A1B527265C}" srcOrd="0" destOrd="0" presId="urn:microsoft.com/office/officeart/2005/8/layout/bProcess3"/>
    <dgm:cxn modelId="{AEF2F87D-691A-481C-9553-DE526D2A325C}" type="presOf" srcId="{7C532F21-217B-42F1-9F3E-43B30F08601A}" destId="{125FF9E7-9112-4A7A-8DD5-CD74AE285B58}" srcOrd="0" destOrd="0" presId="urn:microsoft.com/office/officeart/2005/8/layout/bProcess3"/>
    <dgm:cxn modelId="{4B8B897E-3CF8-4373-A040-AA768550DA1F}" srcId="{887E43ED-FEBC-4CBE-8EF4-5FC482DAAC6C}" destId="{0617EA80-F58B-487F-8E07-860ABED3E265}" srcOrd="0" destOrd="0" parTransId="{AF276C79-D5B3-439D-8471-E708E9E47B78}" sibTransId="{EEF656C9-3B9D-4D56-83DB-524678E4CCE9}"/>
    <dgm:cxn modelId="{D3D7687F-95D8-4B4F-9FCC-0C9FAF68F0CE}" type="presOf" srcId="{9D2CB65C-E0DD-4FDE-80E5-836A53A3F9BC}" destId="{E2AAF316-D528-4F7A-8F2A-6EF6812FCE3E}" srcOrd="1" destOrd="0" presId="urn:microsoft.com/office/officeart/2005/8/layout/bProcess3"/>
    <dgm:cxn modelId="{78D19482-C895-4712-B979-A2CD5033EBEC}" srcId="{887E43ED-FEBC-4CBE-8EF4-5FC482DAAC6C}" destId="{6A7A331F-80FA-4217-B3DF-9E6AC0DE7EA1}" srcOrd="10" destOrd="0" parTransId="{3482E5DC-4382-42D6-BFEE-F898784E06E7}" sibTransId="{9D2CB65C-E0DD-4FDE-80E5-836A53A3F9BC}"/>
    <dgm:cxn modelId="{316EDF89-1885-479D-B57F-1B951D536E31}" type="presOf" srcId="{ED9FC3CE-6719-4F8D-B8C2-DA3944B9A14B}" destId="{AE0BC61C-1518-47F8-9EA5-7F172902FEE6}" srcOrd="1" destOrd="0" presId="urn:microsoft.com/office/officeart/2005/8/layout/bProcess3"/>
    <dgm:cxn modelId="{C67D8F8A-63EC-4299-84F3-C811960168A5}" srcId="{887E43ED-FEBC-4CBE-8EF4-5FC482DAAC6C}" destId="{8BD42F96-F8D6-4A7B-A5B1-E43C96C24D45}" srcOrd="2" destOrd="0" parTransId="{CBA989E1-07F9-444C-8F86-0E33EF9718E3}" sibTransId="{2237B013-80E5-4799-9513-7AE668ABD49E}"/>
    <dgm:cxn modelId="{6A76548E-3943-4950-A183-BBD523CCA4F6}" type="presOf" srcId="{410D8A34-9BB8-4141-84AB-885E646C34BF}" destId="{3C8E26B7-AAF7-46D9-BBF1-330A1D43E95A}" srcOrd="0" destOrd="0" presId="urn:microsoft.com/office/officeart/2005/8/layout/bProcess3"/>
    <dgm:cxn modelId="{D5F89A91-3555-4596-A706-C4D42667B815}" srcId="{887E43ED-FEBC-4CBE-8EF4-5FC482DAAC6C}" destId="{572F2E71-F2DA-41E3-AA91-D42A349BE1A3}" srcOrd="7" destOrd="0" parTransId="{0FA32600-E6E1-4B58-B260-0B90EA46149F}" sibTransId="{3405717D-2267-457E-8049-1A3DA73EB4F4}"/>
    <dgm:cxn modelId="{2674B799-9FF7-4E59-8D07-E622496947CA}" type="presOf" srcId="{6A7A331F-80FA-4217-B3DF-9E6AC0DE7EA1}" destId="{BB4A6721-9281-4B90-98A3-FCB4B3681D6A}" srcOrd="0" destOrd="0" presId="urn:microsoft.com/office/officeart/2005/8/layout/bProcess3"/>
    <dgm:cxn modelId="{FB03399B-7393-4470-B961-399497A92A2D}" type="presOf" srcId="{E7BBC973-FA6A-4D7B-9954-9C623600F1B3}" destId="{B082A287-A16F-48D2-BD99-8B4310E80EC0}" srcOrd="1" destOrd="0" presId="urn:microsoft.com/office/officeart/2005/8/layout/bProcess3"/>
    <dgm:cxn modelId="{605DA19B-6F74-4333-B524-3F3321218AA6}" type="presOf" srcId="{572F2E71-F2DA-41E3-AA91-D42A349BE1A3}" destId="{DFD6ED9F-E033-492D-ADA6-3B18F37DDF0A}" srcOrd="0" destOrd="0" presId="urn:microsoft.com/office/officeart/2005/8/layout/bProcess3"/>
    <dgm:cxn modelId="{53A3609D-13C5-49C3-B921-D7C7E76D41ED}" type="presOf" srcId="{3DC54673-3C43-422D-8EC1-B8DFC9460045}" destId="{63714C25-FF12-4B9D-84D0-0A43FC460C34}" srcOrd="0" destOrd="0" presId="urn:microsoft.com/office/officeart/2005/8/layout/bProcess3"/>
    <dgm:cxn modelId="{169EC7A1-18C0-44A8-B7BC-49118D24624A}" srcId="{887E43ED-FEBC-4CBE-8EF4-5FC482DAAC6C}" destId="{0B226E34-76F6-412D-B636-FFCFE57706E3}" srcOrd="3" destOrd="0" parTransId="{656AE166-33C1-4042-B736-DB5F1F0A9570}" sibTransId="{3C4AEBDE-3FAA-4879-96BC-174B7F385C82}"/>
    <dgm:cxn modelId="{8AB613A6-B4FE-4321-BEDB-9F5B888D7CF8}" type="presOf" srcId="{8E55036F-5504-45D0-860C-FA96EDD0C7B5}" destId="{70D5BF20-8592-4ADF-8345-06EF4D4FECB5}" srcOrd="0" destOrd="0" presId="urn:microsoft.com/office/officeart/2005/8/layout/bProcess3"/>
    <dgm:cxn modelId="{1D7DA1A7-E95D-4483-987B-62AEB6E11F4F}" srcId="{887E43ED-FEBC-4CBE-8EF4-5FC482DAAC6C}" destId="{CF4E3949-F141-4511-869C-3C7510F08872}" srcOrd="4" destOrd="0" parTransId="{DC7409CA-6609-4533-BEC8-0EF39D6AFB11}" sibTransId="{482A3FB7-92C9-4423-A26D-0A79916D382C}"/>
    <dgm:cxn modelId="{1F92E3AE-8C4E-43D1-B7BF-B2F1D396C678}" type="presOf" srcId="{8BD42F96-F8D6-4A7B-A5B1-E43C96C24D45}" destId="{76401D1E-6CF4-4B1C-AFCD-6E01C3B4D84C}" srcOrd="0" destOrd="0" presId="urn:microsoft.com/office/officeart/2005/8/layout/bProcess3"/>
    <dgm:cxn modelId="{4B31CEB1-6CF1-4220-91B5-8225C45D12A2}" type="presOf" srcId="{7C532F21-217B-42F1-9F3E-43B30F08601A}" destId="{5A2C0724-16B9-4905-A3EB-ADAB739F24D5}" srcOrd="1" destOrd="0" presId="urn:microsoft.com/office/officeart/2005/8/layout/bProcess3"/>
    <dgm:cxn modelId="{95F3FFB1-4976-4B80-A10F-6FEEED3ADF8A}" srcId="{887E43ED-FEBC-4CBE-8EF4-5FC482DAAC6C}" destId="{A1D2F6EC-0D38-4D4A-A969-F9D2B9E92F2F}" srcOrd="11" destOrd="0" parTransId="{522F72B6-DF36-4B80-9E6C-D407A9356695}" sibTransId="{5ECFE5F6-549F-4DCC-9F0A-051DAB2D7002}"/>
    <dgm:cxn modelId="{EB2425BA-F964-4071-AEFC-79C445DF694F}" type="presOf" srcId="{3405717D-2267-457E-8049-1A3DA73EB4F4}" destId="{50B03386-408B-4726-A0BB-61FD04BC1667}" srcOrd="0" destOrd="0" presId="urn:microsoft.com/office/officeart/2005/8/layout/bProcess3"/>
    <dgm:cxn modelId="{1D2538BB-6F86-4071-B7AC-490375829446}" type="presOf" srcId="{B7DA5D92-96F2-4409-AF42-EDB8591F6901}" destId="{1866347B-DD0D-449B-B513-81DB6A73D239}" srcOrd="0" destOrd="0" presId="urn:microsoft.com/office/officeart/2005/8/layout/bProcess3"/>
    <dgm:cxn modelId="{440DDEBE-ED17-4EF0-B61D-B998DCDFC501}" type="presOf" srcId="{F90DF300-8A84-4680-95CE-B5909BDE096B}" destId="{A5007DE8-32BF-49B0-A1CA-C5009518FEEE}" srcOrd="0" destOrd="0" presId="urn:microsoft.com/office/officeart/2005/8/layout/bProcess3"/>
    <dgm:cxn modelId="{095664C7-929A-4C11-98FC-36580265CAA3}" type="presOf" srcId="{47E27BCE-A618-4A2D-8661-85FCC780E35F}" destId="{51EDD01B-9597-48C5-AF3D-08518E1E3E88}" srcOrd="0" destOrd="0" presId="urn:microsoft.com/office/officeart/2005/8/layout/bProcess3"/>
    <dgm:cxn modelId="{4861EECD-F4DF-42B6-91D2-9D8BD0F98021}" type="presOf" srcId="{3405717D-2267-457E-8049-1A3DA73EB4F4}" destId="{6E369224-3E2A-48EE-9EC9-DD56EA5F2FF3}" srcOrd="1" destOrd="0" presId="urn:microsoft.com/office/officeart/2005/8/layout/bProcess3"/>
    <dgm:cxn modelId="{FDF516D2-FDEA-478C-A26C-F2D79B991AF8}" type="presOf" srcId="{4798BAEA-7B7F-4F35-B302-CD4E1B2D92F0}" destId="{4B5FC2B7-A92C-4784-9856-EA88CA00CE13}" srcOrd="0" destOrd="0" presId="urn:microsoft.com/office/officeart/2005/8/layout/bProcess3"/>
    <dgm:cxn modelId="{0FF6D2D5-3BAC-44E8-BB2D-77A96ADACBBA}" srcId="{887E43ED-FEBC-4CBE-8EF4-5FC482DAAC6C}" destId="{46CC14A1-5F66-4F62-96ED-DC948B22B7EB}" srcOrd="14" destOrd="0" parTransId="{EEC466B4-6C9E-49BD-875C-F4D2FCC753E8}" sibTransId="{61D54992-2E37-4362-8D43-0CC246B32B7F}"/>
    <dgm:cxn modelId="{78E97BD9-0B74-488A-B55D-C5FBC46A2166}" srcId="{887E43ED-FEBC-4CBE-8EF4-5FC482DAAC6C}" destId="{2AA666A0-5317-4178-B5A6-A62543745DEE}" srcOrd="8" destOrd="0" parTransId="{3319B424-1E94-458C-94D3-3E0C8F892852}" sibTransId="{863A930E-C52C-40DB-BD2B-F51D69AB8B1A}"/>
    <dgm:cxn modelId="{4FBD3ADD-DD9F-47CE-9179-9AA6CAEA4630}" type="presOf" srcId="{9D2CB65C-E0DD-4FDE-80E5-836A53A3F9BC}" destId="{81B869AE-71E4-40C3-9BF5-C8AACC495E99}" srcOrd="0" destOrd="0" presId="urn:microsoft.com/office/officeart/2005/8/layout/bProcess3"/>
    <dgm:cxn modelId="{799AA4DD-5254-4B9C-96A6-5F4290F358CD}" srcId="{887E43ED-FEBC-4CBE-8EF4-5FC482DAAC6C}" destId="{DBE6766D-C660-42D0-B76E-D713E5327A40}" srcOrd="1" destOrd="0" parTransId="{C537B333-B2A9-439C-90C9-FD3A401321F5}" sibTransId="{3DC54673-3C43-422D-8EC1-B8DFC9460045}"/>
    <dgm:cxn modelId="{29733BDE-1009-4980-8943-8BCFD4D7EF50}" type="presOf" srcId="{CF4E3949-F141-4511-869C-3C7510F08872}" destId="{850FA1EC-8977-4E60-A37D-EF96761C2C99}" srcOrd="0" destOrd="0" presId="urn:microsoft.com/office/officeart/2005/8/layout/bProcess3"/>
    <dgm:cxn modelId="{2ED202DF-4FF9-4CF8-A082-0F735D1E355A}" srcId="{887E43ED-FEBC-4CBE-8EF4-5FC482DAAC6C}" destId="{47E27BCE-A618-4A2D-8661-85FCC780E35F}" srcOrd="5" destOrd="0" parTransId="{0D97057C-DE88-4157-B624-2528C1648250}" sibTransId="{7C532F21-217B-42F1-9F3E-43B30F08601A}"/>
    <dgm:cxn modelId="{60EA80E7-2B5B-4B73-98F5-7A7E35BDD7EF}" type="presOf" srcId="{46CC14A1-5F66-4F62-96ED-DC948B22B7EB}" destId="{1AD4C3A9-7E26-4840-AA9D-6225BA5359F5}" srcOrd="0" destOrd="0" presId="urn:microsoft.com/office/officeart/2005/8/layout/bProcess3"/>
    <dgm:cxn modelId="{2729CAEC-D621-496E-80FF-557D699BEBE2}" srcId="{887E43ED-FEBC-4CBE-8EF4-5FC482DAAC6C}" destId="{8E55036F-5504-45D0-860C-FA96EDD0C7B5}" srcOrd="9" destOrd="0" parTransId="{9D704E7A-4D7A-4F0A-81A1-1A3FE6D5DDA6}" sibTransId="{23F69D16-26A7-44BA-B936-DDDF044907F0}"/>
    <dgm:cxn modelId="{C6D79AF3-342F-436E-ACC4-AC4A9CC793C6}" srcId="{887E43ED-FEBC-4CBE-8EF4-5FC482DAAC6C}" destId="{B7DA5D92-96F2-4409-AF42-EDB8591F6901}" srcOrd="6" destOrd="0" parTransId="{E5EEEF81-1B60-45FD-A2AA-3A11DB451884}" sibTransId="{ED9FC3CE-6719-4F8D-B8C2-DA3944B9A14B}"/>
    <dgm:cxn modelId="{4DD94AF5-F083-40FD-89C7-83DAEC82D7B6}" type="presOf" srcId="{E7BBC973-FA6A-4D7B-9954-9C623600F1B3}" destId="{F69BDD2C-2F07-4854-A1B1-214F41038272}" srcOrd="0" destOrd="0" presId="urn:microsoft.com/office/officeart/2005/8/layout/bProcess3"/>
    <dgm:cxn modelId="{9D7A54F7-915B-4F60-B32E-55E5B6F29658}" type="presParOf" srcId="{613120B8-180C-44D7-976C-E1E1F56C7D06}" destId="{66F6C9B6-9523-455E-9AFF-864B6855D138}" srcOrd="0" destOrd="0" presId="urn:microsoft.com/office/officeart/2005/8/layout/bProcess3"/>
    <dgm:cxn modelId="{BE895265-83D6-4958-BD8D-4C989B39A281}" type="presParOf" srcId="{613120B8-180C-44D7-976C-E1E1F56C7D06}" destId="{8AF087B6-B5B4-423B-999D-DE5C46173EF7}" srcOrd="1" destOrd="0" presId="urn:microsoft.com/office/officeart/2005/8/layout/bProcess3"/>
    <dgm:cxn modelId="{FEB7A78D-B10F-4FF6-A897-ABD9F9D00EBF}" type="presParOf" srcId="{8AF087B6-B5B4-423B-999D-DE5C46173EF7}" destId="{9AEBEB00-D861-4668-92C3-674E7F64D92F}" srcOrd="0" destOrd="0" presId="urn:microsoft.com/office/officeart/2005/8/layout/bProcess3"/>
    <dgm:cxn modelId="{CA44E603-78D5-4A1D-8FBB-6136EC1747BB}" type="presParOf" srcId="{613120B8-180C-44D7-976C-E1E1F56C7D06}" destId="{2A9EFE42-3814-425F-8188-34D819AD3881}" srcOrd="2" destOrd="0" presId="urn:microsoft.com/office/officeart/2005/8/layout/bProcess3"/>
    <dgm:cxn modelId="{C78FD8B6-FF43-42E7-A3D8-B52169195614}" type="presParOf" srcId="{613120B8-180C-44D7-976C-E1E1F56C7D06}" destId="{63714C25-FF12-4B9D-84D0-0A43FC460C34}" srcOrd="3" destOrd="0" presId="urn:microsoft.com/office/officeart/2005/8/layout/bProcess3"/>
    <dgm:cxn modelId="{9EA4B3B3-2BE6-4469-8CEA-DDC65E8925D2}" type="presParOf" srcId="{63714C25-FF12-4B9D-84D0-0A43FC460C34}" destId="{9AE725D4-4BFF-4FD7-BF0C-D16380F07410}" srcOrd="0" destOrd="0" presId="urn:microsoft.com/office/officeart/2005/8/layout/bProcess3"/>
    <dgm:cxn modelId="{77442AAA-E07C-40CF-9C14-76EB0FB0A0E5}" type="presParOf" srcId="{613120B8-180C-44D7-976C-E1E1F56C7D06}" destId="{76401D1E-6CF4-4B1C-AFCD-6E01C3B4D84C}" srcOrd="4" destOrd="0" presId="urn:microsoft.com/office/officeart/2005/8/layout/bProcess3"/>
    <dgm:cxn modelId="{7BEB5343-C0CE-4931-951E-67D336951F9A}" type="presParOf" srcId="{613120B8-180C-44D7-976C-E1E1F56C7D06}" destId="{8C0A3823-3F1B-4DFB-9FF0-7FDAAEB7C8E5}" srcOrd="5" destOrd="0" presId="urn:microsoft.com/office/officeart/2005/8/layout/bProcess3"/>
    <dgm:cxn modelId="{E57F5779-1524-4077-9AF3-534EF7EC4E0C}" type="presParOf" srcId="{8C0A3823-3F1B-4DFB-9FF0-7FDAAEB7C8E5}" destId="{D46E0301-7ACA-489F-BAE2-7CB379662350}" srcOrd="0" destOrd="0" presId="urn:microsoft.com/office/officeart/2005/8/layout/bProcess3"/>
    <dgm:cxn modelId="{C18A9FE1-1CA1-4C22-9FB9-574CDC9C7242}" type="presParOf" srcId="{613120B8-180C-44D7-976C-E1E1F56C7D06}" destId="{41899366-F5F5-40F6-81CD-3F34D4830979}" srcOrd="6" destOrd="0" presId="urn:microsoft.com/office/officeart/2005/8/layout/bProcess3"/>
    <dgm:cxn modelId="{82202662-8399-426B-B1A9-EA30E3CD30ED}" type="presParOf" srcId="{613120B8-180C-44D7-976C-E1E1F56C7D06}" destId="{FEC23FC0-ABE9-49A8-A40C-305CDB31275F}" srcOrd="7" destOrd="0" presId="urn:microsoft.com/office/officeart/2005/8/layout/bProcess3"/>
    <dgm:cxn modelId="{1613EAF1-9943-4B54-92F7-7E5518755D8D}" type="presParOf" srcId="{FEC23FC0-ABE9-49A8-A40C-305CDB31275F}" destId="{40752E9E-2EDB-465B-844C-BEC5536122DE}" srcOrd="0" destOrd="0" presId="urn:microsoft.com/office/officeart/2005/8/layout/bProcess3"/>
    <dgm:cxn modelId="{C71B0E5D-E22F-4A95-9A93-504E4B63DB62}" type="presParOf" srcId="{613120B8-180C-44D7-976C-E1E1F56C7D06}" destId="{850FA1EC-8977-4E60-A37D-EF96761C2C99}" srcOrd="8" destOrd="0" presId="urn:microsoft.com/office/officeart/2005/8/layout/bProcess3"/>
    <dgm:cxn modelId="{AAE1B5BA-AF3F-4512-BD0E-7AB050C118B7}" type="presParOf" srcId="{613120B8-180C-44D7-976C-E1E1F56C7D06}" destId="{4A247E47-D72D-4A0C-9A1B-EA6BC876DB8E}" srcOrd="9" destOrd="0" presId="urn:microsoft.com/office/officeart/2005/8/layout/bProcess3"/>
    <dgm:cxn modelId="{A1B1F658-F78C-41D5-945A-6D3BFD8D90B3}" type="presParOf" srcId="{4A247E47-D72D-4A0C-9A1B-EA6BC876DB8E}" destId="{52701E0B-A126-4076-98E6-932100F5F23A}" srcOrd="0" destOrd="0" presId="urn:microsoft.com/office/officeart/2005/8/layout/bProcess3"/>
    <dgm:cxn modelId="{58F95663-6743-426A-9F7A-C71A2463F915}" type="presParOf" srcId="{613120B8-180C-44D7-976C-E1E1F56C7D06}" destId="{51EDD01B-9597-48C5-AF3D-08518E1E3E88}" srcOrd="10" destOrd="0" presId="urn:microsoft.com/office/officeart/2005/8/layout/bProcess3"/>
    <dgm:cxn modelId="{C468D912-AEB9-4F8C-BF96-8E0AC26FA7A4}" type="presParOf" srcId="{613120B8-180C-44D7-976C-E1E1F56C7D06}" destId="{125FF9E7-9112-4A7A-8DD5-CD74AE285B58}" srcOrd="11" destOrd="0" presId="urn:microsoft.com/office/officeart/2005/8/layout/bProcess3"/>
    <dgm:cxn modelId="{D8B14520-757B-48DD-9B16-A6C3717B5E07}" type="presParOf" srcId="{125FF9E7-9112-4A7A-8DD5-CD74AE285B58}" destId="{5A2C0724-16B9-4905-A3EB-ADAB739F24D5}" srcOrd="0" destOrd="0" presId="urn:microsoft.com/office/officeart/2005/8/layout/bProcess3"/>
    <dgm:cxn modelId="{F4BE761E-C477-4E9B-B637-6BA6269C1DC8}" type="presParOf" srcId="{613120B8-180C-44D7-976C-E1E1F56C7D06}" destId="{1866347B-DD0D-449B-B513-81DB6A73D239}" srcOrd="12" destOrd="0" presId="urn:microsoft.com/office/officeart/2005/8/layout/bProcess3"/>
    <dgm:cxn modelId="{476CF0DA-CF7F-4680-833B-681180649B37}" type="presParOf" srcId="{613120B8-180C-44D7-976C-E1E1F56C7D06}" destId="{3F2E55B3-3BF2-4510-B07A-57CB70010F54}" srcOrd="13" destOrd="0" presId="urn:microsoft.com/office/officeart/2005/8/layout/bProcess3"/>
    <dgm:cxn modelId="{4ECA7D8A-8E7F-42E5-9F42-51D11384DBC3}" type="presParOf" srcId="{3F2E55B3-3BF2-4510-B07A-57CB70010F54}" destId="{AE0BC61C-1518-47F8-9EA5-7F172902FEE6}" srcOrd="0" destOrd="0" presId="urn:microsoft.com/office/officeart/2005/8/layout/bProcess3"/>
    <dgm:cxn modelId="{7B8FD7ED-CFE2-4F2C-BF5B-676A4A789C5A}" type="presParOf" srcId="{613120B8-180C-44D7-976C-E1E1F56C7D06}" destId="{DFD6ED9F-E033-492D-ADA6-3B18F37DDF0A}" srcOrd="14" destOrd="0" presId="urn:microsoft.com/office/officeart/2005/8/layout/bProcess3"/>
    <dgm:cxn modelId="{23C22DAE-C542-4CC9-9939-D3377785AA9C}" type="presParOf" srcId="{613120B8-180C-44D7-976C-E1E1F56C7D06}" destId="{50B03386-408B-4726-A0BB-61FD04BC1667}" srcOrd="15" destOrd="0" presId="urn:microsoft.com/office/officeart/2005/8/layout/bProcess3"/>
    <dgm:cxn modelId="{668E4CA1-F299-4A5C-ADE0-541B68372529}" type="presParOf" srcId="{50B03386-408B-4726-A0BB-61FD04BC1667}" destId="{6E369224-3E2A-48EE-9EC9-DD56EA5F2FF3}" srcOrd="0" destOrd="0" presId="urn:microsoft.com/office/officeart/2005/8/layout/bProcess3"/>
    <dgm:cxn modelId="{7C3E2F59-DE8E-40E5-8F61-32652E583F17}" type="presParOf" srcId="{613120B8-180C-44D7-976C-E1E1F56C7D06}" destId="{DD5BAFD4-B28A-48F8-AD90-931EB53A7AEF}" srcOrd="16" destOrd="0" presId="urn:microsoft.com/office/officeart/2005/8/layout/bProcess3"/>
    <dgm:cxn modelId="{EAB889E4-CD62-4D01-B586-4E5F6F87EFBD}" type="presParOf" srcId="{613120B8-180C-44D7-976C-E1E1F56C7D06}" destId="{4D1EE2A6-C019-41DF-93EA-094FD638C0FD}" srcOrd="17" destOrd="0" presId="urn:microsoft.com/office/officeart/2005/8/layout/bProcess3"/>
    <dgm:cxn modelId="{B7C330ED-77E7-4666-BE97-51C08E47774B}" type="presParOf" srcId="{4D1EE2A6-C019-41DF-93EA-094FD638C0FD}" destId="{A70A192A-C86A-42E2-AB5E-8E2D42A01F5B}" srcOrd="0" destOrd="0" presId="urn:microsoft.com/office/officeart/2005/8/layout/bProcess3"/>
    <dgm:cxn modelId="{B7369654-A603-4E39-93A1-8563EF23A164}" type="presParOf" srcId="{613120B8-180C-44D7-976C-E1E1F56C7D06}" destId="{70D5BF20-8592-4ADF-8345-06EF4D4FECB5}" srcOrd="18" destOrd="0" presId="urn:microsoft.com/office/officeart/2005/8/layout/bProcess3"/>
    <dgm:cxn modelId="{6ECEF78A-A819-4B3B-9ECC-2EE2042E510F}" type="presParOf" srcId="{613120B8-180C-44D7-976C-E1E1F56C7D06}" destId="{3E434879-5E06-499F-BE14-5966C8682E9A}" srcOrd="19" destOrd="0" presId="urn:microsoft.com/office/officeart/2005/8/layout/bProcess3"/>
    <dgm:cxn modelId="{94766E4D-56FF-44AF-B2E2-256FDC5AED81}" type="presParOf" srcId="{3E434879-5E06-499F-BE14-5966C8682E9A}" destId="{DD2B0D84-D55C-4FCD-990B-E80054EC6A4E}" srcOrd="0" destOrd="0" presId="urn:microsoft.com/office/officeart/2005/8/layout/bProcess3"/>
    <dgm:cxn modelId="{BD5940BB-F2A4-4F5A-BFB4-9A48F7FFF1A0}" type="presParOf" srcId="{613120B8-180C-44D7-976C-E1E1F56C7D06}" destId="{BB4A6721-9281-4B90-98A3-FCB4B3681D6A}" srcOrd="20" destOrd="0" presId="urn:microsoft.com/office/officeart/2005/8/layout/bProcess3"/>
    <dgm:cxn modelId="{6EC00441-76A1-4046-ADC6-206F76D0FDAA}" type="presParOf" srcId="{613120B8-180C-44D7-976C-E1E1F56C7D06}" destId="{81B869AE-71E4-40C3-9BF5-C8AACC495E99}" srcOrd="21" destOrd="0" presId="urn:microsoft.com/office/officeart/2005/8/layout/bProcess3"/>
    <dgm:cxn modelId="{4A3A0F49-8761-4CA5-ACAC-361DA3315F80}" type="presParOf" srcId="{81B869AE-71E4-40C3-9BF5-C8AACC495E99}" destId="{E2AAF316-D528-4F7A-8F2A-6EF6812FCE3E}" srcOrd="0" destOrd="0" presId="urn:microsoft.com/office/officeart/2005/8/layout/bProcess3"/>
    <dgm:cxn modelId="{FFB22BD9-DF7A-4B9B-BBB2-03EFCEC048B0}" type="presParOf" srcId="{613120B8-180C-44D7-976C-E1E1F56C7D06}" destId="{FFBC2250-7A32-419C-A2A3-C46D9C20C8CB}" srcOrd="22" destOrd="0" presId="urn:microsoft.com/office/officeart/2005/8/layout/bProcess3"/>
    <dgm:cxn modelId="{74B33702-DD49-47C6-9562-3E598D3D3228}" type="presParOf" srcId="{613120B8-180C-44D7-976C-E1E1F56C7D06}" destId="{98A08C74-1229-4194-A0F0-F8A1B527265C}" srcOrd="23" destOrd="0" presId="urn:microsoft.com/office/officeart/2005/8/layout/bProcess3"/>
    <dgm:cxn modelId="{896B2950-E981-4063-AD6C-1366E88EBAFC}" type="presParOf" srcId="{98A08C74-1229-4194-A0F0-F8A1B527265C}" destId="{FD685B94-91C8-4D7A-BA2B-91AEB0BAB0F5}" srcOrd="0" destOrd="0" presId="urn:microsoft.com/office/officeart/2005/8/layout/bProcess3"/>
    <dgm:cxn modelId="{318A589C-C156-4228-95AF-0A1D2C0989C1}" type="presParOf" srcId="{613120B8-180C-44D7-976C-E1E1F56C7D06}" destId="{A5007DE8-32BF-49B0-A1CA-C5009518FEEE}" srcOrd="24" destOrd="0" presId="urn:microsoft.com/office/officeart/2005/8/layout/bProcess3"/>
    <dgm:cxn modelId="{3CEF80B2-BB42-4278-B930-6D901E2D42CB}" type="presParOf" srcId="{613120B8-180C-44D7-976C-E1E1F56C7D06}" destId="{F69BDD2C-2F07-4854-A1B1-214F41038272}" srcOrd="25" destOrd="0" presId="urn:microsoft.com/office/officeart/2005/8/layout/bProcess3"/>
    <dgm:cxn modelId="{D2F5DECF-6A3E-4134-841B-B25EB8946D0D}" type="presParOf" srcId="{F69BDD2C-2F07-4854-A1B1-214F41038272}" destId="{B082A287-A16F-48D2-BD99-8B4310E80EC0}" srcOrd="0" destOrd="0" presId="urn:microsoft.com/office/officeart/2005/8/layout/bProcess3"/>
    <dgm:cxn modelId="{D4F39B70-602D-4386-BEBB-BB5BBF9D0E42}" type="presParOf" srcId="{613120B8-180C-44D7-976C-E1E1F56C7D06}" destId="{3C8E26B7-AAF7-46D9-BBF1-330A1D43E95A}" srcOrd="26" destOrd="0" presId="urn:microsoft.com/office/officeart/2005/8/layout/bProcess3"/>
    <dgm:cxn modelId="{D6382164-7CFC-499A-86AE-F96C1FD5BD1D}" type="presParOf" srcId="{613120B8-180C-44D7-976C-E1E1F56C7D06}" destId="{4B5FC2B7-A92C-4784-9856-EA88CA00CE13}" srcOrd="27" destOrd="0" presId="urn:microsoft.com/office/officeart/2005/8/layout/bProcess3"/>
    <dgm:cxn modelId="{0E8452B7-01CD-479F-8D17-956CDD62E033}" type="presParOf" srcId="{4B5FC2B7-A92C-4784-9856-EA88CA00CE13}" destId="{9561CC65-54AB-416C-ADA1-985D7940689D}" srcOrd="0" destOrd="0" presId="urn:microsoft.com/office/officeart/2005/8/layout/bProcess3"/>
    <dgm:cxn modelId="{613EDE70-F532-4C7E-86D0-ECDF6D2B91A1}" type="presParOf" srcId="{613120B8-180C-44D7-976C-E1E1F56C7D06}" destId="{1AD4C3A9-7E26-4840-AA9D-6225BA5359F5}" srcOrd="2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B19BE-CA70-4F1F-817F-321827D6AE7D}">
      <dsp:nvSpPr>
        <dsp:cNvPr id="0" name=""/>
        <dsp:cNvSpPr/>
      </dsp:nvSpPr>
      <dsp:spPr>
        <a:xfrm>
          <a:off x="0" y="3934"/>
          <a:ext cx="10515600" cy="915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1744D-27E7-4C3B-9AF5-E0A825FD5102}">
      <dsp:nvSpPr>
        <dsp:cNvPr id="0" name=""/>
        <dsp:cNvSpPr/>
      </dsp:nvSpPr>
      <dsp:spPr>
        <a:xfrm>
          <a:off x="277004" y="209970"/>
          <a:ext cx="503644" cy="503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0C7F00-39E3-4F2B-A1E3-4C0B116948A7}">
      <dsp:nvSpPr>
        <dsp:cNvPr id="0" name=""/>
        <dsp:cNvSpPr/>
      </dsp:nvSpPr>
      <dsp:spPr>
        <a:xfrm>
          <a:off x="1057652" y="3934"/>
          <a:ext cx="9456913" cy="91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13" tIns="96913" rIns="96913" bIns="96913" numCol="1" spcCol="1270" anchor="ctr" anchorCtr="0">
          <a:noAutofit/>
        </a:bodyPr>
        <a:lstStyle/>
        <a:p>
          <a:pPr marL="0" lvl="0" indent="0" algn="l" defTabSz="889000">
            <a:lnSpc>
              <a:spcPct val="100000"/>
            </a:lnSpc>
            <a:spcBef>
              <a:spcPct val="0"/>
            </a:spcBef>
            <a:spcAft>
              <a:spcPct val="35000"/>
            </a:spcAft>
            <a:buNone/>
          </a:pPr>
          <a:r>
            <a:rPr lang="es-ES_tradnl" sz="2000" kern="1200" dirty="0"/>
            <a:t>...gestiona (maneja) los componentes físicos (hardware) de un computador.</a:t>
          </a:r>
          <a:endParaRPr lang="en-US" sz="2000" kern="1200" dirty="0"/>
        </a:p>
      </dsp:txBody>
      <dsp:txXfrm>
        <a:off x="1057652" y="3934"/>
        <a:ext cx="9456913" cy="915716"/>
      </dsp:txXfrm>
    </dsp:sp>
    <dsp:sp modelId="{82729D11-6714-4744-92A8-0949B6517906}">
      <dsp:nvSpPr>
        <dsp:cNvPr id="0" name=""/>
        <dsp:cNvSpPr/>
      </dsp:nvSpPr>
      <dsp:spPr>
        <a:xfrm>
          <a:off x="0" y="1148580"/>
          <a:ext cx="10515600" cy="915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6CC1F-958C-4517-8AA8-3923F05FDB2C}">
      <dsp:nvSpPr>
        <dsp:cNvPr id="0" name=""/>
        <dsp:cNvSpPr/>
      </dsp:nvSpPr>
      <dsp:spPr>
        <a:xfrm>
          <a:off x="277004" y="1354616"/>
          <a:ext cx="503644" cy="503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DF6D0B-D5E4-40ED-A128-D007E2D0F70C}">
      <dsp:nvSpPr>
        <dsp:cNvPr id="0" name=""/>
        <dsp:cNvSpPr/>
      </dsp:nvSpPr>
      <dsp:spPr>
        <a:xfrm>
          <a:off x="1057652" y="1148580"/>
          <a:ext cx="9456913" cy="91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13" tIns="96913" rIns="96913" bIns="96913" numCol="1" spcCol="1270" anchor="ctr" anchorCtr="0">
          <a:noAutofit/>
        </a:bodyPr>
        <a:lstStyle/>
        <a:p>
          <a:pPr marL="0" lvl="0" indent="0" algn="l" defTabSz="889000">
            <a:lnSpc>
              <a:spcPct val="100000"/>
            </a:lnSpc>
            <a:spcBef>
              <a:spcPct val="0"/>
            </a:spcBef>
            <a:spcAft>
              <a:spcPct val="35000"/>
            </a:spcAft>
            <a:buNone/>
          </a:pPr>
          <a:r>
            <a:rPr lang="es-ES_tradnl" sz="2000" kern="1200"/>
            <a:t>...ofrece las bases (un entorno) para que los programas de aplicación se ejecuten.</a:t>
          </a:r>
          <a:endParaRPr lang="en-US" sz="2000" kern="1200"/>
        </a:p>
      </dsp:txBody>
      <dsp:txXfrm>
        <a:off x="1057652" y="1148580"/>
        <a:ext cx="9456913" cy="915716"/>
      </dsp:txXfrm>
    </dsp:sp>
    <dsp:sp modelId="{FC4E5FD5-FDB2-45E9-B92C-083C13154717}">
      <dsp:nvSpPr>
        <dsp:cNvPr id="0" name=""/>
        <dsp:cNvSpPr/>
      </dsp:nvSpPr>
      <dsp:spPr>
        <a:xfrm>
          <a:off x="0" y="2293226"/>
          <a:ext cx="10515600" cy="915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5E459-A108-4613-994D-170FB15E78BD}">
      <dsp:nvSpPr>
        <dsp:cNvPr id="0" name=""/>
        <dsp:cNvSpPr/>
      </dsp:nvSpPr>
      <dsp:spPr>
        <a:xfrm>
          <a:off x="277004" y="2499262"/>
          <a:ext cx="503644" cy="503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1AC16-FA57-4509-A3AB-2646C8D0DF0D}">
      <dsp:nvSpPr>
        <dsp:cNvPr id="0" name=""/>
        <dsp:cNvSpPr/>
      </dsp:nvSpPr>
      <dsp:spPr>
        <a:xfrm>
          <a:off x="1057652" y="2293226"/>
          <a:ext cx="9456913" cy="91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13" tIns="96913" rIns="96913" bIns="96913" numCol="1" spcCol="1270" anchor="ctr" anchorCtr="0">
          <a:noAutofit/>
        </a:bodyPr>
        <a:lstStyle/>
        <a:p>
          <a:pPr marL="0" lvl="0" indent="0" algn="l" defTabSz="889000">
            <a:lnSpc>
              <a:spcPct val="100000"/>
            </a:lnSpc>
            <a:spcBef>
              <a:spcPct val="0"/>
            </a:spcBef>
            <a:spcAft>
              <a:spcPct val="35000"/>
            </a:spcAft>
            <a:buNone/>
          </a:pPr>
          <a:r>
            <a:rPr lang="es-ES_tradnl" sz="2000" kern="1200"/>
            <a:t>…actúa como intermediario entre la persona que usa el computador (usuario) y los componentes físicos (hardware) del computador.</a:t>
          </a:r>
          <a:endParaRPr lang="en-US" sz="2000" kern="1200"/>
        </a:p>
      </dsp:txBody>
      <dsp:txXfrm>
        <a:off x="1057652" y="2293226"/>
        <a:ext cx="9456913" cy="915716"/>
      </dsp:txXfrm>
    </dsp:sp>
    <dsp:sp modelId="{13834110-4EC9-4502-A00D-16AA18967E42}">
      <dsp:nvSpPr>
        <dsp:cNvPr id="0" name=""/>
        <dsp:cNvSpPr/>
      </dsp:nvSpPr>
      <dsp:spPr>
        <a:xfrm>
          <a:off x="0" y="3437872"/>
          <a:ext cx="10515600" cy="9157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E33AB-7657-46AD-927C-C82B4E080595}">
      <dsp:nvSpPr>
        <dsp:cNvPr id="0" name=""/>
        <dsp:cNvSpPr/>
      </dsp:nvSpPr>
      <dsp:spPr>
        <a:xfrm>
          <a:off x="277004" y="3643908"/>
          <a:ext cx="503644" cy="503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D7735-06E8-455A-B3AA-299462E33360}">
      <dsp:nvSpPr>
        <dsp:cNvPr id="0" name=""/>
        <dsp:cNvSpPr/>
      </dsp:nvSpPr>
      <dsp:spPr>
        <a:xfrm>
          <a:off x="1057652" y="3437872"/>
          <a:ext cx="4732020" cy="91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13" tIns="96913" rIns="96913" bIns="96913" numCol="1" spcCol="1270" anchor="ctr" anchorCtr="0">
          <a:noAutofit/>
        </a:bodyPr>
        <a:lstStyle/>
        <a:p>
          <a:pPr marL="0" lvl="0" indent="0" algn="l" defTabSz="889000">
            <a:lnSpc>
              <a:spcPct val="100000"/>
            </a:lnSpc>
            <a:spcBef>
              <a:spcPct val="0"/>
            </a:spcBef>
            <a:spcAft>
              <a:spcPct val="35000"/>
            </a:spcAft>
            <a:buNone/>
          </a:pPr>
          <a:r>
            <a:rPr lang="es-ES_tradnl" sz="2000" kern="1200" dirty="0"/>
            <a:t>Ejemplos: Windows 11, Linux, Windows server 2025, Unix (Solaris, </a:t>
          </a:r>
          <a:r>
            <a:rPr lang="es-ES_tradnl" sz="2000" kern="1200" dirty="0" err="1"/>
            <a:t>Irix</a:t>
          </a:r>
          <a:r>
            <a:rPr lang="es-ES_tradnl" sz="2000" kern="1200" dirty="0"/>
            <a:t>, HP-UX, AIX)</a:t>
          </a:r>
          <a:endParaRPr lang="en-US" sz="2000" kern="1200" dirty="0"/>
        </a:p>
      </dsp:txBody>
      <dsp:txXfrm>
        <a:off x="1057652" y="3437872"/>
        <a:ext cx="4732020" cy="915716"/>
      </dsp:txXfrm>
    </dsp:sp>
    <dsp:sp modelId="{2E041EA5-A379-44E3-943D-989E737FB2C3}">
      <dsp:nvSpPr>
        <dsp:cNvPr id="0" name=""/>
        <dsp:cNvSpPr/>
      </dsp:nvSpPr>
      <dsp:spPr>
        <a:xfrm>
          <a:off x="5789672" y="3437872"/>
          <a:ext cx="4724893" cy="915716"/>
        </a:xfrm>
        <a:prstGeom prst="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dsp:spPr>
      <dsp:style>
        <a:lnRef idx="0">
          <a:scrgbClr r="0" g="0" b="0"/>
        </a:lnRef>
        <a:fillRef idx="0">
          <a:scrgbClr r="0" g="0" b="0"/>
        </a:fillRef>
        <a:effectRef idx="0">
          <a:scrgbClr r="0" g="0" b="0"/>
        </a:effectRef>
        <a:fontRef idx="minor"/>
      </dsp:style>
      <dsp:txBody>
        <a:bodyPr spcFirstLastPara="0" vert="horz" wrap="square" lIns="96913" tIns="96913" rIns="96913" bIns="96913" numCol="1" spcCol="1270" anchor="ctr" anchorCtr="0">
          <a:noAutofit/>
        </a:bodyPr>
        <a:lstStyle/>
        <a:p>
          <a:pPr marL="0" lvl="0" indent="0" algn="l" defTabSz="800100">
            <a:lnSpc>
              <a:spcPct val="100000"/>
            </a:lnSpc>
            <a:spcBef>
              <a:spcPct val="0"/>
            </a:spcBef>
            <a:spcAft>
              <a:spcPct val="35000"/>
            </a:spcAft>
            <a:buNone/>
          </a:pPr>
          <a:r>
            <a:rPr lang="es-ES_tradnl" sz="1800" kern="1200" dirty="0"/>
            <a:t>Algunos son diseñados para ser cómodos, otros para ser eficientes y otros para tener una combinación de estas dos características.</a:t>
          </a:r>
          <a:endParaRPr lang="en-US" sz="1800" kern="1200" dirty="0"/>
        </a:p>
      </dsp:txBody>
      <dsp:txXfrm>
        <a:off x="5789672" y="3437872"/>
        <a:ext cx="4724893" cy="9157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endParaRPr lang="en-US" sz="2000" kern="1200" dirty="0"/>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endParaRPr lang="en-US" sz="2000" kern="1200" dirty="0"/>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endParaRPr lang="en-US" sz="2000" kern="1200" dirty="0"/>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endParaRPr lang="en-US" sz="2000" kern="1200" dirty="0"/>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Arquitectura de un sistema de cómputo multiprocesador</a:t>
          </a:r>
          <a:endParaRPr lang="en-US" sz="2000" kern="1200" dirty="0"/>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9301B-37E3-4EA8-B1F9-C741F3EFE9F9}">
      <dsp:nvSpPr>
        <dsp:cNvPr id="0" name=""/>
        <dsp:cNvSpPr/>
      </dsp:nvSpPr>
      <dsp:spPr>
        <a:xfrm>
          <a:off x="1008039" y="147222"/>
          <a:ext cx="1076837" cy="1076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171A7-16D0-4AAF-B9D9-419899A3897D}">
      <dsp:nvSpPr>
        <dsp:cNvPr id="0" name=""/>
        <dsp:cNvSpPr/>
      </dsp:nvSpPr>
      <dsp:spPr>
        <a:xfrm>
          <a:off x="8118" y="1427124"/>
          <a:ext cx="3076679" cy="4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Árbitro:</a:t>
          </a:r>
        </a:p>
      </dsp:txBody>
      <dsp:txXfrm>
        <a:off x="8118" y="1427124"/>
        <a:ext cx="3076679" cy="461501"/>
      </dsp:txXfrm>
    </dsp:sp>
    <dsp:sp modelId="{D2132883-52E5-4D7D-A484-24000AC77B34}">
      <dsp:nvSpPr>
        <dsp:cNvPr id="0" name=""/>
        <dsp:cNvSpPr/>
      </dsp:nvSpPr>
      <dsp:spPr>
        <a:xfrm>
          <a:off x="8118" y="1983074"/>
          <a:ext cx="3076679" cy="288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FontTx/>
            <a:buNone/>
          </a:pPr>
          <a:r>
            <a:rPr lang="en-US" sz="2400" kern="1200" dirty="0" err="1"/>
            <a:t>Asignación</a:t>
          </a:r>
          <a:r>
            <a:rPr lang="en-US" sz="2400" kern="1200" dirty="0"/>
            <a:t> de </a:t>
          </a:r>
          <a:r>
            <a:rPr lang="en-US" sz="2400" kern="1200" dirty="0" err="1"/>
            <a:t>recursos</a:t>
          </a:r>
          <a:r>
            <a:rPr lang="en-US" sz="2400" kern="1200" dirty="0"/>
            <a:t> entre </a:t>
          </a:r>
          <a:r>
            <a:rPr lang="en-US" sz="2400" kern="1200" dirty="0" err="1"/>
            <a:t>usuarios</a:t>
          </a:r>
          <a:r>
            <a:rPr lang="en-US" sz="2400" kern="1200" dirty="0"/>
            <a:t> y </a:t>
          </a:r>
          <a:r>
            <a:rPr lang="en-US" sz="2400" kern="1200" dirty="0" err="1"/>
            <a:t>aplicaciones</a:t>
          </a:r>
          <a:endParaRPr lang="en-US" sz="2400" kern="1200" dirty="0"/>
        </a:p>
        <a:p>
          <a:pPr marL="0" lvl="0" indent="0" algn="ctr" defTabSz="1066800">
            <a:lnSpc>
              <a:spcPct val="100000"/>
            </a:lnSpc>
            <a:spcBef>
              <a:spcPct val="0"/>
            </a:spcBef>
            <a:spcAft>
              <a:spcPct val="35000"/>
            </a:spcAft>
            <a:buFontTx/>
            <a:buNone/>
          </a:pPr>
          <a:r>
            <a:rPr lang="en-US" sz="2400" kern="1200" dirty="0" err="1"/>
            <a:t>Aislamiento</a:t>
          </a:r>
          <a:r>
            <a:rPr lang="en-US" sz="2400" kern="1200" dirty="0"/>
            <a:t> entre </a:t>
          </a:r>
          <a:r>
            <a:rPr lang="en-US" sz="2400" kern="1200" dirty="0" err="1"/>
            <a:t>usuarios</a:t>
          </a:r>
          <a:r>
            <a:rPr lang="en-US" sz="2400" kern="1200" dirty="0"/>
            <a:t> y </a:t>
          </a:r>
          <a:r>
            <a:rPr lang="en-US" sz="2400" kern="1200" dirty="0" err="1"/>
            <a:t>aplicaciones</a:t>
          </a:r>
          <a:endParaRPr lang="en-US" sz="2400" kern="1200" dirty="0"/>
        </a:p>
        <a:p>
          <a:pPr marL="0" lvl="0" indent="0" algn="ctr" defTabSz="1066800">
            <a:lnSpc>
              <a:spcPct val="100000"/>
            </a:lnSpc>
            <a:spcBef>
              <a:spcPct val="0"/>
            </a:spcBef>
            <a:spcAft>
              <a:spcPct val="35000"/>
            </a:spcAft>
            <a:buFontTx/>
            <a:buNone/>
          </a:pPr>
          <a:r>
            <a:rPr lang="en-US" sz="2400" kern="1200" dirty="0" err="1"/>
            <a:t>Comunicación</a:t>
          </a:r>
          <a:r>
            <a:rPr lang="en-US" sz="2400" kern="1200" dirty="0"/>
            <a:t> entre </a:t>
          </a:r>
          <a:r>
            <a:rPr lang="en-US" sz="2400" kern="1200" dirty="0" err="1"/>
            <a:t>usuarios</a:t>
          </a:r>
          <a:r>
            <a:rPr lang="en-US" sz="2400" kern="1200" dirty="0"/>
            <a:t> y </a:t>
          </a:r>
          <a:r>
            <a:rPr lang="en-US" sz="2400" kern="1200" dirty="0" err="1"/>
            <a:t>aplicaciones</a:t>
          </a:r>
          <a:endParaRPr lang="en-US" sz="2400" kern="1200" dirty="0"/>
        </a:p>
      </dsp:txBody>
      <dsp:txXfrm>
        <a:off x="8118" y="1983074"/>
        <a:ext cx="3076679" cy="2886551"/>
      </dsp:txXfrm>
    </dsp:sp>
    <dsp:sp modelId="{FFE42DC9-E660-4ADA-A776-01CE24ACCB8A}">
      <dsp:nvSpPr>
        <dsp:cNvPr id="0" name=""/>
        <dsp:cNvSpPr/>
      </dsp:nvSpPr>
      <dsp:spPr>
        <a:xfrm>
          <a:off x="5319837" y="145383"/>
          <a:ext cx="1076837" cy="1076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94D7C-ADBD-4B5B-BDE4-B379EDA1AAEE}">
      <dsp:nvSpPr>
        <dsp:cNvPr id="0" name=""/>
        <dsp:cNvSpPr/>
      </dsp:nvSpPr>
      <dsp:spPr>
        <a:xfrm>
          <a:off x="4319916" y="1425284"/>
          <a:ext cx="3076679" cy="4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Ilusionista</a:t>
          </a:r>
        </a:p>
      </dsp:txBody>
      <dsp:txXfrm>
        <a:off x="4319916" y="1425284"/>
        <a:ext cx="3076679" cy="461501"/>
      </dsp:txXfrm>
    </dsp:sp>
    <dsp:sp modelId="{11D5FC63-4AAC-4B9E-BF88-091FE03D3486}">
      <dsp:nvSpPr>
        <dsp:cNvPr id="0" name=""/>
        <dsp:cNvSpPr/>
      </dsp:nvSpPr>
      <dsp:spPr>
        <a:xfrm>
          <a:off x="3623217" y="1977554"/>
          <a:ext cx="4470077" cy="2893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err="1"/>
            <a:t>Cada</a:t>
          </a:r>
          <a:r>
            <a:rPr lang="en-US" sz="2400" kern="1200" dirty="0"/>
            <a:t> </a:t>
          </a:r>
          <a:r>
            <a:rPr lang="en-US" sz="2400" kern="1200" dirty="0" err="1"/>
            <a:t>aplicación</a:t>
          </a:r>
          <a:r>
            <a:rPr lang="en-US" sz="2400" kern="1200" dirty="0"/>
            <a:t> </a:t>
          </a:r>
          <a:r>
            <a:rPr lang="en-US" sz="2400" kern="1200" dirty="0" err="1"/>
            <a:t>tiene</a:t>
          </a:r>
          <a:r>
            <a:rPr lang="en-US" sz="2400" kern="1200" dirty="0"/>
            <a:t> la </a:t>
          </a:r>
          <a:r>
            <a:rPr lang="en-US" sz="2400" kern="1200" dirty="0" err="1"/>
            <a:t>sensación</a:t>
          </a:r>
          <a:r>
            <a:rPr lang="en-US" sz="2400" kern="1200" dirty="0"/>
            <a:t> de </a:t>
          </a:r>
          <a:r>
            <a:rPr lang="en-US" sz="2400" kern="1200" dirty="0" err="1"/>
            <a:t>tener</a:t>
          </a:r>
          <a:r>
            <a:rPr lang="en-US" sz="2400" kern="1200" dirty="0"/>
            <a:t> </a:t>
          </a:r>
          <a:r>
            <a:rPr lang="en-US" sz="2400" kern="1200" dirty="0" err="1"/>
            <a:t>reservada</a:t>
          </a:r>
          <a:r>
            <a:rPr lang="en-US" sz="2400" kern="1200" dirty="0"/>
            <a:t> </a:t>
          </a:r>
          <a:r>
            <a:rPr lang="en-US" sz="2400" kern="1200" dirty="0" err="1"/>
            <a:t>una</a:t>
          </a:r>
          <a:r>
            <a:rPr lang="en-US" sz="2400" kern="1200" dirty="0"/>
            <a:t> </a:t>
          </a:r>
          <a:r>
            <a:rPr lang="en-US" sz="2400" kern="1200" dirty="0" err="1"/>
            <a:t>máquina</a:t>
          </a:r>
          <a:r>
            <a:rPr lang="en-US" sz="2400" kern="1200" dirty="0"/>
            <a:t> </a:t>
          </a:r>
          <a:r>
            <a:rPr lang="en-US" sz="2400" kern="1200" dirty="0" err="1"/>
            <a:t>completa</a:t>
          </a:r>
          <a:r>
            <a:rPr lang="en-US" sz="2400" kern="1200" dirty="0"/>
            <a:t> de forma </a:t>
          </a:r>
          <a:r>
            <a:rPr lang="en-US" sz="2400" kern="1200" dirty="0" err="1"/>
            <a:t>exclusiva</a:t>
          </a:r>
          <a:endParaRPr lang="en-US" sz="2400" kern="1200" dirty="0"/>
        </a:p>
        <a:p>
          <a:pPr marL="0" lvl="0" indent="0" algn="ctr" defTabSz="1066800">
            <a:lnSpc>
              <a:spcPct val="100000"/>
            </a:lnSpc>
            <a:spcBef>
              <a:spcPct val="0"/>
            </a:spcBef>
            <a:spcAft>
              <a:spcPct val="35000"/>
            </a:spcAft>
            <a:buNone/>
          </a:pPr>
          <a:r>
            <a:rPr lang="en-US" sz="2400" kern="1200"/>
            <a:t>Las limitaciones y los detalles físicos se enmascaran</a:t>
          </a:r>
        </a:p>
        <a:p>
          <a:pPr marL="0" lvl="0" indent="0" algn="ctr" defTabSz="1066800">
            <a:lnSpc>
              <a:spcPct val="100000"/>
            </a:lnSpc>
            <a:spcBef>
              <a:spcPct val="0"/>
            </a:spcBef>
            <a:spcAft>
              <a:spcPct val="35000"/>
            </a:spcAft>
            <a:buNone/>
          </a:pPr>
          <a:r>
            <a:rPr lang="en-US" sz="2400" kern="1200"/>
            <a:t>Proporciona objetos de alto nivel, como los archivos</a:t>
          </a:r>
        </a:p>
      </dsp:txBody>
      <dsp:txXfrm>
        <a:off x="3623217" y="1977554"/>
        <a:ext cx="4470077" cy="2893911"/>
      </dsp:txXfrm>
    </dsp:sp>
    <dsp:sp modelId="{FC45203C-6A1D-4CB7-983E-D2F509E079E4}">
      <dsp:nvSpPr>
        <dsp:cNvPr id="0" name=""/>
        <dsp:cNvSpPr/>
      </dsp:nvSpPr>
      <dsp:spPr>
        <a:xfrm>
          <a:off x="9631634" y="147222"/>
          <a:ext cx="1076837" cy="1076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AEEE5A-BAE8-4C4C-90A9-D65E7B45DE8F}">
      <dsp:nvSpPr>
        <dsp:cNvPr id="0" name=""/>
        <dsp:cNvSpPr/>
      </dsp:nvSpPr>
      <dsp:spPr>
        <a:xfrm>
          <a:off x="8631713" y="1427124"/>
          <a:ext cx="3076679" cy="461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Pegamento</a:t>
          </a:r>
        </a:p>
      </dsp:txBody>
      <dsp:txXfrm>
        <a:off x="8631713" y="1427124"/>
        <a:ext cx="3076679" cy="461501"/>
      </dsp:txXfrm>
    </dsp:sp>
    <dsp:sp modelId="{A5F1039E-6884-456C-8332-22A9F4C6D28B}">
      <dsp:nvSpPr>
        <dsp:cNvPr id="0" name=""/>
        <dsp:cNvSpPr/>
      </dsp:nvSpPr>
      <dsp:spPr>
        <a:xfrm>
          <a:off x="8631713" y="1983074"/>
          <a:ext cx="3076679" cy="2886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err="1"/>
            <a:t>Entorno</a:t>
          </a:r>
          <a:r>
            <a:rPr lang="en-US" sz="2400" kern="1200" dirty="0"/>
            <a:t> de </a:t>
          </a:r>
          <a:r>
            <a:rPr lang="en-US" sz="2400" kern="1200" dirty="0" err="1"/>
            <a:t>ejecución</a:t>
          </a:r>
          <a:r>
            <a:rPr lang="en-US" sz="2400" kern="1200" dirty="0"/>
            <a:t> con un conjunto </a:t>
          </a:r>
          <a:r>
            <a:rPr lang="en-US" sz="2400" kern="1200" dirty="0" err="1"/>
            <a:t>común</a:t>
          </a:r>
          <a:r>
            <a:rPr lang="en-US" sz="2400" kern="1200" dirty="0"/>
            <a:t> de </a:t>
          </a:r>
          <a:r>
            <a:rPr lang="en-US" sz="2400" kern="1200" dirty="0" err="1"/>
            <a:t>servicios</a:t>
          </a:r>
          <a:endParaRPr lang="en-US" sz="2400" kern="1200" dirty="0"/>
        </a:p>
        <a:p>
          <a:pPr marL="0" lvl="0" indent="0" algn="ctr" defTabSz="1066800">
            <a:lnSpc>
              <a:spcPct val="100000"/>
            </a:lnSpc>
            <a:spcBef>
              <a:spcPct val="0"/>
            </a:spcBef>
            <a:spcAft>
              <a:spcPct val="35000"/>
            </a:spcAft>
            <a:buNone/>
          </a:pPr>
          <a:r>
            <a:rPr lang="en-US" sz="2400" kern="1200"/>
            <a:t>Los archivos escritos por una aplicación pueden ser leidos por otra</a:t>
          </a:r>
        </a:p>
      </dsp:txBody>
      <dsp:txXfrm>
        <a:off x="8631713" y="1983074"/>
        <a:ext cx="3076679" cy="28865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2CACF-4920-4E24-A8E8-7C8286397E32}">
      <dsp:nvSpPr>
        <dsp:cNvPr id="0" name=""/>
        <dsp:cNvSpPr/>
      </dsp:nvSpPr>
      <dsp:spPr>
        <a:xfrm>
          <a:off x="783023" y="0"/>
          <a:ext cx="842944" cy="8429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B1208D-62CD-438E-847E-441F30D61AB0}">
      <dsp:nvSpPr>
        <dsp:cNvPr id="0" name=""/>
        <dsp:cNvSpPr/>
      </dsp:nvSpPr>
      <dsp:spPr>
        <a:xfrm>
          <a:off x="9690" y="691947"/>
          <a:ext cx="2408414" cy="361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dirty="0" err="1"/>
            <a:t>Árbitro</a:t>
          </a:r>
          <a:endParaRPr lang="en-US" sz="2300" kern="1200" dirty="0"/>
        </a:p>
      </dsp:txBody>
      <dsp:txXfrm>
        <a:off x="9690" y="691947"/>
        <a:ext cx="2408414" cy="361262"/>
      </dsp:txXfrm>
    </dsp:sp>
    <dsp:sp modelId="{28DAA958-7CC0-4A21-AF19-B24296FF9A12}">
      <dsp:nvSpPr>
        <dsp:cNvPr id="0" name=""/>
        <dsp:cNvSpPr/>
      </dsp:nvSpPr>
      <dsp:spPr>
        <a:xfrm>
          <a:off x="10340" y="1244899"/>
          <a:ext cx="2408414" cy="226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Evita que un </a:t>
          </a:r>
          <a:r>
            <a:rPr lang="en-US" sz="2400" kern="1200" dirty="0" err="1"/>
            <a:t>usuario</a:t>
          </a:r>
          <a:r>
            <a:rPr lang="en-US" sz="2400" kern="1200" dirty="0"/>
            <a:t> </a:t>
          </a:r>
          <a:r>
            <a:rPr lang="en-US" sz="2400" kern="1200" dirty="0" err="1"/>
            <a:t>acceda</a:t>
          </a:r>
          <a:r>
            <a:rPr lang="en-US" sz="2400" kern="1200" dirty="0"/>
            <a:t>  sin </a:t>
          </a:r>
          <a:r>
            <a:rPr lang="en-US" sz="2400" kern="1200" dirty="0" err="1"/>
            <a:t>permiso</a:t>
          </a:r>
          <a:r>
            <a:rPr lang="en-US" sz="2400" kern="1200" dirty="0"/>
            <a:t> </a:t>
          </a:r>
          <a:r>
            <a:rPr lang="en-US" sz="2400" kern="1200" dirty="0" err="1"/>
            <a:t>los</a:t>
          </a:r>
          <a:r>
            <a:rPr lang="en-US" sz="2400" kern="1200" dirty="0"/>
            <a:t> </a:t>
          </a:r>
          <a:r>
            <a:rPr lang="en-US" sz="2400" kern="1200" dirty="0" err="1"/>
            <a:t>archivos</a:t>
          </a:r>
          <a:r>
            <a:rPr lang="en-US" sz="2400" kern="1200" dirty="0"/>
            <a:t> de </a:t>
          </a:r>
          <a:r>
            <a:rPr lang="en-US" sz="2400" kern="1200" dirty="0" err="1"/>
            <a:t>otro</a:t>
          </a:r>
          <a:endParaRPr lang="en-US" sz="2400" kern="1200" dirty="0"/>
        </a:p>
      </dsp:txBody>
      <dsp:txXfrm>
        <a:off x="10340" y="1244899"/>
        <a:ext cx="2408414" cy="2263193"/>
      </dsp:txXfrm>
    </dsp:sp>
    <dsp:sp modelId="{EE8A3A37-09B6-4610-A559-D36F391ACC5D}">
      <dsp:nvSpPr>
        <dsp:cNvPr id="0" name=""/>
        <dsp:cNvSpPr/>
      </dsp:nvSpPr>
      <dsp:spPr>
        <a:xfrm>
          <a:off x="5064927" y="59"/>
          <a:ext cx="842944" cy="842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012F8-8E6B-48BF-A1B2-4EFACA70DF10}">
      <dsp:nvSpPr>
        <dsp:cNvPr id="0" name=""/>
        <dsp:cNvSpPr/>
      </dsp:nvSpPr>
      <dsp:spPr>
        <a:xfrm>
          <a:off x="4282192" y="874573"/>
          <a:ext cx="2408414" cy="361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dirty="0" err="1"/>
            <a:t>Ilusionista</a:t>
          </a:r>
          <a:endParaRPr lang="en-US" sz="2300" kern="1200" dirty="0"/>
        </a:p>
      </dsp:txBody>
      <dsp:txXfrm>
        <a:off x="4282192" y="874573"/>
        <a:ext cx="2408414" cy="361262"/>
      </dsp:txXfrm>
    </dsp:sp>
    <dsp:sp modelId="{5BC8100B-BB16-4AE7-A793-677BA7B5882E}">
      <dsp:nvSpPr>
        <dsp:cNvPr id="0" name=""/>
        <dsp:cNvSpPr/>
      </dsp:nvSpPr>
      <dsp:spPr>
        <a:xfrm>
          <a:off x="2845357" y="1312862"/>
          <a:ext cx="5282085" cy="190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err="1"/>
            <a:t>Archivos</a:t>
          </a:r>
          <a:r>
            <a:rPr lang="en-US" sz="2400" kern="1200" dirty="0"/>
            <a:t> y </a:t>
          </a:r>
          <a:r>
            <a:rPr lang="en-US" sz="2400" kern="1200" dirty="0" err="1"/>
            <a:t>directorios</a:t>
          </a:r>
          <a:endParaRPr lang="en-US" sz="2400" kern="1200" dirty="0"/>
        </a:p>
        <a:p>
          <a:pPr marL="0" lvl="0" indent="0" algn="ctr" defTabSz="1066800">
            <a:lnSpc>
              <a:spcPct val="100000"/>
            </a:lnSpc>
            <a:spcBef>
              <a:spcPct val="0"/>
            </a:spcBef>
            <a:spcAft>
              <a:spcPct val="35000"/>
            </a:spcAft>
            <a:buNone/>
          </a:pPr>
          <a:r>
            <a:rPr lang="en-US" sz="2400" kern="1200" dirty="0"/>
            <a:t>Los </a:t>
          </a:r>
          <a:r>
            <a:rPr lang="en-US" sz="2400" kern="1200" dirty="0" err="1"/>
            <a:t>archivos</a:t>
          </a:r>
          <a:r>
            <a:rPr lang="en-US" sz="2400" kern="1200" dirty="0"/>
            <a:t> </a:t>
          </a:r>
          <a:r>
            <a:rPr lang="en-US" sz="2400" kern="1200" dirty="0" err="1"/>
            <a:t>pueden</a:t>
          </a:r>
          <a:r>
            <a:rPr lang="en-US" sz="2400" kern="1200" dirty="0"/>
            <a:t> </a:t>
          </a:r>
          <a:r>
            <a:rPr lang="en-US" sz="2400" kern="1200" dirty="0" err="1"/>
            <a:t>crecer</a:t>
          </a:r>
          <a:r>
            <a:rPr lang="en-US" sz="2400" kern="1200" dirty="0"/>
            <a:t> a </a:t>
          </a:r>
          <a:r>
            <a:rPr lang="en-US" sz="2400" kern="1200" dirty="0" err="1"/>
            <a:t>tamaños</a:t>
          </a:r>
          <a:r>
            <a:rPr lang="en-US" sz="2400" kern="1200" dirty="0"/>
            <a:t>  (</a:t>
          </a:r>
          <a:r>
            <a:rPr lang="en-US" sz="2400" kern="1200" dirty="0" err="1"/>
            <a:t>casi</a:t>
          </a:r>
          <a:r>
            <a:rPr lang="en-US" sz="2400" kern="1200" dirty="0"/>
            <a:t>) </a:t>
          </a:r>
          <a:r>
            <a:rPr lang="en-US" sz="2400" kern="1200" dirty="0" err="1"/>
            <a:t>arbitrarios</a:t>
          </a:r>
          <a:endParaRPr lang="en-US" sz="2400" kern="1200" dirty="0"/>
        </a:p>
        <a:p>
          <a:pPr marL="0" lvl="0" indent="0" algn="ctr" defTabSz="1066800">
            <a:lnSpc>
              <a:spcPct val="100000"/>
            </a:lnSpc>
            <a:spcBef>
              <a:spcPct val="0"/>
            </a:spcBef>
            <a:spcAft>
              <a:spcPct val="35000"/>
            </a:spcAft>
            <a:buNone/>
          </a:pPr>
          <a:r>
            <a:rPr lang="en-US" sz="2400" kern="1200" dirty="0"/>
            <a:t>E/S de </a:t>
          </a:r>
          <a:r>
            <a:rPr lang="en-US" sz="2400" kern="1200" dirty="0" err="1"/>
            <a:t>caracteres</a:t>
          </a:r>
          <a:r>
            <a:rPr lang="en-US" sz="2400" kern="1200" dirty="0"/>
            <a:t> o de </a:t>
          </a:r>
          <a:r>
            <a:rPr lang="en-US" sz="2400" kern="1200" dirty="0" err="1"/>
            <a:t>bloques</a:t>
          </a:r>
          <a:r>
            <a:rPr lang="en-US" sz="2400" kern="1200" dirty="0"/>
            <a:t> </a:t>
          </a:r>
          <a:r>
            <a:rPr lang="en-US" sz="2400" kern="1200" dirty="0" err="1"/>
            <a:t>dependiendo</a:t>
          </a:r>
          <a:r>
            <a:rPr lang="en-US" sz="2400" kern="1200" dirty="0"/>
            <a:t> </a:t>
          </a:r>
          <a:r>
            <a:rPr lang="en-US" sz="2400" kern="1200" dirty="0" err="1"/>
            <a:t>si</a:t>
          </a:r>
          <a:r>
            <a:rPr lang="en-US" sz="2400" kern="1200" dirty="0"/>
            <a:t> es </a:t>
          </a:r>
          <a:r>
            <a:rPr lang="en-US" sz="2400" kern="1200" dirty="0" err="1"/>
            <a:t>en</a:t>
          </a:r>
          <a:r>
            <a:rPr lang="en-US" sz="2400" kern="1200" dirty="0"/>
            <a:t> </a:t>
          </a:r>
          <a:r>
            <a:rPr lang="en-US" sz="2400" kern="1200" dirty="0" err="1"/>
            <a:t>el</a:t>
          </a:r>
          <a:r>
            <a:rPr lang="en-US" sz="2400" kern="1200" dirty="0"/>
            <a:t> disco o </a:t>
          </a:r>
          <a:r>
            <a:rPr lang="en-US" sz="2400" kern="1200" dirty="0" err="1"/>
            <a:t>en</a:t>
          </a:r>
          <a:r>
            <a:rPr lang="en-US" sz="2400" kern="1200" dirty="0"/>
            <a:t> la red</a:t>
          </a:r>
        </a:p>
        <a:p>
          <a:pPr marL="0" lvl="0" indent="0" algn="ctr" defTabSz="1066800">
            <a:lnSpc>
              <a:spcPct val="100000"/>
            </a:lnSpc>
            <a:spcBef>
              <a:spcPct val="0"/>
            </a:spcBef>
            <a:spcAft>
              <a:spcPct val="35000"/>
            </a:spcAft>
            <a:buNone/>
          </a:pPr>
          <a:r>
            <a:rPr lang="en-US" sz="2400" kern="1200" dirty="0" err="1"/>
            <a:t>Detalles</a:t>
          </a:r>
          <a:r>
            <a:rPr lang="en-US" sz="2400" kern="1200" dirty="0"/>
            <a:t> del disco, </a:t>
          </a:r>
          <a:r>
            <a:rPr lang="en-US" sz="2400" kern="1200" dirty="0" err="1"/>
            <a:t>como</a:t>
          </a:r>
          <a:r>
            <a:rPr lang="en-US" sz="2400" kern="1200" dirty="0"/>
            <a:t> </a:t>
          </a:r>
          <a:r>
            <a:rPr lang="en-US" sz="2400" kern="1200" dirty="0" err="1"/>
            <a:t>el</a:t>
          </a:r>
          <a:r>
            <a:rPr lang="en-US" sz="2400" kern="1200" dirty="0"/>
            <a:t> </a:t>
          </a:r>
          <a:r>
            <a:rPr lang="en-US" sz="2400" kern="1200" dirty="0" err="1"/>
            <a:t>tamaño</a:t>
          </a:r>
          <a:r>
            <a:rPr lang="en-US" sz="2400" kern="1200" dirty="0"/>
            <a:t>  del sector, se </a:t>
          </a:r>
          <a:r>
            <a:rPr lang="en-US" sz="2400" kern="1200" dirty="0" err="1"/>
            <a:t>ocultan</a:t>
          </a:r>
          <a:endParaRPr lang="en-US" sz="2400" kern="1200" dirty="0"/>
        </a:p>
      </dsp:txBody>
      <dsp:txXfrm>
        <a:off x="2845357" y="1312862"/>
        <a:ext cx="5282085" cy="1909834"/>
      </dsp:txXfrm>
    </dsp:sp>
    <dsp:sp modelId="{2E8E5234-A086-4FBF-9D46-DF7ACE8EA9BA}">
      <dsp:nvSpPr>
        <dsp:cNvPr id="0" name=""/>
        <dsp:cNvSpPr/>
      </dsp:nvSpPr>
      <dsp:spPr>
        <a:xfrm>
          <a:off x="9331498" y="0"/>
          <a:ext cx="842944" cy="842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BD17F-5A51-4650-92F8-E29DE0C36E78}">
      <dsp:nvSpPr>
        <dsp:cNvPr id="0" name=""/>
        <dsp:cNvSpPr/>
      </dsp:nvSpPr>
      <dsp:spPr>
        <a:xfrm>
          <a:off x="8554695" y="691947"/>
          <a:ext cx="2408414" cy="361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dirty="0" err="1"/>
            <a:t>Pegamento</a:t>
          </a:r>
          <a:endParaRPr lang="en-US" sz="2300" kern="1200" dirty="0"/>
        </a:p>
      </dsp:txBody>
      <dsp:txXfrm>
        <a:off x="8554695" y="691947"/>
        <a:ext cx="2408414" cy="361262"/>
      </dsp:txXfrm>
    </dsp:sp>
    <dsp:sp modelId="{D733BDA3-54E8-4FD1-87A8-8B12D2D0FABE}">
      <dsp:nvSpPr>
        <dsp:cNvPr id="0" name=""/>
        <dsp:cNvSpPr/>
      </dsp:nvSpPr>
      <dsp:spPr>
        <a:xfrm>
          <a:off x="8466981" y="1140181"/>
          <a:ext cx="2408414" cy="226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err="1"/>
            <a:t>Comandos</a:t>
          </a:r>
          <a:r>
            <a:rPr lang="en-US" sz="2400" kern="1200" dirty="0"/>
            <a:t> de </a:t>
          </a:r>
          <a:r>
            <a:rPr lang="en-US" sz="2400" kern="1200" dirty="0" err="1"/>
            <a:t>apertura</a:t>
          </a:r>
          <a:r>
            <a:rPr lang="en-US" sz="2400" kern="1200" dirty="0"/>
            <a:t> de </a:t>
          </a:r>
          <a:r>
            <a:rPr lang="en-US" sz="2400" kern="1200" dirty="0" err="1"/>
            <a:t>archivos</a:t>
          </a:r>
          <a:r>
            <a:rPr lang="en-US" sz="2400" kern="1200" dirty="0"/>
            <a:t>, </a:t>
          </a:r>
          <a:r>
            <a:rPr lang="en-US" sz="2400" kern="1200" dirty="0" err="1"/>
            <a:t>impresión</a:t>
          </a:r>
          <a:r>
            <a:rPr lang="en-US" sz="2400" kern="1200" dirty="0"/>
            <a:t> de </a:t>
          </a:r>
          <a:r>
            <a:rPr lang="en-US" sz="2400" kern="1200" dirty="0" err="1"/>
            <a:t>archivos</a:t>
          </a:r>
          <a:r>
            <a:rPr lang="en-US" sz="2400" kern="1200" dirty="0"/>
            <a:t> o </a:t>
          </a:r>
          <a:r>
            <a:rPr lang="en-US" sz="2400" kern="1200" dirty="0" err="1"/>
            <a:t>lectura</a:t>
          </a:r>
          <a:r>
            <a:rPr lang="en-US" sz="2400" kern="1200" dirty="0"/>
            <a:t> de </a:t>
          </a:r>
          <a:r>
            <a:rPr lang="en-US" sz="2400" kern="1200" dirty="0" err="1"/>
            <a:t>archivos</a:t>
          </a:r>
          <a:r>
            <a:rPr lang="en-US" sz="2400" kern="1200" dirty="0"/>
            <a:t> [open(), </a:t>
          </a:r>
          <a:r>
            <a:rPr lang="en-US" sz="2400" kern="1200" dirty="0" err="1"/>
            <a:t>fprintf</a:t>
          </a:r>
          <a:r>
            <a:rPr lang="en-US" sz="2400" kern="1200" dirty="0"/>
            <a:t>(), </a:t>
          </a:r>
          <a:r>
            <a:rPr lang="en-US" sz="2400" kern="1200" dirty="0" err="1"/>
            <a:t>fscanf</a:t>
          </a:r>
          <a:r>
            <a:rPr lang="en-US" sz="2400" kern="1200" dirty="0"/>
            <a:t>()]</a:t>
          </a:r>
        </a:p>
      </dsp:txBody>
      <dsp:txXfrm>
        <a:off x="8466981" y="1140181"/>
        <a:ext cx="2408414" cy="2263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Arquitectura de un sistema de cómputo multiprocesador</a:t>
          </a:r>
          <a:endParaRPr lang="en-US" sz="2000" kern="1200" dirty="0"/>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87B6-B5B4-423B-999D-DE5C46173EF7}">
      <dsp:nvSpPr>
        <dsp:cNvPr id="0" name=""/>
        <dsp:cNvSpPr/>
      </dsp:nvSpPr>
      <dsp:spPr>
        <a:xfrm>
          <a:off x="2099255"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1310469"/>
        <a:ext cx="21612" cy="4326"/>
      </dsp:txXfrm>
    </dsp:sp>
    <dsp:sp modelId="{66F6C9B6-9523-455E-9AFF-864B6855D138}">
      <dsp:nvSpPr>
        <dsp:cNvPr id="0" name=""/>
        <dsp:cNvSpPr/>
      </dsp:nvSpPr>
      <dsp:spPr>
        <a:xfrm>
          <a:off x="14093" y="748827"/>
          <a:ext cx="2086962" cy="1127610"/>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¿Qué hace un sistema operativo?</a:t>
          </a:r>
          <a:endParaRPr lang="en-US" sz="2000" kern="1200"/>
        </a:p>
      </dsp:txBody>
      <dsp:txXfrm>
        <a:off x="14093" y="748827"/>
        <a:ext cx="2086962" cy="1127610"/>
      </dsp:txXfrm>
    </dsp:sp>
    <dsp:sp modelId="{63714C25-FF12-4B9D-84D0-0A43FC460C34}">
      <dsp:nvSpPr>
        <dsp:cNvPr id="0" name=""/>
        <dsp:cNvSpPr/>
      </dsp:nvSpPr>
      <dsp:spPr>
        <a:xfrm>
          <a:off x="4618468"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5"/>
              <a:satOff val="-533"/>
              <a:lumOff val="2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1310469"/>
        <a:ext cx="21612" cy="4326"/>
      </dsp:txXfrm>
    </dsp:sp>
    <dsp:sp modelId="{2A9EFE42-3814-425F-8188-34D819AD3881}">
      <dsp:nvSpPr>
        <dsp:cNvPr id="0" name=""/>
        <dsp:cNvSpPr/>
      </dsp:nvSpPr>
      <dsp:spPr>
        <a:xfrm>
          <a:off x="2533306" y="748827"/>
          <a:ext cx="2086962" cy="1127610"/>
        </a:xfrm>
        <a:prstGeom prst="rect">
          <a:avLst/>
        </a:prstGeom>
        <a:gradFill rotWithShape="0">
          <a:gsLst>
            <a:gs pos="0">
              <a:schemeClr val="accent1">
                <a:alpha val="90000"/>
                <a:hueOff val="0"/>
                <a:satOff val="0"/>
                <a:lumOff val="0"/>
                <a:alphaOff val="-2857"/>
                <a:tint val="50000"/>
                <a:satMod val="300000"/>
              </a:schemeClr>
            </a:gs>
            <a:gs pos="35000">
              <a:schemeClr val="accent1">
                <a:alpha val="90000"/>
                <a:hueOff val="0"/>
                <a:satOff val="0"/>
                <a:lumOff val="0"/>
                <a:alphaOff val="-2857"/>
                <a:tint val="37000"/>
                <a:satMod val="300000"/>
              </a:schemeClr>
            </a:gs>
            <a:gs pos="100000">
              <a:schemeClr val="accent1">
                <a:alpha val="90000"/>
                <a:hueOff val="0"/>
                <a:satOff val="0"/>
                <a:lumOff val="0"/>
                <a:alphaOff val="-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Organización de un sistema de cómputo</a:t>
          </a:r>
          <a:endParaRPr lang="en-US" sz="2000" kern="1200" dirty="0"/>
        </a:p>
      </dsp:txBody>
      <dsp:txXfrm>
        <a:off x="2533306" y="748827"/>
        <a:ext cx="2086962" cy="1127610"/>
      </dsp:txXfrm>
    </dsp:sp>
    <dsp:sp modelId="{8C0A3823-3F1B-4DFB-9FF0-7FDAAEB7C8E5}">
      <dsp:nvSpPr>
        <dsp:cNvPr id="0" name=""/>
        <dsp:cNvSpPr/>
      </dsp:nvSpPr>
      <dsp:spPr>
        <a:xfrm>
          <a:off x="7137681"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57709"/>
              <a:satOff val="-1066"/>
              <a:lumOff val="49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7327700" y="1310469"/>
        <a:ext cx="21612" cy="4326"/>
      </dsp:txXfrm>
    </dsp:sp>
    <dsp:sp modelId="{76401D1E-6CF4-4B1C-AFCD-6E01C3B4D84C}">
      <dsp:nvSpPr>
        <dsp:cNvPr id="0" name=""/>
        <dsp:cNvSpPr/>
      </dsp:nvSpPr>
      <dsp:spPr>
        <a:xfrm>
          <a:off x="5052518" y="748827"/>
          <a:ext cx="2086962" cy="1127610"/>
        </a:xfrm>
        <a:prstGeom prst="rect">
          <a:avLst/>
        </a:prstGeom>
        <a:gradFill rotWithShape="0">
          <a:gsLst>
            <a:gs pos="0">
              <a:schemeClr val="accent1">
                <a:alpha val="90000"/>
                <a:hueOff val="0"/>
                <a:satOff val="0"/>
                <a:lumOff val="0"/>
                <a:alphaOff val="-5714"/>
                <a:tint val="50000"/>
                <a:satMod val="300000"/>
              </a:schemeClr>
            </a:gs>
            <a:gs pos="35000">
              <a:schemeClr val="accent1">
                <a:alpha val="90000"/>
                <a:hueOff val="0"/>
                <a:satOff val="0"/>
                <a:lumOff val="0"/>
                <a:alphaOff val="-5714"/>
                <a:tint val="37000"/>
                <a:satMod val="300000"/>
              </a:schemeClr>
            </a:gs>
            <a:gs pos="100000">
              <a:schemeClr val="accent1">
                <a:alpha val="90000"/>
                <a:hueOff val="0"/>
                <a:satOff val="0"/>
                <a:lumOff val="0"/>
                <a:alphaOff val="-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Arquitectura de un sistema de cómputo multiprocesador</a:t>
          </a:r>
        </a:p>
      </dsp:txBody>
      <dsp:txXfrm>
        <a:off x="5052518" y="748827"/>
        <a:ext cx="2086962" cy="1127610"/>
      </dsp:txXfrm>
    </dsp:sp>
    <dsp:sp modelId="{FEC23FC0-ABE9-49A8-A40C-305CDB31275F}">
      <dsp:nvSpPr>
        <dsp:cNvPr id="0" name=""/>
        <dsp:cNvSpPr/>
      </dsp:nvSpPr>
      <dsp:spPr>
        <a:xfrm>
          <a:off x="9656893" y="1266912"/>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86564"/>
              <a:satOff val="-1599"/>
              <a:lumOff val="7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1310469"/>
        <a:ext cx="21612" cy="4326"/>
      </dsp:txXfrm>
    </dsp:sp>
    <dsp:sp modelId="{41899366-F5F5-40F6-81CD-3F34D4830979}">
      <dsp:nvSpPr>
        <dsp:cNvPr id="0" name=""/>
        <dsp:cNvSpPr/>
      </dsp:nvSpPr>
      <dsp:spPr>
        <a:xfrm>
          <a:off x="7571731" y="748827"/>
          <a:ext cx="2086962" cy="1127610"/>
        </a:xfrm>
        <a:prstGeom prst="rect">
          <a:avLst/>
        </a:prstGeom>
        <a:gradFill rotWithShape="0">
          <a:gsLst>
            <a:gs pos="0">
              <a:schemeClr val="accent1">
                <a:alpha val="90000"/>
                <a:hueOff val="0"/>
                <a:satOff val="0"/>
                <a:lumOff val="0"/>
                <a:alphaOff val="-8571"/>
                <a:tint val="50000"/>
                <a:satMod val="300000"/>
              </a:schemeClr>
            </a:gs>
            <a:gs pos="35000">
              <a:schemeClr val="accent1">
                <a:alpha val="90000"/>
                <a:hueOff val="0"/>
                <a:satOff val="0"/>
                <a:lumOff val="0"/>
                <a:alphaOff val="-8571"/>
                <a:tint val="37000"/>
                <a:satMod val="300000"/>
              </a:schemeClr>
            </a:gs>
            <a:gs pos="100000">
              <a:schemeClr val="accent1">
                <a:alpha val="90000"/>
                <a:hueOff val="0"/>
                <a:satOff val="0"/>
                <a:lumOff val="0"/>
                <a:alphaOff val="-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Operaciones de un S.O.</a:t>
          </a:r>
          <a:endParaRPr lang="en-US" sz="2000" kern="1200" dirty="0"/>
        </a:p>
      </dsp:txBody>
      <dsp:txXfrm>
        <a:off x="7571731" y="748827"/>
        <a:ext cx="2086962" cy="1127610"/>
      </dsp:txXfrm>
    </dsp:sp>
    <dsp:sp modelId="{4A247E47-D72D-4A0C-9A1B-EA6BC876DB8E}">
      <dsp:nvSpPr>
        <dsp:cNvPr id="0" name=""/>
        <dsp:cNvSpPr/>
      </dsp:nvSpPr>
      <dsp:spPr>
        <a:xfrm>
          <a:off x="1057574" y="1874637"/>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115419"/>
              <a:satOff val="-2131"/>
              <a:lumOff val="9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5843847" y="2073299"/>
        <a:ext cx="504305" cy="4326"/>
      </dsp:txXfrm>
    </dsp:sp>
    <dsp:sp modelId="{850FA1EC-8977-4E60-A37D-EF96761C2C99}">
      <dsp:nvSpPr>
        <dsp:cNvPr id="0" name=""/>
        <dsp:cNvSpPr/>
      </dsp:nvSpPr>
      <dsp:spPr>
        <a:xfrm>
          <a:off x="10090944" y="748827"/>
          <a:ext cx="2086962" cy="1127610"/>
        </a:xfrm>
        <a:prstGeom prst="rect">
          <a:avLst/>
        </a:prstGeom>
        <a:gradFill rotWithShape="0">
          <a:gsLst>
            <a:gs pos="0">
              <a:schemeClr val="accent1">
                <a:alpha val="90000"/>
                <a:hueOff val="0"/>
                <a:satOff val="0"/>
                <a:lumOff val="0"/>
                <a:alphaOff val="-11429"/>
                <a:tint val="50000"/>
                <a:satMod val="300000"/>
              </a:schemeClr>
            </a:gs>
            <a:gs pos="35000">
              <a:schemeClr val="accent1">
                <a:alpha val="90000"/>
                <a:hueOff val="0"/>
                <a:satOff val="0"/>
                <a:lumOff val="0"/>
                <a:alphaOff val="-11429"/>
                <a:tint val="37000"/>
                <a:satMod val="300000"/>
              </a:schemeClr>
            </a:gs>
            <a:gs pos="100000">
              <a:schemeClr val="accent1">
                <a:alpha val="90000"/>
                <a:hueOff val="0"/>
                <a:satOff val="0"/>
                <a:lumOff val="0"/>
                <a:alphaOff val="-1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Gestión de Recursos</a:t>
          </a:r>
          <a:endParaRPr lang="en-US" sz="2000" kern="1200" dirty="0"/>
        </a:p>
      </dsp:txBody>
      <dsp:txXfrm>
        <a:off x="10090944" y="748827"/>
        <a:ext cx="2086962" cy="1127610"/>
      </dsp:txXfrm>
    </dsp:sp>
    <dsp:sp modelId="{125FF9E7-9112-4A7A-8DD5-CD74AE285B58}">
      <dsp:nvSpPr>
        <dsp:cNvPr id="0" name=""/>
        <dsp:cNvSpPr/>
      </dsp:nvSpPr>
      <dsp:spPr>
        <a:xfrm>
          <a:off x="2099255"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44274"/>
              <a:satOff val="-2664"/>
              <a:lumOff val="1235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2289274" y="2870330"/>
        <a:ext cx="21612" cy="4326"/>
      </dsp:txXfrm>
    </dsp:sp>
    <dsp:sp modelId="{51EDD01B-9597-48C5-AF3D-08518E1E3E88}">
      <dsp:nvSpPr>
        <dsp:cNvPr id="0" name=""/>
        <dsp:cNvSpPr/>
      </dsp:nvSpPr>
      <dsp:spPr>
        <a:xfrm>
          <a:off x="14093" y="2308688"/>
          <a:ext cx="2086962" cy="1127610"/>
        </a:xfrm>
        <a:prstGeom prst="rect">
          <a:avLst/>
        </a:prstGeom>
        <a:gradFill rotWithShape="0">
          <a:gsLst>
            <a:gs pos="0">
              <a:schemeClr val="accent1">
                <a:alpha val="90000"/>
                <a:hueOff val="0"/>
                <a:satOff val="0"/>
                <a:lumOff val="0"/>
                <a:alphaOff val="-14286"/>
                <a:tint val="50000"/>
                <a:satMod val="300000"/>
              </a:schemeClr>
            </a:gs>
            <a:gs pos="35000">
              <a:schemeClr val="accent1">
                <a:alpha val="90000"/>
                <a:hueOff val="0"/>
                <a:satOff val="0"/>
                <a:lumOff val="0"/>
                <a:alphaOff val="-14286"/>
                <a:tint val="37000"/>
                <a:satMod val="300000"/>
              </a:schemeClr>
            </a:gs>
            <a:gs pos="100000">
              <a:schemeClr val="accent1">
                <a:alpha val="90000"/>
                <a:hueOff val="0"/>
                <a:satOff val="0"/>
                <a:lumOff val="0"/>
                <a:alphaOff val="-1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Protección y seguridad</a:t>
          </a:r>
          <a:endParaRPr lang="en-US" sz="2000" kern="1200"/>
        </a:p>
      </dsp:txBody>
      <dsp:txXfrm>
        <a:off x="14093" y="2308688"/>
        <a:ext cx="2086962" cy="1127610"/>
      </dsp:txXfrm>
    </dsp:sp>
    <dsp:sp modelId="{3F2E55B3-3BF2-4510-B07A-57CB70010F54}">
      <dsp:nvSpPr>
        <dsp:cNvPr id="0" name=""/>
        <dsp:cNvSpPr/>
      </dsp:nvSpPr>
      <dsp:spPr>
        <a:xfrm>
          <a:off x="4618468"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173128"/>
              <a:satOff val="-3197"/>
              <a:lumOff val="148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4808487" y="2870330"/>
        <a:ext cx="21612" cy="4326"/>
      </dsp:txXfrm>
    </dsp:sp>
    <dsp:sp modelId="{1866347B-DD0D-449B-B513-81DB6A73D239}">
      <dsp:nvSpPr>
        <dsp:cNvPr id="0" name=""/>
        <dsp:cNvSpPr/>
      </dsp:nvSpPr>
      <dsp:spPr>
        <a:xfrm>
          <a:off x="2533306" y="2308688"/>
          <a:ext cx="2086962" cy="1127610"/>
        </a:xfrm>
        <a:prstGeom prst="rect">
          <a:avLst/>
        </a:prstGeom>
        <a:gradFill rotWithShape="0">
          <a:gsLst>
            <a:gs pos="0">
              <a:schemeClr val="accent1">
                <a:alpha val="90000"/>
                <a:hueOff val="0"/>
                <a:satOff val="0"/>
                <a:lumOff val="0"/>
                <a:alphaOff val="-17143"/>
                <a:tint val="50000"/>
                <a:satMod val="300000"/>
              </a:schemeClr>
            </a:gs>
            <a:gs pos="35000">
              <a:schemeClr val="accent1">
                <a:alpha val="90000"/>
                <a:hueOff val="0"/>
                <a:satOff val="0"/>
                <a:lumOff val="0"/>
                <a:alphaOff val="-17143"/>
                <a:tint val="37000"/>
                <a:satMod val="300000"/>
              </a:schemeClr>
            </a:gs>
            <a:gs pos="100000">
              <a:schemeClr val="accent1">
                <a:alpha val="90000"/>
                <a:hueOff val="0"/>
                <a:satOff val="0"/>
                <a:lumOff val="0"/>
                <a:alphaOff val="-1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Estructuras de datos del </a:t>
          </a:r>
          <a:r>
            <a:rPr lang="es-CO" sz="2000" kern="1200" dirty="0" err="1"/>
            <a:t>kernel</a:t>
          </a:r>
          <a:endParaRPr lang="en-US" sz="2000" kern="1200" dirty="0"/>
        </a:p>
      </dsp:txBody>
      <dsp:txXfrm>
        <a:off x="2533306" y="2308688"/>
        <a:ext cx="2086962" cy="1127610"/>
      </dsp:txXfrm>
    </dsp:sp>
    <dsp:sp modelId="{50B03386-408B-4726-A0BB-61FD04BC1667}">
      <dsp:nvSpPr>
        <dsp:cNvPr id="0" name=""/>
        <dsp:cNvSpPr/>
      </dsp:nvSpPr>
      <dsp:spPr>
        <a:xfrm>
          <a:off x="7137681"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01983"/>
              <a:satOff val="-3730"/>
              <a:lumOff val="1729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2870330"/>
        <a:ext cx="21612" cy="4326"/>
      </dsp:txXfrm>
    </dsp:sp>
    <dsp:sp modelId="{DFD6ED9F-E033-492D-ADA6-3B18F37DDF0A}">
      <dsp:nvSpPr>
        <dsp:cNvPr id="0" name=""/>
        <dsp:cNvSpPr/>
      </dsp:nvSpPr>
      <dsp:spPr>
        <a:xfrm>
          <a:off x="5052518" y="2308688"/>
          <a:ext cx="2086962" cy="1127610"/>
        </a:xfrm>
        <a:prstGeom prst="rect">
          <a:avLst/>
        </a:prstGeom>
        <a:gradFill rotWithShape="0">
          <a:gsLst>
            <a:gs pos="0">
              <a:schemeClr val="accent1">
                <a:alpha val="90000"/>
                <a:hueOff val="0"/>
                <a:satOff val="0"/>
                <a:lumOff val="0"/>
                <a:alphaOff val="-20000"/>
                <a:tint val="50000"/>
                <a:satMod val="300000"/>
              </a:schemeClr>
            </a:gs>
            <a:gs pos="35000">
              <a:schemeClr val="accent1">
                <a:alpha val="90000"/>
                <a:hueOff val="0"/>
                <a:satOff val="0"/>
                <a:lumOff val="0"/>
                <a:alphaOff val="-20000"/>
                <a:tint val="37000"/>
                <a:satMod val="300000"/>
              </a:schemeClr>
            </a:gs>
            <a:gs pos="100000">
              <a:schemeClr val="accent1">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Entornos de computación</a:t>
          </a:r>
          <a:endParaRPr lang="en-US" sz="2000" kern="1200" dirty="0"/>
        </a:p>
      </dsp:txBody>
      <dsp:txXfrm>
        <a:off x="5052518" y="2308688"/>
        <a:ext cx="2086962" cy="1127610"/>
      </dsp:txXfrm>
    </dsp:sp>
    <dsp:sp modelId="{4D1EE2A6-C019-41DF-93EA-094FD638C0FD}">
      <dsp:nvSpPr>
        <dsp:cNvPr id="0" name=""/>
        <dsp:cNvSpPr/>
      </dsp:nvSpPr>
      <dsp:spPr>
        <a:xfrm>
          <a:off x="9656893" y="2826773"/>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30838"/>
              <a:satOff val="-4263"/>
              <a:lumOff val="1977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9846912" y="2870330"/>
        <a:ext cx="21612" cy="4326"/>
      </dsp:txXfrm>
    </dsp:sp>
    <dsp:sp modelId="{DD5BAFD4-B28A-48F8-AD90-931EB53A7AEF}">
      <dsp:nvSpPr>
        <dsp:cNvPr id="0" name=""/>
        <dsp:cNvSpPr/>
      </dsp:nvSpPr>
      <dsp:spPr>
        <a:xfrm>
          <a:off x="7571731" y="2308688"/>
          <a:ext cx="2086962" cy="1127610"/>
        </a:xfrm>
        <a:prstGeom prst="rect">
          <a:avLst/>
        </a:prstGeom>
        <a:gradFill rotWithShape="0">
          <a:gsLst>
            <a:gs pos="0">
              <a:schemeClr val="accent1">
                <a:alpha val="90000"/>
                <a:hueOff val="0"/>
                <a:satOff val="0"/>
                <a:lumOff val="0"/>
                <a:alphaOff val="-22857"/>
                <a:tint val="50000"/>
                <a:satMod val="300000"/>
              </a:schemeClr>
            </a:gs>
            <a:gs pos="35000">
              <a:schemeClr val="accent1">
                <a:alpha val="90000"/>
                <a:hueOff val="0"/>
                <a:satOff val="0"/>
                <a:lumOff val="0"/>
                <a:alphaOff val="-22857"/>
                <a:tint val="37000"/>
                <a:satMod val="300000"/>
              </a:schemeClr>
            </a:gs>
            <a:gs pos="100000">
              <a:schemeClr val="accent1">
                <a:alpha val="90000"/>
                <a:hueOff val="0"/>
                <a:satOff val="0"/>
                <a:lumOff val="0"/>
                <a:alphaOff val="-22857"/>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Virtualización</a:t>
          </a:r>
          <a:endParaRPr lang="en-US" sz="2000" kern="1200" dirty="0"/>
        </a:p>
      </dsp:txBody>
      <dsp:txXfrm>
        <a:off x="7571731" y="2308688"/>
        <a:ext cx="2086962" cy="1127610"/>
      </dsp:txXfrm>
    </dsp:sp>
    <dsp:sp modelId="{3E434879-5E06-499F-BE14-5966C8682E9A}">
      <dsp:nvSpPr>
        <dsp:cNvPr id="0" name=""/>
        <dsp:cNvSpPr/>
      </dsp:nvSpPr>
      <dsp:spPr>
        <a:xfrm>
          <a:off x="1057574" y="3434498"/>
          <a:ext cx="10076851" cy="401650"/>
        </a:xfrm>
        <a:custGeom>
          <a:avLst/>
          <a:gdLst/>
          <a:ahLst/>
          <a:cxnLst/>
          <a:rect l="0" t="0" r="0" b="0"/>
          <a:pathLst>
            <a:path>
              <a:moveTo>
                <a:pt x="10076851" y="0"/>
              </a:moveTo>
              <a:lnTo>
                <a:pt x="10076851" y="217925"/>
              </a:lnTo>
              <a:lnTo>
                <a:pt x="0" y="217925"/>
              </a:lnTo>
              <a:lnTo>
                <a:pt x="0" y="401650"/>
              </a:lnTo>
            </a:path>
          </a:pathLst>
        </a:custGeom>
        <a:noFill/>
        <a:ln w="9525" cap="flat" cmpd="sng" algn="ctr">
          <a:solidFill>
            <a:schemeClr val="accent1">
              <a:shade val="90000"/>
              <a:hueOff val="259693"/>
              <a:satOff val="-4796"/>
              <a:lumOff val="222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843847" y="3633160"/>
        <a:ext cx="504305" cy="4326"/>
      </dsp:txXfrm>
    </dsp:sp>
    <dsp:sp modelId="{70D5BF20-8592-4ADF-8345-06EF4D4FECB5}">
      <dsp:nvSpPr>
        <dsp:cNvPr id="0" name=""/>
        <dsp:cNvSpPr/>
      </dsp:nvSpPr>
      <dsp:spPr>
        <a:xfrm>
          <a:off x="10090944" y="2308688"/>
          <a:ext cx="2086962" cy="1127610"/>
        </a:xfrm>
        <a:prstGeom prst="rect">
          <a:avLst/>
        </a:prstGeom>
        <a:gradFill rotWithShape="0">
          <a:gsLst>
            <a:gs pos="0">
              <a:schemeClr val="accent1">
                <a:alpha val="90000"/>
                <a:hueOff val="0"/>
                <a:satOff val="0"/>
                <a:lumOff val="0"/>
                <a:alphaOff val="-25714"/>
                <a:tint val="50000"/>
                <a:satMod val="300000"/>
              </a:schemeClr>
            </a:gs>
            <a:gs pos="35000">
              <a:schemeClr val="accent1">
                <a:alpha val="90000"/>
                <a:hueOff val="0"/>
                <a:satOff val="0"/>
                <a:lumOff val="0"/>
                <a:alphaOff val="-25714"/>
                <a:tint val="37000"/>
                <a:satMod val="300000"/>
              </a:schemeClr>
            </a:gs>
            <a:gs pos="100000">
              <a:schemeClr val="accent1">
                <a:alpha val="90000"/>
                <a:hueOff val="0"/>
                <a:satOff val="0"/>
                <a:lumOff val="0"/>
                <a:alphaOff val="-25714"/>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dirty="0"/>
            <a:t>Sistemas Distribuidos </a:t>
          </a:r>
          <a:endParaRPr lang="en-US" sz="2000" kern="1200" dirty="0"/>
        </a:p>
      </dsp:txBody>
      <dsp:txXfrm>
        <a:off x="10090944" y="2308688"/>
        <a:ext cx="2086962" cy="1127610"/>
      </dsp:txXfrm>
    </dsp:sp>
    <dsp:sp modelId="{81B869AE-71E4-40C3-9BF5-C8AACC495E99}">
      <dsp:nvSpPr>
        <dsp:cNvPr id="0" name=""/>
        <dsp:cNvSpPr/>
      </dsp:nvSpPr>
      <dsp:spPr>
        <a:xfrm>
          <a:off x="2099255"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288547"/>
              <a:satOff val="-5328"/>
              <a:lumOff val="2471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289274" y="4430190"/>
        <a:ext cx="21612" cy="4326"/>
      </dsp:txXfrm>
    </dsp:sp>
    <dsp:sp modelId="{BB4A6721-9281-4B90-98A3-FCB4B3681D6A}">
      <dsp:nvSpPr>
        <dsp:cNvPr id="0" name=""/>
        <dsp:cNvSpPr/>
      </dsp:nvSpPr>
      <dsp:spPr>
        <a:xfrm>
          <a:off x="14093" y="3868549"/>
          <a:ext cx="2086962" cy="1127610"/>
        </a:xfrm>
        <a:prstGeom prst="rect">
          <a:avLst/>
        </a:prstGeom>
        <a:gradFill rotWithShape="0">
          <a:gsLst>
            <a:gs pos="0">
              <a:schemeClr val="accent1">
                <a:alpha val="90000"/>
                <a:hueOff val="0"/>
                <a:satOff val="0"/>
                <a:lumOff val="0"/>
                <a:alphaOff val="-28571"/>
                <a:tint val="50000"/>
                <a:satMod val="300000"/>
              </a:schemeClr>
            </a:gs>
            <a:gs pos="35000">
              <a:schemeClr val="accent1">
                <a:alpha val="90000"/>
                <a:hueOff val="0"/>
                <a:satOff val="0"/>
                <a:lumOff val="0"/>
                <a:alphaOff val="-28571"/>
                <a:tint val="37000"/>
                <a:satMod val="300000"/>
              </a:schemeClr>
            </a:gs>
            <a:gs pos="100000">
              <a:schemeClr val="accent1">
                <a:alpha val="90000"/>
                <a:hueOff val="0"/>
                <a:satOff val="0"/>
                <a:lumOff val="0"/>
                <a:alphaOff val="-28571"/>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O" sz="2000" kern="1200" dirty="0"/>
            <a:t>Sistemas operativos de código abierto</a:t>
          </a:r>
          <a:r>
            <a:rPr lang="es-ES_tradnl" sz="2000" kern="1200" dirty="0"/>
            <a:t> </a:t>
          </a:r>
          <a:endParaRPr lang="en-US" sz="2000" kern="1200" dirty="0"/>
        </a:p>
      </dsp:txBody>
      <dsp:txXfrm>
        <a:off x="14093" y="3868549"/>
        <a:ext cx="2086962" cy="1127610"/>
      </dsp:txXfrm>
    </dsp:sp>
    <dsp:sp modelId="{98A08C74-1229-4194-A0F0-F8A1B527265C}">
      <dsp:nvSpPr>
        <dsp:cNvPr id="0" name=""/>
        <dsp:cNvSpPr/>
      </dsp:nvSpPr>
      <dsp:spPr>
        <a:xfrm>
          <a:off x="4618468"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17402"/>
              <a:satOff val="-5861"/>
              <a:lumOff val="2718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s-CO" sz="2000" kern="1200"/>
        </a:p>
      </dsp:txBody>
      <dsp:txXfrm>
        <a:off x="4808487" y="4430190"/>
        <a:ext cx="21612" cy="4326"/>
      </dsp:txXfrm>
    </dsp:sp>
    <dsp:sp modelId="{FFBC2250-7A32-419C-A2A3-C46D9C20C8CB}">
      <dsp:nvSpPr>
        <dsp:cNvPr id="0" name=""/>
        <dsp:cNvSpPr/>
      </dsp:nvSpPr>
      <dsp:spPr>
        <a:xfrm>
          <a:off x="2533306" y="3868549"/>
          <a:ext cx="2086962" cy="1127610"/>
        </a:xfrm>
        <a:prstGeom prst="rect">
          <a:avLst/>
        </a:prstGeom>
        <a:gradFill rotWithShape="0">
          <a:gsLst>
            <a:gs pos="0">
              <a:schemeClr val="accent1">
                <a:alpha val="90000"/>
                <a:hueOff val="0"/>
                <a:satOff val="0"/>
                <a:lumOff val="0"/>
                <a:alphaOff val="-31429"/>
                <a:tint val="50000"/>
                <a:satMod val="300000"/>
              </a:schemeClr>
            </a:gs>
            <a:gs pos="35000">
              <a:schemeClr val="accent1">
                <a:alpha val="90000"/>
                <a:hueOff val="0"/>
                <a:satOff val="0"/>
                <a:lumOff val="0"/>
                <a:alphaOff val="-31429"/>
                <a:tint val="37000"/>
                <a:satMod val="300000"/>
              </a:schemeClr>
            </a:gs>
            <a:gs pos="100000">
              <a:schemeClr val="accent1">
                <a:alpha val="90000"/>
                <a:hueOff val="0"/>
                <a:satOff val="0"/>
                <a:lumOff val="0"/>
                <a:alphaOff val="-31429"/>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Versiones de Linux y de Windows</a:t>
          </a:r>
          <a:endParaRPr lang="en-US" sz="2000" kern="1200" dirty="0"/>
        </a:p>
      </dsp:txBody>
      <dsp:txXfrm>
        <a:off x="2533306" y="3868549"/>
        <a:ext cx="2086962" cy="1127610"/>
      </dsp:txXfrm>
    </dsp:sp>
    <dsp:sp modelId="{F69BDD2C-2F07-4854-A1B1-214F41038272}">
      <dsp:nvSpPr>
        <dsp:cNvPr id="0" name=""/>
        <dsp:cNvSpPr/>
      </dsp:nvSpPr>
      <dsp:spPr>
        <a:xfrm>
          <a:off x="7137681"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46257"/>
              <a:satOff val="-6394"/>
              <a:lumOff val="2965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7327700" y="4430190"/>
        <a:ext cx="21612" cy="4326"/>
      </dsp:txXfrm>
    </dsp:sp>
    <dsp:sp modelId="{A5007DE8-32BF-49B0-A1CA-C5009518FEEE}">
      <dsp:nvSpPr>
        <dsp:cNvPr id="0" name=""/>
        <dsp:cNvSpPr/>
      </dsp:nvSpPr>
      <dsp:spPr>
        <a:xfrm>
          <a:off x="5052518" y="3868549"/>
          <a:ext cx="2086962" cy="1127610"/>
        </a:xfrm>
        <a:prstGeom prst="rect">
          <a:avLst/>
        </a:prstGeom>
        <a:gradFill rotWithShape="0">
          <a:gsLst>
            <a:gs pos="0">
              <a:schemeClr val="accent1">
                <a:alpha val="90000"/>
                <a:hueOff val="0"/>
                <a:satOff val="0"/>
                <a:lumOff val="0"/>
                <a:alphaOff val="-34286"/>
                <a:tint val="50000"/>
                <a:satMod val="300000"/>
              </a:schemeClr>
            </a:gs>
            <a:gs pos="35000">
              <a:schemeClr val="accent1">
                <a:alpha val="90000"/>
                <a:hueOff val="0"/>
                <a:satOff val="0"/>
                <a:lumOff val="0"/>
                <a:alphaOff val="-34286"/>
                <a:tint val="37000"/>
                <a:satMod val="300000"/>
              </a:schemeClr>
            </a:gs>
            <a:gs pos="100000">
              <a:schemeClr val="accent1">
                <a:alpha val="90000"/>
                <a:hueOff val="0"/>
                <a:satOff val="0"/>
                <a:lumOff val="0"/>
                <a:alphaOff val="-34286"/>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a:t>El estudio de sistemas operativos</a:t>
          </a:r>
          <a:endParaRPr lang="en-US" sz="2000" kern="1200"/>
        </a:p>
      </dsp:txBody>
      <dsp:txXfrm>
        <a:off x="5052518" y="3868549"/>
        <a:ext cx="2086962" cy="1127610"/>
      </dsp:txXfrm>
    </dsp:sp>
    <dsp:sp modelId="{4B5FC2B7-A92C-4784-9856-EA88CA00CE13}">
      <dsp:nvSpPr>
        <dsp:cNvPr id="0" name=""/>
        <dsp:cNvSpPr/>
      </dsp:nvSpPr>
      <dsp:spPr>
        <a:xfrm>
          <a:off x="9656893" y="4386634"/>
          <a:ext cx="401650" cy="91440"/>
        </a:xfrm>
        <a:custGeom>
          <a:avLst/>
          <a:gdLst/>
          <a:ahLst/>
          <a:cxnLst/>
          <a:rect l="0" t="0" r="0" b="0"/>
          <a:pathLst>
            <a:path>
              <a:moveTo>
                <a:pt x="0" y="45720"/>
              </a:moveTo>
              <a:lnTo>
                <a:pt x="401650" y="45720"/>
              </a:lnTo>
            </a:path>
          </a:pathLst>
        </a:custGeom>
        <a:noFill/>
        <a:ln w="9525" cap="flat" cmpd="sng" algn="ctr">
          <a:solidFill>
            <a:schemeClr val="accent1">
              <a:shade val="90000"/>
              <a:hueOff val="375112"/>
              <a:satOff val="-6927"/>
              <a:lumOff val="3212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tx1"/>
            </a:solidFill>
          </a:endParaRPr>
        </a:p>
      </dsp:txBody>
      <dsp:txXfrm>
        <a:off x="9846912" y="4430190"/>
        <a:ext cx="21612" cy="4326"/>
      </dsp:txXfrm>
    </dsp:sp>
    <dsp:sp modelId="{3C8E26B7-AAF7-46D9-BBF1-330A1D43E95A}">
      <dsp:nvSpPr>
        <dsp:cNvPr id="0" name=""/>
        <dsp:cNvSpPr/>
      </dsp:nvSpPr>
      <dsp:spPr>
        <a:xfrm>
          <a:off x="7571731" y="3868549"/>
          <a:ext cx="2086962" cy="1127610"/>
        </a:xfrm>
        <a:prstGeom prst="rect">
          <a:avLst/>
        </a:prstGeom>
        <a:gradFill rotWithShape="0">
          <a:gsLst>
            <a:gs pos="0">
              <a:schemeClr val="accent1">
                <a:alpha val="90000"/>
                <a:hueOff val="0"/>
                <a:satOff val="0"/>
                <a:lumOff val="0"/>
                <a:alphaOff val="-37143"/>
                <a:tint val="50000"/>
                <a:satMod val="300000"/>
              </a:schemeClr>
            </a:gs>
            <a:gs pos="35000">
              <a:schemeClr val="accent1">
                <a:alpha val="90000"/>
                <a:hueOff val="0"/>
                <a:satOff val="0"/>
                <a:lumOff val="0"/>
                <a:alphaOff val="-37143"/>
                <a:tint val="37000"/>
                <a:satMod val="300000"/>
              </a:schemeClr>
            </a:gs>
            <a:gs pos="100000">
              <a:schemeClr val="accent1">
                <a:alpha val="90000"/>
                <a:hueOff val="0"/>
                <a:satOff val="0"/>
                <a:lumOff val="0"/>
                <a:alphaOff val="-37143"/>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_tradnl" sz="2000" kern="1200"/>
            <a:t>Lenguajes Rust y Carbon</a:t>
          </a:r>
          <a:endParaRPr lang="en-US" sz="2000" kern="1200" dirty="0"/>
        </a:p>
      </dsp:txBody>
      <dsp:txXfrm>
        <a:off x="7571731" y="3868549"/>
        <a:ext cx="2086962" cy="1127610"/>
      </dsp:txXfrm>
    </dsp:sp>
    <dsp:sp modelId="{1AD4C3A9-7E26-4840-AA9D-6225BA5359F5}">
      <dsp:nvSpPr>
        <dsp:cNvPr id="0" name=""/>
        <dsp:cNvSpPr/>
      </dsp:nvSpPr>
      <dsp:spPr>
        <a:xfrm>
          <a:off x="10090944" y="3868549"/>
          <a:ext cx="2086962" cy="1127610"/>
        </a:xfrm>
        <a:prstGeom prst="rect">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MX" sz="2000" kern="1200" dirty="0"/>
            <a:t>Sistemas Operativos y la Inteligencia Artificial</a:t>
          </a:r>
          <a:endParaRPr lang="en-US" sz="2000" kern="1200" dirty="0"/>
        </a:p>
      </dsp:txBody>
      <dsp:txXfrm>
        <a:off x="10090944" y="3868549"/>
        <a:ext cx="2086962" cy="11276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CD914F5-BDF5-7246-A84B-A66E8B9D8ACD}" type="datetimeFigureOut">
              <a:rPr lang="en-US" smtClean="0"/>
              <a:pPr/>
              <a:t>10/27/2024</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3B5776E9-A9CD-4043-959E-659F562B1D9B}" type="slidenum">
              <a:rPr lang="en-US" smtClean="0"/>
              <a:pPr/>
              <a:t>‹Nº›</a:t>
            </a:fld>
            <a:endParaRPr lang="en-US"/>
          </a:p>
        </p:txBody>
      </p:sp>
    </p:spTree>
    <p:extLst>
      <p:ext uri="{BB962C8B-B14F-4D97-AF65-F5344CB8AC3E}">
        <p14:creationId xmlns:p14="http://schemas.microsoft.com/office/powerpoint/2010/main" val="976124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A6D06765-E16F-FA43-BF9C-D124BAA34082}" type="datetimeFigureOut">
              <a:rPr lang="en-US" smtClean="0"/>
              <a:pPr/>
              <a:t>10/27/2024</a:t>
            </a:fld>
            <a:endParaRPr lang="en-US"/>
          </a:p>
        </p:txBody>
      </p:sp>
      <p:sp>
        <p:nvSpPr>
          <p:cNvPr id="4" name="Slide Image Placeholder 3"/>
          <p:cNvSpPr>
            <a:spLocks noGrp="1" noRot="1" noChangeAspect="1"/>
          </p:cNvSpPr>
          <p:nvPr>
            <p:ph type="sldImg" idx="2"/>
          </p:nvPr>
        </p:nvSpPr>
        <p:spPr>
          <a:xfrm>
            <a:off x="2311400" y="525463"/>
            <a:ext cx="46736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83D9D75A-08D5-2F4E-8CF6-F3F8A539724C}" type="slidenum">
              <a:rPr lang="en-US" smtClean="0"/>
              <a:pPr/>
              <a:t>‹Nº›</a:t>
            </a:fld>
            <a:endParaRPr lang="en-US"/>
          </a:p>
        </p:txBody>
      </p:sp>
    </p:spTree>
    <p:extLst>
      <p:ext uri="{BB962C8B-B14F-4D97-AF65-F5344CB8AC3E}">
        <p14:creationId xmlns:p14="http://schemas.microsoft.com/office/powerpoint/2010/main" val="31249788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1</a:t>
            </a:fld>
            <a:endParaRPr lang="en-US"/>
          </a:p>
        </p:txBody>
      </p:sp>
    </p:spTree>
    <p:extLst>
      <p:ext uri="{BB962C8B-B14F-4D97-AF65-F5344CB8AC3E}">
        <p14:creationId xmlns:p14="http://schemas.microsoft.com/office/powerpoint/2010/main" val="2096630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49FD9-BFDE-E050-5D48-CBFAB2E130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C31C3C2-F8A7-83D5-98F9-FF90536069D8}"/>
              </a:ext>
            </a:extLst>
          </p:cNvPr>
          <p:cNvSpPr>
            <a:spLocks noGrp="1" noRot="1" noChangeAspect="1"/>
          </p:cNvSpPr>
          <p:nvPr>
            <p:ph type="sldImg"/>
          </p:nvPr>
        </p:nvSpPr>
        <p:spPr>
          <a:xfrm>
            <a:off x="2311400" y="525463"/>
            <a:ext cx="4673600" cy="2628900"/>
          </a:xfrm>
        </p:spPr>
      </p:sp>
      <p:sp>
        <p:nvSpPr>
          <p:cNvPr id="3" name="Marcador de notas 2">
            <a:extLst>
              <a:ext uri="{FF2B5EF4-FFF2-40B4-BE49-F238E27FC236}">
                <a16:creationId xmlns:a16="http://schemas.microsoft.com/office/drawing/2014/main" id="{58EC8898-9029-C7CD-9C52-A46DD2FF4CFD}"/>
              </a:ext>
            </a:extLst>
          </p:cNvPr>
          <p:cNvSpPr>
            <a:spLocks noGrp="1"/>
          </p:cNvSpPr>
          <p:nvPr>
            <p:ph type="body" idx="1"/>
          </p:nvPr>
        </p:nvSpPr>
        <p:spPr/>
        <p:txBody>
          <a:bodyPr>
            <a:normAutofit fontScale="47500" lnSpcReduction="20000"/>
          </a:bodyPr>
          <a:lstStyle/>
          <a:p>
            <a:r>
              <a:rPr lang="es-ES_tradnl" altLang="es-CO" sz="2400" dirty="0"/>
              <a:t>DEFINICIÓN DE SISTEMA OPERATIVO (1/3)</a:t>
            </a:r>
          </a:p>
          <a:p>
            <a:pPr lvl="1"/>
            <a:r>
              <a:rPr lang="es-ES_tradnl" altLang="es-CO" sz="2000" dirty="0"/>
              <a:t>En general, no se tiene una definición completa y adecuada de qué es un sistema operativo.</a:t>
            </a:r>
          </a:p>
          <a:p>
            <a:pPr lvl="2"/>
            <a:r>
              <a:rPr lang="es-ES_tradnl" altLang="es-CO" sz="1800" dirty="0"/>
              <a:t>Los sistemas operativos existen porque ofrecen una manera razonable de crear sistemas de cómputo que sean útiles.</a:t>
            </a:r>
          </a:p>
          <a:p>
            <a:pPr lvl="1"/>
            <a:r>
              <a:rPr lang="es-ES_tradnl" altLang="es-CO" sz="2000" dirty="0"/>
              <a:t>La meta fundamental de los sistemas de cómputo es ejecutar los programas de los usuarios y permitir que los usuarios resuelvan sus problemas de manera más fácil.</a:t>
            </a:r>
          </a:p>
          <a:p>
            <a:pPr lvl="2"/>
            <a:r>
              <a:rPr lang="es-ES_tradnl" altLang="es-CO" sz="1800" dirty="0"/>
              <a:t>Con este objetivo en mente es que se construye el hardware del computador.</a:t>
            </a:r>
          </a:p>
          <a:p>
            <a:pPr lvl="2"/>
            <a:r>
              <a:rPr lang="es-ES_tradnl" altLang="es-CO" sz="1800" dirty="0"/>
              <a:t>Sin embargo, el hardware solo solito no puede resolver los problemas de los usuarios.</a:t>
            </a:r>
          </a:p>
          <a:p>
            <a:r>
              <a:rPr lang="es-ES_tradnl" altLang="es-CO" sz="2400" dirty="0"/>
              <a:t>DEFINICIÓN DE SISTEMA OPERATIVO (2/3)</a:t>
            </a:r>
          </a:p>
          <a:p>
            <a:pPr lvl="1"/>
            <a:r>
              <a:rPr lang="es-ES_tradnl" altLang="es-CO" sz="2000" dirty="0"/>
              <a:t>Para resolver los problemas de los usuarios se deben desarrollar (programas para) aplicaciones.</a:t>
            </a:r>
          </a:p>
          <a:p>
            <a:pPr lvl="2"/>
            <a:r>
              <a:rPr lang="es-ES_tradnl" altLang="es-CO" sz="1800" dirty="0"/>
              <a:t>Pero los programas de las aplicaciones que utilizan los usuarios requieren ciertas operaciones comunes, como controlar los dispositivos de entrada/salida.</a:t>
            </a:r>
          </a:p>
          <a:p>
            <a:pPr lvl="2"/>
            <a:r>
              <a:rPr lang="es-ES_tradnl" altLang="es-CO" sz="1800" dirty="0"/>
              <a:t>Las aplicaciones solas solitas serían muy complicadas y difíciles de desarrollar si tuvieran que incluir el control de cada componente de hardware del computador.</a:t>
            </a:r>
          </a:p>
          <a:p>
            <a:pPr lvl="2"/>
            <a:r>
              <a:rPr lang="es-ES_tradnl" altLang="es-CO" sz="1800" dirty="0"/>
              <a:t>Es mejor colocar estas funciones de control en un software diferente y especializado.</a:t>
            </a:r>
          </a:p>
          <a:p>
            <a:pPr lvl="1"/>
            <a:r>
              <a:rPr lang="es-ES_tradnl" altLang="es-CO" sz="2000" dirty="0"/>
              <a:t>El software que reúne las funciones comunes de control y asignación de recursos del computador que necesitan las aplicaciones es el sistema operativo.</a:t>
            </a:r>
          </a:p>
          <a:p>
            <a:r>
              <a:rPr lang="es-ES_tradnl" altLang="es-CO" sz="2400" dirty="0"/>
              <a:t>DEFINICIÓN DE SISTEMA OPERATIVO (3/3) </a:t>
            </a:r>
          </a:p>
          <a:p>
            <a:pPr lvl="1"/>
            <a:r>
              <a:rPr lang="es-ES_tradnl" altLang="es-CO" sz="2000" dirty="0"/>
              <a:t>Tampoco se tiene una definición universalmente aceptada de qué cosas, exactamente, forman parte de un sistema operativo</a:t>
            </a:r>
          </a:p>
          <a:p>
            <a:pPr lvl="2"/>
            <a:r>
              <a:rPr lang="es-ES_tradnl" altLang="es-CO" sz="1800" dirty="0"/>
              <a:t>Algunos ocupan menos de un megabyte y no tienen un editor de texto; otros, por el contrario, requieren varios gigabytes de espacio y están basados totalmente en un entorno gráfico. </a:t>
            </a:r>
          </a:p>
          <a:p>
            <a:pPr lvl="2"/>
            <a:r>
              <a:rPr lang="es-ES_tradnl" altLang="es-CO" sz="1800" dirty="0"/>
              <a:t>Una forma de resolver el problema es decir que contiene “cualquier cosa que el fabricante incluye en la orden como ‘sistema operativo’”.</a:t>
            </a:r>
          </a:p>
          <a:p>
            <a:pPr lvl="1"/>
            <a:r>
              <a:rPr lang="es-ES_tradnl" altLang="es-CO" sz="2000" dirty="0"/>
              <a:t>Una definición más común es que el sistema operativo es el programa que siempre está ejecutándose en el computador (también denominado </a:t>
            </a:r>
            <a:r>
              <a:rPr lang="es-ES_tradnl" altLang="es-CO" sz="2000" b="1" dirty="0" err="1"/>
              <a:t>kernel</a:t>
            </a:r>
            <a:r>
              <a:rPr lang="es-ES_tradnl" altLang="es-CO" sz="2000" dirty="0"/>
              <a:t>) y todos los demás programas o son programas del sistema o son programas de aplicación.</a:t>
            </a:r>
          </a:p>
          <a:p>
            <a:pPr lvl="2"/>
            <a:r>
              <a:rPr lang="es-ES_tradnl" altLang="es-CO" sz="1800" dirty="0"/>
              <a:t>Esta última definición es la que trataremos de mantener en el curso.</a:t>
            </a:r>
          </a:p>
          <a:p>
            <a:endParaRPr lang="es-CO" dirty="0"/>
          </a:p>
        </p:txBody>
      </p:sp>
      <p:sp>
        <p:nvSpPr>
          <p:cNvPr id="4" name="Marcador de número de diapositiva 3">
            <a:extLst>
              <a:ext uri="{FF2B5EF4-FFF2-40B4-BE49-F238E27FC236}">
                <a16:creationId xmlns:a16="http://schemas.microsoft.com/office/drawing/2014/main" id="{C1788093-D15D-3ACB-512B-6B4A0D29DFF1}"/>
              </a:ext>
            </a:extLst>
          </p:cNvPr>
          <p:cNvSpPr>
            <a:spLocks noGrp="1"/>
          </p:cNvSpPr>
          <p:nvPr>
            <p:ph type="sldNum" sz="quarter" idx="10"/>
          </p:nvPr>
        </p:nvSpPr>
        <p:spPr/>
        <p:txBody>
          <a:bodyPr/>
          <a:lstStyle/>
          <a:p>
            <a:fld id="{83D9D75A-08D5-2F4E-8CF6-F3F8A539724C}" type="slidenum">
              <a:rPr lang="en-US" smtClean="0"/>
              <a:pPr/>
              <a:t>18</a:t>
            </a:fld>
            <a:endParaRPr lang="en-US"/>
          </a:p>
        </p:txBody>
      </p:sp>
    </p:spTree>
    <p:extLst>
      <p:ext uri="{BB962C8B-B14F-4D97-AF65-F5344CB8AC3E}">
        <p14:creationId xmlns:p14="http://schemas.microsoft.com/office/powerpoint/2010/main" val="19063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20</a:t>
            </a:fld>
            <a:endParaRPr lang="en-US"/>
          </a:p>
        </p:txBody>
      </p:sp>
    </p:spTree>
    <p:extLst>
      <p:ext uri="{BB962C8B-B14F-4D97-AF65-F5344CB8AC3E}">
        <p14:creationId xmlns:p14="http://schemas.microsoft.com/office/powerpoint/2010/main" val="72841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3D9D75A-08D5-2F4E-8CF6-F3F8A539724C}" type="slidenum">
              <a:rPr lang="en-US" smtClean="0"/>
              <a:pPr/>
              <a:t>21</a:t>
            </a:fld>
            <a:endParaRPr lang="en-US"/>
          </a:p>
        </p:txBody>
      </p:sp>
    </p:spTree>
    <p:extLst>
      <p:ext uri="{BB962C8B-B14F-4D97-AF65-F5344CB8AC3E}">
        <p14:creationId xmlns:p14="http://schemas.microsoft.com/office/powerpoint/2010/main" val="358961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3D9D75A-08D5-2F4E-8CF6-F3F8A539724C}" type="slidenum">
              <a:rPr lang="en-US" smtClean="0"/>
              <a:pPr/>
              <a:t>22</a:t>
            </a:fld>
            <a:endParaRPr lang="en-US"/>
          </a:p>
        </p:txBody>
      </p:sp>
    </p:spTree>
    <p:extLst>
      <p:ext uri="{BB962C8B-B14F-4D97-AF65-F5344CB8AC3E}">
        <p14:creationId xmlns:p14="http://schemas.microsoft.com/office/powerpoint/2010/main" val="403594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24</a:t>
            </a:fld>
            <a:endParaRPr lang="en-US"/>
          </a:p>
        </p:txBody>
      </p:sp>
    </p:spTree>
    <p:extLst>
      <p:ext uri="{BB962C8B-B14F-4D97-AF65-F5344CB8AC3E}">
        <p14:creationId xmlns:p14="http://schemas.microsoft.com/office/powerpoint/2010/main" val="206971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28</a:t>
            </a:fld>
            <a:endParaRPr lang="en-US"/>
          </a:p>
        </p:txBody>
      </p:sp>
    </p:spTree>
    <p:extLst>
      <p:ext uri="{BB962C8B-B14F-4D97-AF65-F5344CB8AC3E}">
        <p14:creationId xmlns:p14="http://schemas.microsoft.com/office/powerpoint/2010/main" val="3181971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29</a:t>
            </a:fld>
            <a:endParaRPr lang="en-US"/>
          </a:p>
        </p:txBody>
      </p:sp>
    </p:spTree>
    <p:extLst>
      <p:ext uri="{BB962C8B-B14F-4D97-AF65-F5344CB8AC3E}">
        <p14:creationId xmlns:p14="http://schemas.microsoft.com/office/powerpoint/2010/main" val="411759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3D9D75A-08D5-2F4E-8CF6-F3F8A539724C}" type="slidenum">
              <a:rPr lang="en-US" smtClean="0"/>
              <a:pPr/>
              <a:t>30</a:t>
            </a:fld>
            <a:endParaRPr lang="en-US"/>
          </a:p>
        </p:txBody>
      </p:sp>
    </p:spTree>
    <p:extLst>
      <p:ext uri="{BB962C8B-B14F-4D97-AF65-F5344CB8AC3E}">
        <p14:creationId xmlns:p14="http://schemas.microsoft.com/office/powerpoint/2010/main" val="1909699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3D9D75A-08D5-2F4E-8CF6-F3F8A539724C}" type="slidenum">
              <a:rPr lang="en-US" smtClean="0"/>
              <a:pPr/>
              <a:t>31</a:t>
            </a:fld>
            <a:endParaRPr lang="en-US"/>
          </a:p>
        </p:txBody>
      </p:sp>
    </p:spTree>
    <p:extLst>
      <p:ext uri="{BB962C8B-B14F-4D97-AF65-F5344CB8AC3E}">
        <p14:creationId xmlns:p14="http://schemas.microsoft.com/office/powerpoint/2010/main" val="2204055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32</a:t>
            </a:fld>
            <a:endParaRPr lang="en-US"/>
          </a:p>
        </p:txBody>
      </p:sp>
    </p:spTree>
    <p:extLst>
      <p:ext uri="{BB962C8B-B14F-4D97-AF65-F5344CB8AC3E}">
        <p14:creationId xmlns:p14="http://schemas.microsoft.com/office/powerpoint/2010/main" val="172806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2</a:t>
            </a:fld>
            <a:endParaRPr lang="en-US"/>
          </a:p>
        </p:txBody>
      </p:sp>
    </p:spTree>
    <p:extLst>
      <p:ext uri="{BB962C8B-B14F-4D97-AF65-F5344CB8AC3E}">
        <p14:creationId xmlns:p14="http://schemas.microsoft.com/office/powerpoint/2010/main" val="3809849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D78F946-EF8D-44D5-B6FD-FAB02257CB90}" type="slidenum">
              <a:rPr lang="es-CO" smtClean="0"/>
              <a:t>34</a:t>
            </a:fld>
            <a:endParaRPr lang="es-CO"/>
          </a:p>
        </p:txBody>
      </p:sp>
    </p:spTree>
    <p:extLst>
      <p:ext uri="{BB962C8B-B14F-4D97-AF65-F5344CB8AC3E}">
        <p14:creationId xmlns:p14="http://schemas.microsoft.com/office/powerpoint/2010/main" val="3595447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36</a:t>
            </a:fld>
            <a:endParaRPr lang="en-US"/>
          </a:p>
        </p:txBody>
      </p:sp>
    </p:spTree>
    <p:extLst>
      <p:ext uri="{BB962C8B-B14F-4D97-AF65-F5344CB8AC3E}">
        <p14:creationId xmlns:p14="http://schemas.microsoft.com/office/powerpoint/2010/main" val="2445838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886BC3B-BF94-4FC7-BF34-9F9D7797C8C9}" type="slidenum">
              <a:rPr lang="es-CO" smtClean="0"/>
              <a:pPr/>
              <a:t>38</a:t>
            </a:fld>
            <a:endParaRPr lang="es-CO"/>
          </a:p>
        </p:txBody>
      </p:sp>
    </p:spTree>
    <p:extLst>
      <p:ext uri="{BB962C8B-B14F-4D97-AF65-F5344CB8AC3E}">
        <p14:creationId xmlns:p14="http://schemas.microsoft.com/office/powerpoint/2010/main" val="3042234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311400" y="525463"/>
            <a:ext cx="4673600" cy="2628900"/>
          </a:xfrm>
        </p:spPr>
      </p:sp>
      <p:sp>
        <p:nvSpPr>
          <p:cNvPr id="3" name="Marcador de notas 2"/>
          <p:cNvSpPr>
            <a:spLocks noGrp="1"/>
          </p:cNvSpPr>
          <p:nvPr>
            <p:ph type="body" idx="1"/>
          </p:nvPr>
        </p:nvSpPr>
        <p:spPr/>
        <p:txBody>
          <a:bodyPr>
            <a:normAutofit fontScale="47500" lnSpcReduction="20000"/>
          </a:bodyPr>
          <a:lstStyle/>
          <a:p>
            <a:pPr lvl="1"/>
            <a:r>
              <a:rPr lang="es-ES_tradnl" altLang="es-CO" sz="2000" dirty="0"/>
              <a:t>INTERRUPCIONES: Cuando ocurre un evento, usualmente se señaliza con una </a:t>
            </a:r>
            <a:r>
              <a:rPr lang="es-ES_tradnl" altLang="es-CO" sz="2000" b="1" dirty="0"/>
              <a:t>interrupción</a:t>
            </a:r>
            <a:r>
              <a:rPr lang="es-ES_tradnl" altLang="es-CO" sz="2000" dirty="0"/>
              <a:t> proveniente del hardware o del software.</a:t>
            </a:r>
          </a:p>
          <a:p>
            <a:pPr lvl="1"/>
            <a:r>
              <a:rPr lang="es-ES_tradnl" altLang="es-CO" sz="2000" dirty="0"/>
              <a:t>El hardware puede activar una interrupción en cualquier momento enviando una señal a la CPU sobre el bus del sistema.</a:t>
            </a:r>
          </a:p>
          <a:p>
            <a:pPr lvl="1"/>
            <a:r>
              <a:rPr lang="es-ES_tradnl" altLang="es-CO" sz="2000" dirty="0"/>
              <a:t>El software puede activar una interrupción al ejecutar una operación especial denominada </a:t>
            </a:r>
            <a:r>
              <a:rPr lang="es-ES_tradnl" altLang="es-CO" sz="2000" b="1" dirty="0" err="1"/>
              <a:t>system</a:t>
            </a:r>
            <a:r>
              <a:rPr lang="es-ES_tradnl" altLang="es-CO" sz="2000" b="1" dirty="0"/>
              <a:t> </a:t>
            </a:r>
            <a:r>
              <a:rPr lang="es-ES_tradnl" altLang="es-CO" sz="2000" b="1" dirty="0" err="1"/>
              <a:t>call</a:t>
            </a:r>
            <a:r>
              <a:rPr lang="es-ES_tradnl" altLang="es-CO" sz="2000" dirty="0"/>
              <a:t> (también recibe el nombre de </a:t>
            </a:r>
            <a:r>
              <a:rPr lang="es-ES_tradnl" altLang="es-CO" sz="2000" b="1" dirty="0"/>
              <a:t>monitor </a:t>
            </a:r>
            <a:r>
              <a:rPr lang="es-ES_tradnl" altLang="es-CO" sz="2000" b="1" dirty="0" err="1"/>
              <a:t>call</a:t>
            </a:r>
            <a:r>
              <a:rPr lang="es-ES_tradnl" altLang="es-CO" sz="2000" dirty="0"/>
              <a:t>)</a:t>
            </a:r>
          </a:p>
          <a:p>
            <a:pPr lvl="1"/>
            <a:r>
              <a:rPr lang="es-ES_tradnl" altLang="es-CO" sz="2000" dirty="0"/>
              <a:t>Cuando la CPU es interrumpida, deja de hacer lo que estaba haciendo e inmediatamente transfiere la ejecución a una dirección fija de memoria predeterminada. Esta dirección fija usualmente contiene otra dirección de memoria: la dirección de inicio donde está colocada la rutina de servicio para dicha interrupción.</a:t>
            </a:r>
          </a:p>
          <a:p>
            <a:pPr marL="0" marR="0" lvl="0" indent="0" algn="l" defTabSz="457200" rtl="0" eaLnBrk="1" fontAlgn="auto" latinLnBrk="0" hangingPunct="1">
              <a:lnSpc>
                <a:spcPct val="100000"/>
              </a:lnSpc>
              <a:spcBef>
                <a:spcPts val="0"/>
              </a:spcBef>
              <a:spcAft>
                <a:spcPts val="0"/>
              </a:spcAft>
              <a:buClrTx/>
              <a:buSzTx/>
              <a:buFontTx/>
              <a:buNone/>
              <a:tabLst/>
              <a:defRPr/>
            </a:pPr>
            <a:r>
              <a:rPr lang="es-ES_tradnl" altLang="es-CO" sz="1200" dirty="0"/>
              <a:t>Cuando la ejecución de la rutina de servicio para la interrupción concluye, la CPU reasume el procesamiento que suspendió al recibir la señal de interrupción.</a:t>
            </a:r>
          </a:p>
          <a:p>
            <a:pPr lvl="1"/>
            <a:r>
              <a:rPr lang="es-ES_tradnl" altLang="es-CO" sz="2000" dirty="0"/>
              <a:t>Las interrupciones son una parte importante de la arquitectura de un computador. Cada diseño de computador tiene sus propios mecanismos de interrupción, pero diferentes funciones son comunes.</a:t>
            </a:r>
          </a:p>
          <a:p>
            <a:pPr lvl="1"/>
            <a:r>
              <a:rPr lang="es-ES_tradnl" altLang="es-CO" sz="2000" dirty="0"/>
              <a:t>La interrupción debe transferir el control a la rutina de servicio de interrupción apropiada.</a:t>
            </a:r>
          </a:p>
          <a:p>
            <a:pPr lvl="1"/>
            <a:r>
              <a:rPr lang="es-ES_tradnl" altLang="es-CO" sz="2000" dirty="0"/>
              <a:t>El método para manejar esta transferencia “podría ser” invocar una rutina genérica para examinar la información de la interrupción. Luego la rutina podría llamar el manejador (</a:t>
            </a:r>
            <a:r>
              <a:rPr lang="es-ES_tradnl" altLang="es-CO" sz="2000" dirty="0" err="1"/>
              <a:t>handler</a:t>
            </a:r>
            <a:r>
              <a:rPr lang="es-ES_tradnl" altLang="es-CO" sz="2000" dirty="0"/>
              <a:t>) específico a la interrupción. Sin embargo, las interrupciones deben atenderse rápidamente y éste no es el mejor método</a:t>
            </a:r>
          </a:p>
          <a:p>
            <a:pPr lvl="1"/>
            <a:r>
              <a:rPr lang="es-ES_tradnl" altLang="es-CO" sz="1200" dirty="0"/>
              <a:t>Como sólo un número predefinido de interrupciones es posible, una tabla de apuntadores a rutinas de servicio de interrupción puede ser utilizada para proporcionar la velocidad requerida. </a:t>
            </a:r>
          </a:p>
          <a:p>
            <a:pPr lvl="1"/>
            <a:r>
              <a:rPr lang="es-ES_tradnl" altLang="es-CO" sz="1200" dirty="0"/>
              <a:t>La rutina de servicio de interrupción es llamada indirectamente a través de la tabla, sin necesidad de una rutina intermedia. </a:t>
            </a:r>
          </a:p>
          <a:p>
            <a:pPr lvl="1"/>
            <a:r>
              <a:rPr lang="es-ES_tradnl" altLang="es-CO" sz="1200" dirty="0"/>
              <a:t>Esta tabla de apuntadores generalmente está guardada en direcciones de memoria baja (las primeras 100 posiciones de memoria o algo así). Estas posiciones de memoria guardan las direcciones de las rutinas de servicio de interrupciones para diversos dispositivos. </a:t>
            </a:r>
          </a:p>
          <a:p>
            <a:pPr lvl="1"/>
            <a:r>
              <a:rPr lang="es-ES_tradnl" altLang="es-CO" sz="1200" dirty="0"/>
              <a:t>Este arreglo de direcciones, conocido como </a:t>
            </a:r>
            <a:r>
              <a:rPr lang="es-ES_tradnl" altLang="es-CO" sz="1200" b="1" dirty="0" err="1"/>
              <a:t>interrupt</a:t>
            </a:r>
            <a:r>
              <a:rPr lang="es-ES_tradnl" altLang="es-CO" sz="1200" b="1" dirty="0"/>
              <a:t> vector</a:t>
            </a:r>
            <a:r>
              <a:rPr lang="es-ES_tradnl" altLang="es-CO" sz="1200" dirty="0"/>
              <a:t>, es indexado por un único número de dispositivo. Este número se presenta con la solicitud de interrupción para proveer la dirección de la rutina de servicio para el dispositivo que está interrumpiendo. </a:t>
            </a:r>
          </a:p>
          <a:p>
            <a:pPr lvl="1"/>
            <a:r>
              <a:rPr lang="es-ES_tradnl" altLang="es-CO" sz="1200" dirty="0"/>
              <a:t>Sistemas operativos como Windows y Unix atienden las interrupciones de esta manera.</a:t>
            </a:r>
          </a:p>
          <a:p>
            <a:pPr lvl="1"/>
            <a:r>
              <a:rPr lang="es-ES_tradnl" altLang="es-CO" sz="1200" dirty="0"/>
              <a:t>Al ocurrir un evento que suspende el procesamiento de la CPU, también se debe guardar la dirección de la instrucción interrumpida. Viejos diseños de sistemas operativos guardan esta dirección en una dirección de memoria fija o en una dirección indexada por el número del dispositivo.</a:t>
            </a:r>
          </a:p>
          <a:p>
            <a:pPr lvl="1"/>
            <a:r>
              <a:rPr lang="es-ES_tradnl" altLang="es-CO" sz="1200" dirty="0"/>
              <a:t>Arquitecturas más recientes almacenan la esta dirección en la pila (</a:t>
            </a:r>
            <a:r>
              <a:rPr lang="es-ES_tradnl" altLang="es-CO" sz="1200" dirty="0" err="1"/>
              <a:t>stack</a:t>
            </a:r>
            <a:r>
              <a:rPr lang="es-ES_tradnl" altLang="es-CO" sz="1200" dirty="0"/>
              <a:t>) del sistema.</a:t>
            </a:r>
          </a:p>
          <a:p>
            <a:pPr lvl="1"/>
            <a:r>
              <a:rPr lang="es-ES_tradnl" altLang="es-CO" sz="1200" dirty="0"/>
              <a:t>Si la rutina de servicio de la interrupción necesita modificar el estado del procesador -por ejemplo, al modificar los valores de los registros- debe salvar explícitamente el estado actual y restaurarlo luego al retornar el control. Después que la interrupción es atendida, la dirección de retorno guardada es cargada en el contador de programa y el proceso suspendido es reasumido como si la interrupción no hubiese ocurrido.</a:t>
            </a:r>
          </a:p>
          <a:p>
            <a:pPr lvl="1"/>
            <a:endParaRPr lang="es-CO" dirty="0"/>
          </a:p>
          <a:p>
            <a:pPr lvl="1"/>
            <a:endParaRPr lang="es-CO" dirty="0"/>
          </a:p>
        </p:txBody>
      </p:sp>
      <p:sp>
        <p:nvSpPr>
          <p:cNvPr id="4" name="Marcador de número de diapositiva 3"/>
          <p:cNvSpPr>
            <a:spLocks noGrp="1"/>
          </p:cNvSpPr>
          <p:nvPr>
            <p:ph type="sldNum" sz="quarter" idx="10"/>
          </p:nvPr>
        </p:nvSpPr>
        <p:spPr/>
        <p:txBody>
          <a:bodyPr/>
          <a:lstStyle/>
          <a:p>
            <a:fld id="{83D9D75A-08D5-2F4E-8CF6-F3F8A539724C}" type="slidenum">
              <a:rPr lang="en-US" smtClean="0"/>
              <a:pPr/>
              <a:t>41</a:t>
            </a:fld>
            <a:endParaRPr lang="en-US"/>
          </a:p>
        </p:txBody>
      </p:sp>
    </p:spTree>
    <p:extLst>
      <p:ext uri="{BB962C8B-B14F-4D97-AF65-F5344CB8AC3E}">
        <p14:creationId xmlns:p14="http://schemas.microsoft.com/office/powerpoint/2010/main" val="2723777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42</a:t>
            </a:fld>
            <a:endParaRPr lang="en-US"/>
          </a:p>
        </p:txBody>
      </p:sp>
    </p:spTree>
    <p:extLst>
      <p:ext uri="{BB962C8B-B14F-4D97-AF65-F5344CB8AC3E}">
        <p14:creationId xmlns:p14="http://schemas.microsoft.com/office/powerpoint/2010/main" val="5185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311400" y="525463"/>
            <a:ext cx="4673600" cy="2628900"/>
          </a:xfrm>
        </p:spPr>
      </p:sp>
      <p:sp>
        <p:nvSpPr>
          <p:cNvPr id="3" name="Marcador de notas 2"/>
          <p:cNvSpPr>
            <a:spLocks noGrp="1"/>
          </p:cNvSpPr>
          <p:nvPr>
            <p:ph type="body" idx="1"/>
          </p:nvPr>
        </p:nvSpPr>
        <p:spPr/>
        <p:txBody>
          <a:bodyPr>
            <a:normAutofit fontScale="40000" lnSpcReduction="20000"/>
          </a:bodyPr>
          <a:lstStyle/>
          <a:p>
            <a:r>
              <a:rPr lang="es-ES_tradnl" altLang="es-CO" sz="2400" dirty="0"/>
              <a:t>ESTRUCTURA DEL ALMACENAMIENTO</a:t>
            </a:r>
          </a:p>
          <a:p>
            <a:pPr lvl="1"/>
            <a:r>
              <a:rPr lang="es-ES_tradnl" altLang="es-CO" sz="2000" dirty="0"/>
              <a:t>Los programas del computador deben estar en memoria principal (</a:t>
            </a:r>
            <a:r>
              <a:rPr lang="es-ES_tradnl" altLang="es-CO" sz="2000" b="1" dirty="0" err="1"/>
              <a:t>Random</a:t>
            </a:r>
            <a:r>
              <a:rPr lang="es-ES_tradnl" altLang="es-CO" sz="2000" b="1" dirty="0"/>
              <a:t>-Access </a:t>
            </a:r>
            <a:r>
              <a:rPr lang="es-ES_tradnl" altLang="es-CO" sz="2000" b="1" dirty="0" err="1"/>
              <a:t>Memory</a:t>
            </a:r>
            <a:r>
              <a:rPr lang="es-ES_tradnl" altLang="es-CO" sz="2000" b="1" dirty="0"/>
              <a:t>, RAM</a:t>
            </a:r>
            <a:r>
              <a:rPr lang="es-ES_tradnl" altLang="es-CO" sz="2000" dirty="0"/>
              <a:t>) para ser ejecutados.</a:t>
            </a:r>
          </a:p>
          <a:p>
            <a:pPr lvl="1"/>
            <a:r>
              <a:rPr lang="es-ES_tradnl" altLang="es-CO" sz="2000" dirty="0"/>
              <a:t>La memoria principal es la única área de almacenamiento grande que el procesador puede acceder directamente.</a:t>
            </a:r>
          </a:p>
          <a:p>
            <a:pPr lvl="1"/>
            <a:r>
              <a:rPr lang="es-ES_tradnl" altLang="es-CO" sz="2000" dirty="0"/>
              <a:t>Comúnmente se implementa en una tecnología denominada DRAM, que forma un arreglo de palabras de memoria. Cada palabra tiene su propia dirección. La interacción es lograda mediante una secuencia de instrucciones </a:t>
            </a:r>
            <a:r>
              <a:rPr lang="es-ES_tradnl" altLang="es-CO" sz="2000" dirty="0">
                <a:latin typeface="Courier New" panose="02070309020205020404" pitchFamily="49" charset="0"/>
              </a:rPr>
              <a:t>load</a:t>
            </a:r>
            <a:r>
              <a:rPr lang="es-ES_tradnl" altLang="es-CO" sz="2000" dirty="0"/>
              <a:t> y </a:t>
            </a:r>
            <a:r>
              <a:rPr lang="es-ES_tradnl" altLang="es-CO" sz="2000" dirty="0">
                <a:latin typeface="Courier New" panose="02070309020205020404" pitchFamily="49" charset="0"/>
              </a:rPr>
              <a:t>store</a:t>
            </a:r>
            <a:r>
              <a:rPr lang="es-ES_tradnl" altLang="es-CO" sz="2000" dirty="0"/>
              <a:t> para especificar las direcciones de memoria.</a:t>
            </a:r>
          </a:p>
          <a:p>
            <a:pPr lvl="1"/>
            <a:r>
              <a:rPr lang="es-ES_tradnl" altLang="es-CO" sz="2000" dirty="0"/>
              <a:t>La instrucción </a:t>
            </a:r>
            <a:r>
              <a:rPr lang="es-ES_tradnl" altLang="es-CO" sz="2000" dirty="0">
                <a:latin typeface="Courier New" panose="02070309020205020404" pitchFamily="49" charset="0"/>
              </a:rPr>
              <a:t>load</a:t>
            </a:r>
            <a:r>
              <a:rPr lang="es-ES_tradnl" altLang="es-CO" sz="2000" dirty="0"/>
              <a:t> mueve una palabra desde la RAM a un registro interno dentro de la CPU.</a:t>
            </a:r>
          </a:p>
          <a:p>
            <a:pPr lvl="1"/>
            <a:r>
              <a:rPr lang="es-ES_tradnl" altLang="es-CO" sz="2000" dirty="0"/>
              <a:t>La instrucción </a:t>
            </a:r>
            <a:r>
              <a:rPr lang="es-ES_tradnl" altLang="es-CO" sz="2000" dirty="0">
                <a:latin typeface="Courier New" panose="02070309020205020404" pitchFamily="49" charset="0"/>
              </a:rPr>
              <a:t>store</a:t>
            </a:r>
            <a:r>
              <a:rPr lang="es-ES_tradnl" altLang="es-CO" sz="2000" dirty="0"/>
              <a:t> mueve el contenido de un registro hacia la memoria principal (RAM).</a:t>
            </a:r>
          </a:p>
          <a:p>
            <a:pPr lvl="1"/>
            <a:r>
              <a:rPr lang="es-ES_tradnl" altLang="es-CO" sz="2000" dirty="0"/>
              <a:t>Además de estas dos instrucciones, la CPU automáticamente trae instrucciones desde la memoria principal para ejecutar.</a:t>
            </a:r>
          </a:p>
          <a:p>
            <a:pPr lvl="1"/>
            <a:r>
              <a:rPr lang="es-ES_tradnl" altLang="es-CO" sz="2000" dirty="0"/>
              <a:t>El ciclo típico de instrucción-ejecución, como el realizado por una </a:t>
            </a:r>
            <a:r>
              <a:rPr lang="es-ES_tradnl" altLang="es-CO" sz="2000" b="1" dirty="0"/>
              <a:t>arquitectura de von Neumann</a:t>
            </a:r>
            <a:r>
              <a:rPr lang="es-ES_tradnl" altLang="es-CO" sz="2000" dirty="0"/>
              <a:t>, primero busca una instrucción en la memoria y la lleva al </a:t>
            </a:r>
            <a:r>
              <a:rPr lang="es-ES_tradnl" altLang="es-CO" sz="2000" b="1" dirty="0"/>
              <a:t>registro de instrucciones</a:t>
            </a:r>
            <a:r>
              <a:rPr lang="es-ES_tradnl" altLang="es-CO" sz="2000" dirty="0"/>
              <a:t>. Esta instrucción es decodificada y podría hacer que se tuvieran que traer </a:t>
            </a:r>
            <a:r>
              <a:rPr lang="es-ES_tradnl" altLang="es-CO" sz="2000" dirty="0" err="1"/>
              <a:t>operandos</a:t>
            </a:r>
            <a:r>
              <a:rPr lang="es-ES_tradnl" altLang="es-CO" sz="2000" dirty="0"/>
              <a:t> desde la RAM y colocados en algún registro interno. Después que la instrucción sobre los </a:t>
            </a:r>
            <a:r>
              <a:rPr lang="es-ES_tradnl" altLang="es-CO" sz="2000" dirty="0" err="1"/>
              <a:t>operandos</a:t>
            </a:r>
            <a:r>
              <a:rPr lang="es-ES_tradnl" altLang="es-CO" sz="2000" dirty="0"/>
              <a:t> ha sido ejecutada, el resultado puede ser regresado a memoria principal.</a:t>
            </a:r>
          </a:p>
          <a:p>
            <a:pPr lvl="1"/>
            <a:r>
              <a:rPr lang="es-ES_tradnl" altLang="es-CO" sz="2000" dirty="0"/>
              <a:t>Se debe observar que la memoria sólo ve un flujo de direcciones de memoria, ella no sabe como son generadas o que significan (datos o instrucciones). De la misma manera, nosotros podemos ignorar cómo las direcciones de memoria son generadas por un programa. Sólo estamos interesados en la secuencia de direcciones de memoria generadas por el programa que está corriendo.</a:t>
            </a:r>
          </a:p>
          <a:p>
            <a:pPr lvl="1"/>
            <a:r>
              <a:rPr lang="es-ES_tradnl" altLang="es-CO" sz="2000" dirty="0"/>
              <a:t>Idealmente, sería deseable que los programas y los datos estuviesen permanentemente en la RAM, pero esto no es posible porque </a:t>
            </a:r>
          </a:p>
          <a:p>
            <a:pPr lvl="2"/>
            <a:r>
              <a:rPr lang="es-ES_tradnl" altLang="es-CO" sz="1800" dirty="0"/>
              <a:t>(1) la RAM es demasiado pequeña para almacenar permanentemente todos los programas y datos.</a:t>
            </a:r>
          </a:p>
          <a:p>
            <a:pPr lvl="2"/>
            <a:r>
              <a:rPr lang="es-ES_tradnl" altLang="es-CO" sz="1800" dirty="0"/>
              <a:t>(2) La RAM pierde los datos cuando la energía es interrumpida.</a:t>
            </a:r>
          </a:p>
          <a:p>
            <a:pPr lvl="1"/>
            <a:r>
              <a:rPr lang="es-ES_tradnl" altLang="es-CO" sz="2000" dirty="0"/>
              <a:t>Por esta razón la mayoría de computadores proporcionan sistemas de almacenamiento secundario como una extensión de la memoria principal. El requerimiento principal para el almacenamiento secundario es que sea capaz de mantener grandes cantidades de datos durante un largo periodo de tiempo.</a:t>
            </a:r>
          </a:p>
          <a:p>
            <a:pPr lvl="1"/>
            <a:r>
              <a:rPr lang="es-ES_tradnl" altLang="es-CO" sz="2000" dirty="0"/>
              <a:t>El dispositivo de almacenamiento secundario más utilizado actualmente es el disco magnético, que ofrece almacenamiento para programas y datos.</a:t>
            </a:r>
          </a:p>
          <a:p>
            <a:pPr lvl="1"/>
            <a:r>
              <a:rPr lang="es-ES_tradnl" altLang="es-CO" sz="2000" dirty="0"/>
              <a:t>La mayoría de programas son almacenados en disco hasta que ellos son llevados a la memoria. Muchos programas utilizan el disco como fuente y destino de los datos que están procesando. Pos esto la gestión adecuada del almacenamiento en disco es de importancia central para un sistema de computación.</a:t>
            </a:r>
          </a:p>
          <a:p>
            <a:pPr lvl="1"/>
            <a:r>
              <a:rPr lang="es-ES_tradnl" altLang="es-CO" sz="2000" dirty="0"/>
              <a:t>En un sentido amplio, la estructura de almacenamiento hasta ahora descrita -registros, memoria principal y discos magnéticos- es sólo una de las muchos posibles sistemas de almacenamiento.</a:t>
            </a:r>
          </a:p>
          <a:p>
            <a:pPr lvl="1"/>
            <a:r>
              <a:rPr lang="es-ES_tradnl" altLang="es-CO" sz="2000" dirty="0"/>
              <a:t>Otros incluyen memoria cache, CD-ROM, cintas magnéticas, </a:t>
            </a:r>
            <a:r>
              <a:rPr lang="es-ES_tradnl" altLang="es-CO" sz="2000" dirty="0" err="1"/>
              <a:t>DVDs</a:t>
            </a:r>
            <a:r>
              <a:rPr lang="es-ES_tradnl" altLang="es-CO" sz="2000" dirty="0"/>
              <a:t>, etcétera.</a:t>
            </a:r>
          </a:p>
          <a:p>
            <a:pPr lvl="1"/>
            <a:r>
              <a:rPr lang="es-ES_tradnl" altLang="es-CO" sz="2000" dirty="0"/>
              <a:t>Cada sistema de almacenamiento ofrece las funciones básicas de almacenamiento de datos y de mantener los datos para ser recuperados tiempo después. </a:t>
            </a:r>
          </a:p>
          <a:p>
            <a:pPr lvl="1"/>
            <a:r>
              <a:rPr lang="es-ES_tradnl" altLang="es-CO" sz="2000" dirty="0"/>
              <a:t>La diferencia entre los diferentes sistemas reside en la velocidad de acceso, el costo, la capacidad y la volatilidad.</a:t>
            </a:r>
          </a:p>
          <a:p>
            <a:endParaRPr lang="es-CO" dirty="0"/>
          </a:p>
        </p:txBody>
      </p:sp>
      <p:sp>
        <p:nvSpPr>
          <p:cNvPr id="4" name="Marcador de número de diapositiva 3"/>
          <p:cNvSpPr>
            <a:spLocks noGrp="1"/>
          </p:cNvSpPr>
          <p:nvPr>
            <p:ph type="sldNum" sz="quarter" idx="10"/>
          </p:nvPr>
        </p:nvSpPr>
        <p:spPr/>
        <p:txBody>
          <a:bodyPr/>
          <a:lstStyle/>
          <a:p>
            <a:fld id="{83D9D75A-08D5-2F4E-8CF6-F3F8A539724C}" type="slidenum">
              <a:rPr lang="en-US" smtClean="0"/>
              <a:pPr/>
              <a:t>46</a:t>
            </a:fld>
            <a:endParaRPr lang="en-US"/>
          </a:p>
        </p:txBody>
      </p:sp>
    </p:spTree>
    <p:extLst>
      <p:ext uri="{BB962C8B-B14F-4D97-AF65-F5344CB8AC3E}">
        <p14:creationId xmlns:p14="http://schemas.microsoft.com/office/powerpoint/2010/main" val="3785101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51</a:t>
            </a:fld>
            <a:endParaRPr lang="en-US"/>
          </a:p>
        </p:txBody>
      </p:sp>
    </p:spTree>
    <p:extLst>
      <p:ext uri="{BB962C8B-B14F-4D97-AF65-F5344CB8AC3E}">
        <p14:creationId xmlns:p14="http://schemas.microsoft.com/office/powerpoint/2010/main" val="1866879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311400" y="525463"/>
            <a:ext cx="4673600" cy="2628900"/>
          </a:xfrm>
        </p:spPr>
      </p:sp>
      <p:sp>
        <p:nvSpPr>
          <p:cNvPr id="3" name="Marcador de notas 2"/>
          <p:cNvSpPr>
            <a:spLocks noGrp="1"/>
          </p:cNvSpPr>
          <p:nvPr>
            <p:ph type="body" idx="1"/>
          </p:nvPr>
        </p:nvSpPr>
        <p:spPr/>
        <p:txBody>
          <a:bodyPr>
            <a:normAutofit fontScale="40000" lnSpcReduction="20000"/>
          </a:bodyPr>
          <a:lstStyle/>
          <a:p>
            <a:r>
              <a:rPr lang="es-ES_tradnl" altLang="es-CO" sz="2400" dirty="0"/>
              <a:t>ESTRUCTURA DEL ALMACENAMIENTO</a:t>
            </a:r>
          </a:p>
          <a:p>
            <a:pPr lvl="1"/>
            <a:r>
              <a:rPr lang="es-ES_tradnl" altLang="es-CO" sz="2000" dirty="0"/>
              <a:t>Además de su costo y velocidad, los sistemas de almacenamiento son volátiles y no volátiles.</a:t>
            </a:r>
          </a:p>
          <a:p>
            <a:pPr lvl="1"/>
            <a:r>
              <a:rPr lang="es-ES_tradnl" altLang="es-CO" sz="2000" dirty="0"/>
              <a:t>Los </a:t>
            </a:r>
            <a:r>
              <a:rPr lang="es-ES_tradnl" altLang="es-CO" sz="2000" b="1" dirty="0"/>
              <a:t>sistemas volátiles</a:t>
            </a:r>
            <a:r>
              <a:rPr lang="es-ES_tradnl" altLang="es-CO" sz="2000" dirty="0"/>
              <a:t> pierden los datos almacenados cuando la energía eléctrica es suspendida. En ausencia de costosas baterías y sistemas eléctricos de respaldo, los datos deben ser copiados a </a:t>
            </a:r>
            <a:r>
              <a:rPr lang="es-ES_tradnl" altLang="es-CO" sz="2000" b="1" dirty="0"/>
              <a:t>sistemas no volátiles</a:t>
            </a:r>
            <a:r>
              <a:rPr lang="es-ES_tradnl" altLang="es-CO" sz="2000" dirty="0"/>
              <a:t> para ser guardados de manera un poco más segura. </a:t>
            </a:r>
          </a:p>
          <a:p>
            <a:pPr lvl="1"/>
            <a:r>
              <a:rPr lang="es-ES_tradnl" altLang="es-CO" sz="2000" dirty="0"/>
              <a:t>En la jerarquía mostrada antes los sistemas ubicados por encima del disco electrónico sin volátiles y los colocados debajo son no volátiles.</a:t>
            </a:r>
          </a:p>
          <a:p>
            <a:endParaRPr lang="es-CO" dirty="0"/>
          </a:p>
          <a:p>
            <a:pPr lvl="1"/>
            <a:r>
              <a:rPr lang="es-ES_tradnl" altLang="es-CO" sz="2000" dirty="0"/>
              <a:t>El disco electrónico puede diseñarse para ser volátil o no volátil: durante  la operación normal, el disco electrónico guarda los datos en una gran arreglo DRAM, que es volátil. Pero muchos contienen discos duros magnéticos ocultos y una batería para respaldo de potencia. Si la energía eléctrica es interrumpida, el controlador del disco electrónico copia los datos desde la RAM al disco magnético. Cuando la potencia externa es restaurada, el controlador copia los datos de regreso a la RAM.</a:t>
            </a:r>
          </a:p>
          <a:p>
            <a:pPr lvl="1"/>
            <a:r>
              <a:rPr lang="es-ES_tradnl" altLang="es-CO" sz="2000" dirty="0"/>
              <a:t>Otra forma de disco electrónico es la memoria flash, es más lenta que la DRAM pero no necesita energía para mantener los datos.</a:t>
            </a:r>
          </a:p>
          <a:p>
            <a:pPr lvl="1"/>
            <a:r>
              <a:rPr lang="es-ES_tradnl" altLang="es-CO" sz="2000" dirty="0"/>
              <a:t>Otra tipo de memoria no volátil es la NVRAM, que es una DRAM con una batería para respaldo (es no volátil durante cierto tiempo).  </a:t>
            </a:r>
          </a:p>
          <a:p>
            <a:pPr lvl="1"/>
            <a:r>
              <a:rPr lang="es-ES_tradnl" altLang="es-CO" sz="2000" dirty="0"/>
              <a:t>El almacenamiento sólo es uno de los muchos tipos de dispositivos de E/S de un computador.</a:t>
            </a:r>
          </a:p>
          <a:p>
            <a:pPr lvl="1"/>
            <a:r>
              <a:rPr lang="es-ES_tradnl" altLang="es-CO" sz="2000" dirty="0"/>
              <a:t>Una gran cantidad de código de los sistemas operativos está hecho para gestionar las operaciones de E/S tanto por su importancia para la confiabilidad y desempeño del sistema como por la amplia variedad de dispositivos existentes.</a:t>
            </a:r>
          </a:p>
          <a:p>
            <a:pPr lvl="1"/>
            <a:r>
              <a:rPr lang="es-ES_tradnl" altLang="es-CO" sz="2000" dirty="0"/>
              <a:t> Como ya se había dicho, un computador de propósito general consta de </a:t>
            </a:r>
            <a:r>
              <a:rPr lang="es-ES_tradnl" altLang="es-CO" sz="2000" dirty="0" err="1"/>
              <a:t>CPUs</a:t>
            </a:r>
            <a:r>
              <a:rPr lang="es-ES_tradnl" altLang="es-CO" sz="2000" dirty="0"/>
              <a:t> y múltiples controladoras de dispositivos que están  conectadas a través de un bus común.</a:t>
            </a:r>
          </a:p>
          <a:p>
            <a:pPr lvl="1"/>
            <a:r>
              <a:rPr lang="es-ES_tradnl" altLang="es-CO" sz="2000" dirty="0"/>
              <a:t>Cada controladora de dispositivos está a cargo de un tipo específico de dispositivo.</a:t>
            </a:r>
          </a:p>
          <a:p>
            <a:pPr lvl="1"/>
            <a:r>
              <a:rPr lang="es-ES_tradnl" altLang="es-CO" sz="2000" dirty="0"/>
              <a:t>Dependiendo del tipo de controladora, puede tener conectado más de un dispositivo. Por ejemplo, en una controladora SCSI (Small </a:t>
            </a:r>
            <a:r>
              <a:rPr lang="es-ES_tradnl" altLang="es-CO" sz="2000" dirty="0" err="1"/>
              <a:t>Computer-Systems</a:t>
            </a:r>
            <a:r>
              <a:rPr lang="es-ES_tradnl" altLang="es-CO" sz="2000" dirty="0"/>
              <a:t> Interface) se pueden conectar siete o más dispositivos. </a:t>
            </a:r>
          </a:p>
          <a:p>
            <a:pPr lvl="1"/>
            <a:r>
              <a:rPr lang="es-ES_tradnl" altLang="es-CO" sz="2000" dirty="0"/>
              <a:t>Una controladora tiene algo de almacenamiento local y un conjunto de registros de propósito especial. </a:t>
            </a:r>
          </a:p>
          <a:p>
            <a:pPr lvl="1"/>
            <a:r>
              <a:rPr lang="es-ES_tradnl" altLang="es-CO" sz="2000" dirty="0"/>
              <a:t>La controladora es la responsable de mover datos entre los dispositivos periféricos que controla y su almacenamiento temporal local (buffer). </a:t>
            </a:r>
          </a:p>
          <a:p>
            <a:pPr lvl="1"/>
            <a:r>
              <a:rPr lang="es-ES_tradnl" altLang="es-CO" sz="2000" dirty="0"/>
              <a:t>Normalmente lo sistemas operativos tienen un </a:t>
            </a:r>
            <a:r>
              <a:rPr lang="es-ES_tradnl" altLang="es-CO" sz="2000" dirty="0" err="1"/>
              <a:t>amnejador</a:t>
            </a:r>
            <a:r>
              <a:rPr lang="es-ES_tradnl" altLang="es-CO" sz="2000" dirty="0"/>
              <a:t> del dispositivo (</a:t>
            </a:r>
            <a:r>
              <a:rPr lang="es-ES_tradnl" altLang="es-CO" sz="2000" b="1" dirty="0" err="1"/>
              <a:t>device</a:t>
            </a:r>
            <a:r>
              <a:rPr lang="es-ES_tradnl" altLang="es-CO" sz="2000" b="1" dirty="0"/>
              <a:t> driver</a:t>
            </a:r>
            <a:r>
              <a:rPr lang="es-ES_tradnl" altLang="es-CO" sz="2000" dirty="0"/>
              <a:t>) para cada controladora de dispositivos.</a:t>
            </a:r>
          </a:p>
          <a:p>
            <a:endParaRPr lang="es-CO" dirty="0"/>
          </a:p>
        </p:txBody>
      </p:sp>
      <p:sp>
        <p:nvSpPr>
          <p:cNvPr id="4" name="Marcador de número de diapositiva 3"/>
          <p:cNvSpPr>
            <a:spLocks noGrp="1"/>
          </p:cNvSpPr>
          <p:nvPr>
            <p:ph type="sldNum" sz="quarter" idx="10"/>
          </p:nvPr>
        </p:nvSpPr>
        <p:spPr/>
        <p:txBody>
          <a:bodyPr/>
          <a:lstStyle/>
          <a:p>
            <a:fld id="{83D9D75A-08D5-2F4E-8CF6-F3F8A539724C}" type="slidenum">
              <a:rPr lang="en-US" smtClean="0"/>
              <a:pPr/>
              <a:t>53</a:t>
            </a:fld>
            <a:endParaRPr lang="en-US"/>
          </a:p>
        </p:txBody>
      </p:sp>
    </p:spTree>
    <p:extLst>
      <p:ext uri="{BB962C8B-B14F-4D97-AF65-F5344CB8AC3E}">
        <p14:creationId xmlns:p14="http://schemas.microsoft.com/office/powerpoint/2010/main" val="4291687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58</a:t>
            </a:fld>
            <a:endParaRPr lang="en-US"/>
          </a:p>
        </p:txBody>
      </p:sp>
    </p:spTree>
    <p:extLst>
      <p:ext uri="{BB962C8B-B14F-4D97-AF65-F5344CB8AC3E}">
        <p14:creationId xmlns:p14="http://schemas.microsoft.com/office/powerpoint/2010/main" val="380132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77</a:t>
            </a:fld>
            <a:endParaRPr lang="en-US"/>
          </a:p>
        </p:txBody>
      </p:sp>
    </p:spTree>
    <p:extLst>
      <p:ext uri="{BB962C8B-B14F-4D97-AF65-F5344CB8AC3E}">
        <p14:creationId xmlns:p14="http://schemas.microsoft.com/office/powerpoint/2010/main" val="77958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7</a:t>
            </a:fld>
            <a:endParaRPr lang="en-US"/>
          </a:p>
        </p:txBody>
      </p:sp>
    </p:spTree>
    <p:extLst>
      <p:ext uri="{BB962C8B-B14F-4D97-AF65-F5344CB8AC3E}">
        <p14:creationId xmlns:p14="http://schemas.microsoft.com/office/powerpoint/2010/main" val="1850424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84</a:t>
            </a:fld>
            <a:endParaRPr lang="en-US"/>
          </a:p>
        </p:txBody>
      </p:sp>
    </p:spTree>
    <p:extLst>
      <p:ext uri="{BB962C8B-B14F-4D97-AF65-F5344CB8AC3E}">
        <p14:creationId xmlns:p14="http://schemas.microsoft.com/office/powerpoint/2010/main" val="1923988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86</a:t>
            </a:fld>
            <a:endParaRPr lang="en-US"/>
          </a:p>
        </p:txBody>
      </p:sp>
    </p:spTree>
    <p:extLst>
      <p:ext uri="{BB962C8B-B14F-4D97-AF65-F5344CB8AC3E}">
        <p14:creationId xmlns:p14="http://schemas.microsoft.com/office/powerpoint/2010/main" val="3260729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87</a:t>
            </a:fld>
            <a:endParaRPr lang="en-US"/>
          </a:p>
        </p:txBody>
      </p:sp>
    </p:spTree>
    <p:extLst>
      <p:ext uri="{BB962C8B-B14F-4D97-AF65-F5344CB8AC3E}">
        <p14:creationId xmlns:p14="http://schemas.microsoft.com/office/powerpoint/2010/main" val="1636691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98</a:t>
            </a:fld>
            <a:endParaRPr lang="en-US"/>
          </a:p>
        </p:txBody>
      </p:sp>
    </p:spTree>
    <p:extLst>
      <p:ext uri="{BB962C8B-B14F-4D97-AF65-F5344CB8AC3E}">
        <p14:creationId xmlns:p14="http://schemas.microsoft.com/office/powerpoint/2010/main" val="1712628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100</a:t>
            </a:fld>
            <a:endParaRPr lang="en-US"/>
          </a:p>
        </p:txBody>
      </p:sp>
    </p:spTree>
    <p:extLst>
      <p:ext uri="{BB962C8B-B14F-4D97-AF65-F5344CB8AC3E}">
        <p14:creationId xmlns:p14="http://schemas.microsoft.com/office/powerpoint/2010/main" val="3718106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104</a:t>
            </a:fld>
            <a:endParaRPr lang="en-US"/>
          </a:p>
        </p:txBody>
      </p:sp>
    </p:spTree>
    <p:extLst>
      <p:ext uri="{BB962C8B-B14F-4D97-AF65-F5344CB8AC3E}">
        <p14:creationId xmlns:p14="http://schemas.microsoft.com/office/powerpoint/2010/main" val="173259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108</a:t>
            </a:fld>
            <a:endParaRPr lang="en-US"/>
          </a:p>
        </p:txBody>
      </p:sp>
    </p:spTree>
    <p:extLst>
      <p:ext uri="{BB962C8B-B14F-4D97-AF65-F5344CB8AC3E}">
        <p14:creationId xmlns:p14="http://schemas.microsoft.com/office/powerpoint/2010/main" val="2368128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122</a:t>
            </a:fld>
            <a:endParaRPr lang="en-US"/>
          </a:p>
        </p:txBody>
      </p:sp>
    </p:spTree>
    <p:extLst>
      <p:ext uri="{BB962C8B-B14F-4D97-AF65-F5344CB8AC3E}">
        <p14:creationId xmlns:p14="http://schemas.microsoft.com/office/powerpoint/2010/main" val="1414612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126</a:t>
            </a:fld>
            <a:endParaRPr lang="en-US"/>
          </a:p>
        </p:txBody>
      </p:sp>
    </p:spTree>
    <p:extLst>
      <p:ext uri="{BB962C8B-B14F-4D97-AF65-F5344CB8AC3E}">
        <p14:creationId xmlns:p14="http://schemas.microsoft.com/office/powerpoint/2010/main" val="1060308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129</a:t>
            </a:fld>
            <a:endParaRPr lang="en-US"/>
          </a:p>
        </p:txBody>
      </p:sp>
    </p:spTree>
    <p:extLst>
      <p:ext uri="{BB962C8B-B14F-4D97-AF65-F5344CB8AC3E}">
        <p14:creationId xmlns:p14="http://schemas.microsoft.com/office/powerpoint/2010/main" val="46777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8</a:t>
            </a:fld>
            <a:endParaRPr lang="en-US"/>
          </a:p>
        </p:txBody>
      </p:sp>
    </p:spTree>
    <p:extLst>
      <p:ext uri="{BB962C8B-B14F-4D97-AF65-F5344CB8AC3E}">
        <p14:creationId xmlns:p14="http://schemas.microsoft.com/office/powerpoint/2010/main" val="2052759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136</a:t>
            </a:fld>
            <a:endParaRPr lang="en-US"/>
          </a:p>
        </p:txBody>
      </p:sp>
    </p:spTree>
    <p:extLst>
      <p:ext uri="{BB962C8B-B14F-4D97-AF65-F5344CB8AC3E}">
        <p14:creationId xmlns:p14="http://schemas.microsoft.com/office/powerpoint/2010/main" val="3862679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138</a:t>
            </a:fld>
            <a:endParaRPr lang="en-US"/>
          </a:p>
        </p:txBody>
      </p:sp>
    </p:spTree>
    <p:extLst>
      <p:ext uri="{BB962C8B-B14F-4D97-AF65-F5344CB8AC3E}">
        <p14:creationId xmlns:p14="http://schemas.microsoft.com/office/powerpoint/2010/main" val="47101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140</a:t>
            </a:fld>
            <a:endParaRPr lang="en-US"/>
          </a:p>
        </p:txBody>
      </p:sp>
    </p:spTree>
    <p:extLst>
      <p:ext uri="{BB962C8B-B14F-4D97-AF65-F5344CB8AC3E}">
        <p14:creationId xmlns:p14="http://schemas.microsoft.com/office/powerpoint/2010/main" val="716205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3D9D75A-08D5-2F4E-8CF6-F3F8A539724C}" type="slidenum">
              <a:rPr lang="en-US" smtClean="0"/>
              <a:pPr/>
              <a:t>149</a:t>
            </a:fld>
            <a:endParaRPr lang="en-US"/>
          </a:p>
        </p:txBody>
      </p:sp>
    </p:spTree>
    <p:extLst>
      <p:ext uri="{BB962C8B-B14F-4D97-AF65-F5344CB8AC3E}">
        <p14:creationId xmlns:p14="http://schemas.microsoft.com/office/powerpoint/2010/main" val="2803651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13</a:t>
            </a:fld>
            <a:endParaRPr lang="en-US"/>
          </a:p>
        </p:txBody>
      </p:sp>
    </p:spTree>
    <p:extLst>
      <p:ext uri="{BB962C8B-B14F-4D97-AF65-F5344CB8AC3E}">
        <p14:creationId xmlns:p14="http://schemas.microsoft.com/office/powerpoint/2010/main" val="244476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14</a:t>
            </a:fld>
            <a:endParaRPr lang="en-US"/>
          </a:p>
        </p:txBody>
      </p:sp>
    </p:spTree>
    <p:extLst>
      <p:ext uri="{BB962C8B-B14F-4D97-AF65-F5344CB8AC3E}">
        <p14:creationId xmlns:p14="http://schemas.microsoft.com/office/powerpoint/2010/main" val="270073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15</a:t>
            </a:fld>
            <a:endParaRPr lang="en-US"/>
          </a:p>
        </p:txBody>
      </p:sp>
    </p:spTree>
    <p:extLst>
      <p:ext uri="{BB962C8B-B14F-4D97-AF65-F5344CB8AC3E}">
        <p14:creationId xmlns:p14="http://schemas.microsoft.com/office/powerpoint/2010/main" val="3850661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311400" y="525463"/>
            <a:ext cx="4673600" cy="2628900"/>
          </a:xfrm>
        </p:spPr>
      </p:sp>
      <p:sp>
        <p:nvSpPr>
          <p:cNvPr id="3" name="Marcador de notas 2"/>
          <p:cNvSpPr>
            <a:spLocks noGrp="1"/>
          </p:cNvSpPr>
          <p:nvPr>
            <p:ph type="body" idx="1"/>
          </p:nvPr>
        </p:nvSpPr>
        <p:spPr/>
        <p:txBody>
          <a:bodyPr>
            <a:normAutofit fontScale="25000" lnSpcReduction="20000"/>
          </a:bodyPr>
          <a:lstStyle/>
          <a:p>
            <a:r>
              <a:rPr lang="es-ES_tradnl" altLang="es-CO" sz="2400" dirty="0"/>
              <a:t>El sistema operativo es similar a un gobierno. Realiza funciones que por sí mismas no son útiles para las personas, pero provee un entorno (entorno) en el cual otros programas pueden hacer trabajo útil como escribir una carta, calcular una nómina o navegar en Internet.</a:t>
            </a:r>
          </a:p>
          <a:p>
            <a:r>
              <a:rPr lang="es-ES_tradnl" altLang="es-CO" sz="2400" dirty="0"/>
              <a:t>Para entender mejor lo que hace un sistema operativo se puede tratar de analizarlo desde dos puntos de vista:</a:t>
            </a:r>
          </a:p>
          <a:p>
            <a:pPr lvl="1"/>
            <a:r>
              <a:rPr lang="es-ES_tradnl" altLang="es-CO" sz="2400" dirty="0"/>
              <a:t>del usuario</a:t>
            </a:r>
          </a:p>
          <a:p>
            <a:pPr lvl="1"/>
            <a:r>
              <a:rPr lang="es-ES_tradnl" altLang="es-CO" sz="2400" dirty="0"/>
              <a:t>del sistema</a:t>
            </a:r>
            <a:endParaRPr lang="es-ES_tradnl" altLang="es-CO" sz="2000" dirty="0"/>
          </a:p>
          <a:p>
            <a:r>
              <a:rPr lang="es-ES_tradnl" altLang="es-CO" sz="2400" dirty="0"/>
              <a:t>PUNTO DE VISTA DEL USUARIO (1/5)</a:t>
            </a:r>
          </a:p>
          <a:p>
            <a:pPr lvl="1"/>
            <a:r>
              <a:rPr lang="es-ES_tradnl" altLang="es-CO" sz="2000" dirty="0"/>
              <a:t>Para la mayoría de usuarios que se sientan frente a un computador, este tiene sólo monitor, teclado, ratón, una unidad del sistema (la CPU) y una impresora. Este tipo de sistemas están diseñados para que sus recursos sean monopolizados por un solo usuario. El objetivo es maximizar el trabajo (o el juego) que el usuario puede realizar.</a:t>
            </a:r>
          </a:p>
          <a:p>
            <a:pPr lvl="1"/>
            <a:r>
              <a:rPr lang="es-ES_tradnl" altLang="es-CO" sz="2000" dirty="0"/>
              <a:t>En este caso el sistema operativo se diseña para que sea </a:t>
            </a:r>
            <a:r>
              <a:rPr lang="es-ES_tradnl" altLang="es-CO" sz="2000" b="1" dirty="0"/>
              <a:t>fácil de usar</a:t>
            </a:r>
            <a:r>
              <a:rPr lang="es-ES_tradnl" altLang="es-CO" sz="2000" dirty="0"/>
              <a:t>, con alguna atención puesta en el desempeño del sistema y ninguna en la utilización de los recursos.</a:t>
            </a:r>
          </a:p>
          <a:p>
            <a:pPr lvl="1"/>
            <a:r>
              <a:rPr lang="es-ES_tradnl" altLang="es-CO" sz="2000" dirty="0"/>
              <a:t>Son sistemas operativos que se diseñan para un solo usuario...</a:t>
            </a:r>
          </a:p>
          <a:p>
            <a:r>
              <a:rPr lang="es-ES_tradnl" altLang="es-CO" sz="2400" dirty="0"/>
              <a:t>PUNTO DE VISTA DEL USUARIO (2/5)</a:t>
            </a:r>
          </a:p>
          <a:p>
            <a:pPr lvl="1"/>
            <a:r>
              <a:rPr lang="es-ES_tradnl" altLang="es-CO" sz="2000" dirty="0"/>
              <a:t>En otros casos, el usuario se sienta frente a una terminal conectada a un minicomputador o un mainframe. </a:t>
            </a:r>
          </a:p>
          <a:p>
            <a:pPr lvl="1"/>
            <a:r>
              <a:rPr lang="es-ES_tradnl" altLang="es-CO" sz="2000" dirty="0"/>
              <a:t>Otros usuarios comparten con él los recursos del sistema y pueden intercambiar información dentro del mismo computador.</a:t>
            </a:r>
          </a:p>
          <a:p>
            <a:pPr lvl="1"/>
            <a:r>
              <a:rPr lang="es-ES_tradnl" altLang="es-CO" sz="2000" dirty="0"/>
              <a:t>En estos casos el sistema operativo se diseña para </a:t>
            </a:r>
            <a:r>
              <a:rPr lang="es-ES_tradnl" altLang="es-CO" sz="2000" b="1" dirty="0"/>
              <a:t>maximizar la utilización de los recursos</a:t>
            </a:r>
            <a:r>
              <a:rPr lang="es-ES_tradnl" altLang="es-CO" sz="2000" dirty="0"/>
              <a:t>, de tal forma que el tiempo de CPU, la memoria y los dispositivos de E/S se utilicen eficientemente y que ninguna persona use más de lo que equitativamente le corresponde.</a:t>
            </a:r>
          </a:p>
          <a:p>
            <a:pPr lvl="1"/>
            <a:r>
              <a:rPr lang="es-ES_tradnl" altLang="es-CO" sz="2000" dirty="0"/>
              <a:t>Son sistemas operativos que se diseñan para que los recursos del sistema sean utilizados por varios usuarios al mismo tiempo...</a:t>
            </a:r>
          </a:p>
          <a:p>
            <a:r>
              <a:rPr lang="es-ES_tradnl" altLang="es-CO" sz="2400" dirty="0"/>
              <a:t>PUNTO DE VISTA DEL USUARIO (3/5)</a:t>
            </a:r>
          </a:p>
          <a:p>
            <a:pPr lvl="1"/>
            <a:r>
              <a:rPr lang="es-ES_tradnl" altLang="es-CO" sz="2000" dirty="0"/>
              <a:t>En otros casos, el usuario se sienta frente a una estación de trabajo (</a:t>
            </a:r>
            <a:r>
              <a:rPr lang="es-ES_tradnl" altLang="es-CO" sz="2000" dirty="0" err="1"/>
              <a:t>workstation</a:t>
            </a:r>
            <a:r>
              <a:rPr lang="es-ES_tradnl" altLang="es-CO" sz="2000" dirty="0"/>
              <a:t>) conectada, mediante una red de datos, a otras estaciones de trabajo y a servidores.</a:t>
            </a:r>
          </a:p>
          <a:p>
            <a:pPr lvl="1"/>
            <a:r>
              <a:rPr lang="es-ES_tradnl" altLang="es-CO" sz="2000" dirty="0"/>
              <a:t>El usuario tiene recursos dedicados a su disposición, pero al mismo tiempo comparten los recursos ofrecidos por la red y por los servidores (impresoras, archivos, capacidad de procesamiento).</a:t>
            </a:r>
          </a:p>
          <a:p>
            <a:pPr lvl="1"/>
            <a:r>
              <a:rPr lang="es-ES_tradnl" altLang="es-CO" sz="2000" dirty="0"/>
              <a:t>Estos sistemas operativos se diseñan para que </a:t>
            </a:r>
            <a:r>
              <a:rPr lang="es-ES_tradnl" altLang="es-CO" sz="2000" b="1" dirty="0"/>
              <a:t>a la vez sean fáciles de usar y utilicen adecuadamente los recursos</a:t>
            </a:r>
            <a:r>
              <a:rPr lang="es-ES_tradnl" altLang="es-CO" sz="2000" dirty="0"/>
              <a:t>.</a:t>
            </a:r>
          </a:p>
          <a:p>
            <a:r>
              <a:rPr lang="es-ES_tradnl" altLang="es-CO" sz="2400" dirty="0"/>
              <a:t>PUNTO DE VISTA DEL USUARIO (4/5)</a:t>
            </a:r>
          </a:p>
          <a:p>
            <a:pPr lvl="1"/>
            <a:r>
              <a:rPr lang="es-ES_tradnl" altLang="es-CO" sz="2000" dirty="0"/>
              <a:t>Actualmente también se tienen dispositivos que pueden llevarse en la mano (</a:t>
            </a:r>
            <a:r>
              <a:rPr lang="es-ES_tradnl" altLang="es-CO" sz="2000" dirty="0" err="1"/>
              <a:t>handheld</a:t>
            </a:r>
            <a:r>
              <a:rPr lang="es-ES_tradnl" altLang="es-CO" sz="2000" dirty="0"/>
              <a:t> </a:t>
            </a:r>
            <a:r>
              <a:rPr lang="es-ES_tradnl" altLang="es-CO" sz="2000" dirty="0" err="1"/>
              <a:t>computers</a:t>
            </a:r>
            <a:r>
              <a:rPr lang="es-ES_tradnl" altLang="es-CO" sz="2000" dirty="0"/>
              <a:t>) como las agendas electrónicas y los teléfonos celulares. </a:t>
            </a:r>
          </a:p>
          <a:p>
            <a:pPr lvl="1"/>
            <a:r>
              <a:rPr lang="es-ES_tradnl" altLang="es-CO" sz="2000" dirty="0"/>
              <a:t>La mayoría de estos dispositivos son unidades independientes para usuarios individuales. Algunos se pueden conectar a redes mediante cables o, más a menudo, con una conexión inalámbrica.</a:t>
            </a:r>
          </a:p>
          <a:p>
            <a:pPr lvl="1"/>
            <a:r>
              <a:rPr lang="es-ES_tradnl" altLang="es-CO" sz="2000" dirty="0"/>
              <a:t>Gracias a sus limitaciones en el sistema de alimentación de energía, velocidad de procesamiento e interfaces, realizan pocas operaciones de manera remota.</a:t>
            </a:r>
          </a:p>
          <a:p>
            <a:pPr lvl="1"/>
            <a:r>
              <a:rPr lang="es-ES_tradnl" altLang="es-CO" sz="2000" dirty="0"/>
              <a:t>Sus sistemas operativos son diseñados principalmente </a:t>
            </a:r>
            <a:r>
              <a:rPr lang="es-ES_tradnl" altLang="es-CO" sz="2000" b="1" dirty="0"/>
              <a:t>para usarse fácilmente, pero teniendo en cuenta el desempeño del equipo de acuerdo con la cantidad de energía en la batería</a:t>
            </a:r>
            <a:r>
              <a:rPr lang="es-ES_tradnl" altLang="es-CO" sz="2000" dirty="0"/>
              <a:t>.</a:t>
            </a:r>
          </a:p>
          <a:p>
            <a:r>
              <a:rPr lang="es-ES_tradnl" altLang="es-CO" sz="2400" dirty="0"/>
              <a:t>PUNTO DE VISTA DEL USUARIO (5/5)</a:t>
            </a:r>
          </a:p>
          <a:p>
            <a:pPr lvl="1"/>
            <a:r>
              <a:rPr lang="es-ES_tradnl" altLang="es-CO" sz="2000" dirty="0"/>
              <a:t>Otros computadores están lejos de la vista del usuario.</a:t>
            </a:r>
          </a:p>
          <a:p>
            <a:pPr lvl="1"/>
            <a:r>
              <a:rPr lang="es-ES_tradnl" altLang="es-CO" sz="2000" dirty="0"/>
              <a:t>Por ejemplo, los computadores embebidos en electrodomésticos (lavadoras, equipos de sonido, televisores, hornos micro-ondas) o en automóviles pueden tener teclados numéricos -o teclados muy simples- y pueden contar con indicadores luminosos (con números o sin ellos) para mostrar el estado del sistema.</a:t>
            </a:r>
          </a:p>
          <a:p>
            <a:pPr lvl="1"/>
            <a:r>
              <a:rPr lang="es-ES_tradnl" altLang="es-CO" sz="2000" dirty="0"/>
              <a:t>Sus sistemas operativos están diseñados </a:t>
            </a:r>
            <a:r>
              <a:rPr lang="es-ES_tradnl" altLang="es-CO" sz="2000" b="1" dirty="0"/>
              <a:t>para funcionar sin intervención del usuario</a:t>
            </a:r>
            <a:r>
              <a:rPr lang="es-ES_tradnl" altLang="es-CO" sz="2000" dirty="0"/>
              <a:t> (o con muy poca). </a:t>
            </a:r>
          </a:p>
          <a:p>
            <a:r>
              <a:rPr lang="es-ES_tradnl" altLang="es-CO" sz="2400" dirty="0"/>
              <a:t>PUNTO DE VISTA DEL SISTEMA (1/2)</a:t>
            </a:r>
          </a:p>
          <a:p>
            <a:pPr lvl="1"/>
            <a:r>
              <a:rPr lang="es-ES_tradnl" altLang="es-CO" sz="2000" dirty="0"/>
              <a:t>Desde el punto de vista del computador, el sistema operativo es el programa que se involucra íntimamente con el hardware.</a:t>
            </a:r>
          </a:p>
          <a:p>
            <a:pPr lvl="1"/>
            <a:r>
              <a:rPr lang="es-ES_tradnl" altLang="es-CO" sz="2000" dirty="0"/>
              <a:t>En este contexto, el sistema operativo se puede ver como un </a:t>
            </a:r>
            <a:r>
              <a:rPr lang="es-ES_tradnl" altLang="es-CO" sz="2000" b="1" dirty="0"/>
              <a:t>facilitador o adjudicador de recursos</a:t>
            </a:r>
            <a:r>
              <a:rPr lang="es-ES_tradnl" altLang="es-CO" sz="2000" dirty="0"/>
              <a:t>: un computador tiene muchos recursos (tiempo de CPU, espacio en memoria, espacio de almacenamiento en disco, dispositivos de entrada/salida) que pueden ser solicitados por los programas de los usuarios.</a:t>
            </a:r>
          </a:p>
          <a:p>
            <a:pPr lvl="1"/>
            <a:r>
              <a:rPr lang="es-ES_tradnl" altLang="es-CO" sz="2000" dirty="0"/>
              <a:t>El sistema operativo actúa como gerente de estos recursos. Al recibir diversas solicitudes de recursos, que pueden ser conflictivas, el sistema operativo debe decidir como asignarlos a programas y usuarios específicos para que el computador opere de manera eficiente y equitativa con todos ellos.</a:t>
            </a:r>
          </a:p>
          <a:p>
            <a:r>
              <a:rPr lang="es-ES_tradnl" altLang="es-CO" sz="2400" dirty="0"/>
              <a:t>PUNTO DE VISTA DEL SISTEMA (2/2)</a:t>
            </a:r>
          </a:p>
          <a:p>
            <a:pPr lvl="1"/>
            <a:r>
              <a:rPr lang="es-ES_tradnl" altLang="es-CO" sz="2000" dirty="0"/>
              <a:t>La eficiencia es importante especialmente en mainframes y minicomputadores.</a:t>
            </a:r>
          </a:p>
          <a:p>
            <a:pPr lvl="1"/>
            <a:r>
              <a:rPr lang="es-ES_tradnl" altLang="es-CO" sz="2000" dirty="0"/>
              <a:t>Un punto de vista un poco diferente del Sistema Operativo enfatiza la necesidad de controlar varios dispositivos de Entrada/Salida y los programas de los usuarios.</a:t>
            </a:r>
          </a:p>
          <a:p>
            <a:pPr lvl="1"/>
            <a:r>
              <a:rPr lang="es-ES_tradnl" altLang="es-CO" sz="2000" dirty="0"/>
              <a:t>Desde este punto de vista, un sistema operativo es un </a:t>
            </a:r>
            <a:r>
              <a:rPr lang="es-ES_tradnl" altLang="es-CO" sz="2000" b="1" dirty="0"/>
              <a:t>programa de control</a:t>
            </a:r>
            <a:r>
              <a:rPr lang="es-ES_tradnl" altLang="es-CO" sz="2000" dirty="0"/>
              <a:t>.</a:t>
            </a:r>
          </a:p>
          <a:p>
            <a:pPr lvl="1"/>
            <a:r>
              <a:rPr lang="es-ES_tradnl" altLang="es-CO" sz="2000" dirty="0"/>
              <a:t>Un programa de control gestiona la ejecución de los programas de usuario para prevenir errores y el uso impropio del computador.</a:t>
            </a:r>
          </a:p>
          <a:p>
            <a:pPr lvl="1"/>
            <a:r>
              <a:rPr lang="es-ES_tradnl" altLang="es-CO" sz="2000" dirty="0"/>
              <a:t>Esta visión está relacionada en especial con la operación y control de los dispositivos de E/S.</a:t>
            </a:r>
          </a:p>
          <a:p>
            <a:endParaRPr lang="es-CO" dirty="0"/>
          </a:p>
        </p:txBody>
      </p:sp>
      <p:sp>
        <p:nvSpPr>
          <p:cNvPr id="4" name="Marcador de número de diapositiva 3"/>
          <p:cNvSpPr>
            <a:spLocks noGrp="1"/>
          </p:cNvSpPr>
          <p:nvPr>
            <p:ph type="sldNum" sz="quarter" idx="10"/>
          </p:nvPr>
        </p:nvSpPr>
        <p:spPr/>
        <p:txBody>
          <a:bodyPr/>
          <a:lstStyle/>
          <a:p>
            <a:fld id="{83D9D75A-08D5-2F4E-8CF6-F3F8A539724C}" type="slidenum">
              <a:rPr lang="en-US" smtClean="0"/>
              <a:pPr/>
              <a:t>16</a:t>
            </a:fld>
            <a:endParaRPr lang="en-US"/>
          </a:p>
        </p:txBody>
      </p:sp>
    </p:spTree>
    <p:extLst>
      <p:ext uri="{BB962C8B-B14F-4D97-AF65-F5344CB8AC3E}">
        <p14:creationId xmlns:p14="http://schemas.microsoft.com/office/powerpoint/2010/main" val="425678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311400" y="525463"/>
            <a:ext cx="4673600" cy="2628900"/>
          </a:xfrm>
        </p:spPr>
      </p:sp>
      <p:sp>
        <p:nvSpPr>
          <p:cNvPr id="3" name="Marcador de notas 2"/>
          <p:cNvSpPr>
            <a:spLocks noGrp="1"/>
          </p:cNvSpPr>
          <p:nvPr>
            <p:ph type="body" idx="1"/>
          </p:nvPr>
        </p:nvSpPr>
        <p:spPr/>
        <p:txBody>
          <a:bodyPr>
            <a:normAutofit fontScale="47500" lnSpcReduction="20000"/>
          </a:bodyPr>
          <a:lstStyle/>
          <a:p>
            <a:r>
              <a:rPr lang="es-ES_tradnl" altLang="es-CO" sz="2400" dirty="0"/>
              <a:t>DEFINICIÓN DE SISTEMA OPERATIVO (1/3)</a:t>
            </a:r>
          </a:p>
          <a:p>
            <a:pPr lvl="1"/>
            <a:r>
              <a:rPr lang="es-ES_tradnl" altLang="es-CO" sz="2000" dirty="0"/>
              <a:t>En general, no se tiene una definición completa y adecuada de qué es un sistema operativo.</a:t>
            </a:r>
          </a:p>
          <a:p>
            <a:pPr lvl="2"/>
            <a:r>
              <a:rPr lang="es-ES_tradnl" altLang="es-CO" sz="1800" dirty="0"/>
              <a:t>Los sistemas operativos existen porque ofrecen una manera razonable de crear sistemas de cómputo que sean útiles.</a:t>
            </a:r>
          </a:p>
          <a:p>
            <a:pPr lvl="1"/>
            <a:r>
              <a:rPr lang="es-ES_tradnl" altLang="es-CO" sz="2000" dirty="0"/>
              <a:t>La meta fundamental de los sistemas de cómputo es ejecutar los programas de los usuarios y permitir que los usuarios resuelvan sus problemas de manera más fácil.</a:t>
            </a:r>
          </a:p>
          <a:p>
            <a:pPr lvl="2"/>
            <a:r>
              <a:rPr lang="es-ES_tradnl" altLang="es-CO" sz="1800" dirty="0"/>
              <a:t>Con este objetivo en mente es que se construye el hardware del computador.</a:t>
            </a:r>
          </a:p>
          <a:p>
            <a:pPr lvl="2"/>
            <a:r>
              <a:rPr lang="es-ES_tradnl" altLang="es-CO" sz="1800" dirty="0"/>
              <a:t>Sin embargo, el hardware solo solito no puede resolver los problemas de los usuarios.</a:t>
            </a:r>
          </a:p>
          <a:p>
            <a:r>
              <a:rPr lang="es-ES_tradnl" altLang="es-CO" sz="2400" dirty="0"/>
              <a:t>DEFINICIÓN DE SISTEMA OPERATIVO (2/3)</a:t>
            </a:r>
          </a:p>
          <a:p>
            <a:pPr lvl="1"/>
            <a:r>
              <a:rPr lang="es-ES_tradnl" altLang="es-CO" sz="2000" dirty="0"/>
              <a:t>Para resolver los problemas de los usuarios se deben desarrollar (programas para) aplicaciones.</a:t>
            </a:r>
          </a:p>
          <a:p>
            <a:pPr lvl="2"/>
            <a:r>
              <a:rPr lang="es-ES_tradnl" altLang="es-CO" sz="1800" dirty="0"/>
              <a:t>Pero los programas de las aplicaciones que utilizan los usuarios requieren ciertas operaciones comunes, como controlar los dispositivos de entrada/salida.</a:t>
            </a:r>
          </a:p>
          <a:p>
            <a:pPr lvl="2"/>
            <a:r>
              <a:rPr lang="es-ES_tradnl" altLang="es-CO" sz="1800" dirty="0"/>
              <a:t>Las aplicaciones solas solitas serían muy complicadas y difíciles de desarrollar si tuvieran que incluir el control de cada componente de hardware del computador.</a:t>
            </a:r>
          </a:p>
          <a:p>
            <a:pPr lvl="2"/>
            <a:r>
              <a:rPr lang="es-ES_tradnl" altLang="es-CO" sz="1800" dirty="0"/>
              <a:t>Es mejor colocar estas funciones de control en un software diferente y especializado.</a:t>
            </a:r>
          </a:p>
          <a:p>
            <a:pPr lvl="1"/>
            <a:r>
              <a:rPr lang="es-ES_tradnl" altLang="es-CO" sz="2000" dirty="0"/>
              <a:t>El software que reúne las funciones comunes de control y asignación de recursos del computador que necesitan las aplicaciones es el sistema operativo.</a:t>
            </a:r>
          </a:p>
          <a:p>
            <a:r>
              <a:rPr lang="es-ES_tradnl" altLang="es-CO" sz="2400" dirty="0"/>
              <a:t>DEFINICIÓN DE SISTEMA OPERATIVO (3/3) </a:t>
            </a:r>
          </a:p>
          <a:p>
            <a:pPr lvl="1"/>
            <a:r>
              <a:rPr lang="es-ES_tradnl" altLang="es-CO" sz="2000" dirty="0"/>
              <a:t>Tampoco se tiene una definición universalmente aceptada de qué cosas, exactamente, forman parte de un sistema operativo</a:t>
            </a:r>
          </a:p>
          <a:p>
            <a:pPr lvl="2"/>
            <a:r>
              <a:rPr lang="es-ES_tradnl" altLang="es-CO" sz="1800" dirty="0"/>
              <a:t>Algunos ocupan menos de un megabyte y no tienen un editor de texto; otros, por el contrario, requieren varios gigabytes de espacio y están basados totalmente en un entorno gráfico. </a:t>
            </a:r>
          </a:p>
          <a:p>
            <a:pPr lvl="2"/>
            <a:r>
              <a:rPr lang="es-ES_tradnl" altLang="es-CO" sz="1800" dirty="0"/>
              <a:t>Una forma de resolver el problema es decir que contiene “cualquier cosa que el fabricante incluye en la orden como ‘sistema operativo’”.</a:t>
            </a:r>
          </a:p>
          <a:p>
            <a:pPr lvl="1"/>
            <a:r>
              <a:rPr lang="es-ES_tradnl" altLang="es-CO" sz="2000" dirty="0"/>
              <a:t>Una definición más común es que el sistema operativo es el programa que siempre está ejecutándose en el computador (también denominado </a:t>
            </a:r>
            <a:r>
              <a:rPr lang="es-ES_tradnl" altLang="es-CO" sz="2000" b="1" dirty="0" err="1"/>
              <a:t>kernel</a:t>
            </a:r>
            <a:r>
              <a:rPr lang="es-ES_tradnl" altLang="es-CO" sz="2000" dirty="0"/>
              <a:t>) y todos los demás programas o son programas del sistema o son programas de aplicación.</a:t>
            </a:r>
          </a:p>
          <a:p>
            <a:pPr lvl="2"/>
            <a:r>
              <a:rPr lang="es-ES_tradnl" altLang="es-CO" sz="1800" dirty="0"/>
              <a:t>Esta última definición es la que trataremos de mantener en el curso.</a:t>
            </a:r>
          </a:p>
          <a:p>
            <a:endParaRPr lang="es-CO" dirty="0"/>
          </a:p>
        </p:txBody>
      </p:sp>
      <p:sp>
        <p:nvSpPr>
          <p:cNvPr id="4" name="Marcador de número de diapositiva 3"/>
          <p:cNvSpPr>
            <a:spLocks noGrp="1"/>
          </p:cNvSpPr>
          <p:nvPr>
            <p:ph type="sldNum" sz="quarter" idx="10"/>
          </p:nvPr>
        </p:nvSpPr>
        <p:spPr/>
        <p:txBody>
          <a:bodyPr/>
          <a:lstStyle/>
          <a:p>
            <a:fld id="{83D9D75A-08D5-2F4E-8CF6-F3F8A539724C}" type="slidenum">
              <a:rPr lang="en-US" smtClean="0"/>
              <a:pPr/>
              <a:t>17</a:t>
            </a:fld>
            <a:endParaRPr lang="en-US"/>
          </a:p>
        </p:txBody>
      </p:sp>
    </p:spTree>
    <p:extLst>
      <p:ext uri="{BB962C8B-B14F-4D97-AF65-F5344CB8AC3E}">
        <p14:creationId xmlns:p14="http://schemas.microsoft.com/office/powerpoint/2010/main" val="268233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930242-A2DC-5440-B75E-4243E2002920}"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431466-2D85-774F-88AA-F9B0A19E3305}"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30242-A2DC-5440-B75E-4243E2002920}" type="datetimeFigureOut">
              <a:rPr lang="en-US" smtClean="0"/>
              <a:pPr/>
              <a:t>10/27/2024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31466-2D85-774F-88AA-F9B0A19E3305}"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10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earchservervirtualization.techtarget.com/definition/container-based-virtualization-operating-system-level-virtualization" TargetMode="Externa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en.wikipedia.org/wiki/Operating-system-level_virtualization"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elixir.bootlin.com/linux/latest/source/include/linux/kfifo.h" TargetMode="External"/><Relationship Id="rId2" Type="http://schemas.openxmlformats.org/officeDocument/2006/relationships/hyperlink" Target="https://elixir.bootlin.com/linux/latest/source/include/linux/list.h" TargetMode="Externa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hyperlink" Target="https://elixir.bootlin.com/linux/latest/source/include/linux/rbtree.h" TargetMode="Externa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kernel.org/"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7.xml.rels><?xml version="1.0" encoding="UTF-8" standalone="yes"?>
<Relationships xmlns="http://schemas.openxmlformats.org/package/2006/relationships"><Relationship Id="rId3" Type="http://schemas.openxmlformats.org/officeDocument/2006/relationships/hyperlink" Target="https://elixir.bootlin.com/linux/latest/source" TargetMode="External"/><Relationship Id="rId2" Type="http://schemas.openxmlformats.org/officeDocument/2006/relationships/hyperlink" Target="https://en.wikipedia.org/wiki/Comparison_of_open-source_operating_system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9.xml.rels><?xml version="1.0" encoding="UTF-8" standalone="yes"?>
<Relationships xmlns="http://schemas.openxmlformats.org/package/2006/relationships"><Relationship Id="rId8" Type="http://schemas.openxmlformats.org/officeDocument/2006/relationships/hyperlink" Target="https://github.com/intermezzos/kernel" TargetMode="External"/><Relationship Id="rId13" Type="http://schemas.openxmlformats.org/officeDocument/2006/relationships/hyperlink" Target="https://github.com/QuiltOS/QuiltOS" TargetMode="External"/><Relationship Id="rId18" Type="http://schemas.openxmlformats.org/officeDocument/2006/relationships/hyperlink" Target="https://en.wikipedia.org/wiki/Carbon_(programming_language)" TargetMode="External"/><Relationship Id="rId3" Type="http://schemas.openxmlformats.org/officeDocument/2006/relationships/hyperlink" Target="http://www.redox-os.org/" TargetMode="External"/><Relationship Id="rId7" Type="http://schemas.openxmlformats.org/officeDocument/2006/relationships/hyperlink" Target="http://www.tockos.org/" TargetMode="External"/><Relationship Id="rId12" Type="http://schemas.openxmlformats.org/officeDocument/2006/relationships/hyperlink" Target="https://github.com/ryanra/RustOS" TargetMode="External"/><Relationship Id="rId17" Type="http://schemas.openxmlformats.org/officeDocument/2006/relationships/hyperlink" Target="https://github.com/hawkw/sos-kernel" TargetMode="External"/><Relationship Id="rId2" Type="http://schemas.openxmlformats.org/officeDocument/2006/relationships/hyperlink" Target="https://github.com/redox-os/redox" TargetMode="External"/><Relationship Id="rId16" Type="http://schemas.openxmlformats.org/officeDocument/2006/relationships/hyperlink" Target="https://github.com/LeoTestard/Quasar" TargetMode="External"/><Relationship Id="rId20"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hyperlink" Target="https://github.com/helena-project/tock" TargetMode="External"/><Relationship Id="rId11" Type="http://schemas.openxmlformats.org/officeDocument/2006/relationships/hyperlink" Target="https://github.com/charliesome/rustboot" TargetMode="External"/><Relationship Id="rId5" Type="http://schemas.openxmlformats.org/officeDocument/2006/relationships/hyperlink" Target="https://www.theseus-os.com/" TargetMode="External"/><Relationship Id="rId15" Type="http://schemas.openxmlformats.org/officeDocument/2006/relationships/hyperlink" Target="https://github.com/rasendubi/bkernel" TargetMode="External"/><Relationship Id="rId10" Type="http://schemas.openxmlformats.org/officeDocument/2006/relationships/hyperlink" Target="https://github.com/scialex/reenix" TargetMode="External"/><Relationship Id="rId19" Type="http://schemas.openxmlformats.org/officeDocument/2006/relationships/hyperlink" Target="https://github.com/carbon-language/carbon-lang" TargetMode="External"/><Relationship Id="rId4" Type="http://schemas.openxmlformats.org/officeDocument/2006/relationships/hyperlink" Target="https://github.com/theseus-os/Theseus" TargetMode="External"/><Relationship Id="rId9" Type="http://schemas.openxmlformats.org/officeDocument/2006/relationships/hyperlink" Target="http://intermezzos.github.io/" TargetMode="External"/><Relationship Id="rId14" Type="http://schemas.openxmlformats.org/officeDocument/2006/relationships/hyperlink" Target="https://github.com/thepowersgang/rust_os"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History_of_operating_systems" TargetMode="External"/><Relationship Id="rId2" Type="http://schemas.openxmlformats.org/officeDocument/2006/relationships/hyperlink" Target="https://www.youtube.com/watch?v=xW5fgPMbRz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pn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www.muycomputerpro.com/movilidad-profesional/wp-content/uploads/2016/05/Microprocesadores_Intel_2.jp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List_of_Intel_Core_i7_microprocessors" TargetMode="External"/><Relationship Id="rId7" Type="http://schemas.openxmlformats.org/officeDocument/2006/relationships/image" Target="../media/image66.png"/><Relationship Id="rId2" Type="http://schemas.openxmlformats.org/officeDocument/2006/relationships/hyperlink" Target="https://en.wikipedia.org/wiki/List_of_Intel_Core_i3_microprocessors" TargetMode="External"/><Relationship Id="rId1" Type="http://schemas.openxmlformats.org/officeDocument/2006/relationships/slideLayout" Target="../slideLayouts/slideLayout2.xml"/><Relationship Id="rId6" Type="http://schemas.openxmlformats.org/officeDocument/2006/relationships/hyperlink" Target="https://en.wikipedia.org/wiki/List_of_ARM_microarchitectures" TargetMode="External"/><Relationship Id="rId5" Type="http://schemas.openxmlformats.org/officeDocument/2006/relationships/hyperlink" Target="https://en.wikipedia.org/wiki/List_of_AMD_microprocessors" TargetMode="External"/><Relationship Id="rId4" Type="http://schemas.openxmlformats.org/officeDocument/2006/relationships/hyperlink" Target="https://en.wikipedia.org/wiki/List_of_Intel_Core_i9_microprocessor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78651" y="1122363"/>
            <a:ext cx="11034695" cy="3174690"/>
          </a:xfrm>
        </p:spPr>
        <p:txBody>
          <a:bodyPr>
            <a:normAutofit/>
          </a:bodyPr>
          <a:lstStyle/>
          <a:p>
            <a:pPr algn="l"/>
            <a:r>
              <a:rPr lang="en-US" sz="8000" dirty="0" err="1">
                <a:latin typeface="Ancizar Sans" panose="020B0602040300000003" pitchFamily="34" charset="0"/>
              </a:rPr>
              <a:t>Introducción</a:t>
            </a:r>
            <a:r>
              <a:rPr lang="en-US" sz="8000" dirty="0">
                <a:latin typeface="Ancizar Sans" panose="020B0602040300000003" pitchFamily="34" charset="0"/>
              </a:rPr>
              <a:t> </a:t>
            </a:r>
            <a:br>
              <a:rPr lang="en-US" sz="8000" dirty="0">
                <a:latin typeface="Ancizar Sans" panose="020B0602040300000003" pitchFamily="34" charset="0"/>
              </a:rPr>
            </a:br>
            <a:r>
              <a:rPr lang="en-US" sz="8000" dirty="0" err="1">
                <a:latin typeface="Ancizar Sans" panose="020B0602040300000003" pitchFamily="34" charset="0"/>
              </a:rPr>
              <a:t>Sistemas</a:t>
            </a:r>
            <a:r>
              <a:rPr lang="en-US" sz="8000" dirty="0">
                <a:latin typeface="Ancizar Sans" panose="020B0602040300000003" pitchFamily="34" charset="0"/>
              </a:rPr>
              <a:t> </a:t>
            </a:r>
            <a:r>
              <a:rPr lang="en-US" sz="8000" dirty="0" err="1">
                <a:latin typeface="Ancizar Sans" panose="020B0602040300000003" pitchFamily="34" charset="0"/>
              </a:rPr>
              <a:t>Operativos</a:t>
            </a:r>
            <a:endParaRPr lang="en-US" sz="8000" dirty="0">
              <a:latin typeface="Ancizar Sans" panose="020B0602040300000003" pitchFamily="34" charset="0"/>
            </a:endParaRPr>
          </a:p>
        </p:txBody>
      </p:sp>
      <p:sp>
        <p:nvSpPr>
          <p:cNvPr id="3" name="Subtitle 2"/>
          <p:cNvSpPr>
            <a:spLocks noGrp="1"/>
          </p:cNvSpPr>
          <p:nvPr>
            <p:ph type="subTitle" idx="1"/>
          </p:nvPr>
        </p:nvSpPr>
        <p:spPr>
          <a:xfrm>
            <a:off x="578651" y="4723637"/>
            <a:ext cx="11034695" cy="1481396"/>
          </a:xfrm>
        </p:spPr>
        <p:txBody>
          <a:bodyPr>
            <a:normAutofit/>
          </a:bodyPr>
          <a:lstStyle/>
          <a:p>
            <a:pPr algn="l"/>
            <a:r>
              <a:rPr lang="en-US" sz="2800" dirty="0" err="1"/>
              <a:t>Octubre</a:t>
            </a:r>
            <a:r>
              <a:rPr lang="en-US" sz="2800" dirty="0"/>
              <a:t> – 2024</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421527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latin typeface="Ancizar Sans" panose="020B0602040300000003" pitchFamily="34" charset="0"/>
              </a:rPr>
              <a:t>Estructura de un sistema de computación</a:t>
            </a:r>
          </a:p>
        </p:txBody>
      </p:sp>
      <p:sp>
        <p:nvSpPr>
          <p:cNvPr id="3" name="Marcador de contenido 2"/>
          <p:cNvSpPr>
            <a:spLocks noGrp="1"/>
          </p:cNvSpPr>
          <p:nvPr>
            <p:ph idx="1"/>
          </p:nvPr>
        </p:nvSpPr>
        <p:spPr>
          <a:xfrm>
            <a:off x="609600" y="1600201"/>
            <a:ext cx="6964772" cy="4525963"/>
          </a:xfrm>
        </p:spPr>
        <p:txBody>
          <a:bodyPr>
            <a:normAutofit fontScale="77500" lnSpcReduction="20000"/>
          </a:bodyPr>
          <a:lstStyle/>
          <a:p>
            <a:r>
              <a:rPr lang="es-CO" dirty="0">
                <a:latin typeface="Ancizar Sans" panose="020B0602040300000003" pitchFamily="34" charset="0"/>
              </a:rPr>
              <a:t>Un sistema de computación puede ser dividido en cuatro componentes</a:t>
            </a:r>
            <a:r>
              <a:rPr lang="en-US" dirty="0">
                <a:latin typeface="Ancizar Sans" panose="020B0602040300000003" pitchFamily="34" charset="0"/>
              </a:rPr>
              <a:t>:</a:t>
            </a:r>
          </a:p>
          <a:p>
            <a:pPr lvl="1"/>
            <a:r>
              <a:rPr lang="en-US" b="1" dirty="0">
                <a:latin typeface="Ancizar Sans" panose="020B0602040300000003" pitchFamily="34" charset="0"/>
              </a:rPr>
              <a:t>Hardware</a:t>
            </a:r>
            <a:r>
              <a:rPr lang="en-US" dirty="0">
                <a:latin typeface="Ancizar Sans" panose="020B0602040300000003" pitchFamily="34" charset="0"/>
              </a:rPr>
              <a:t> – </a:t>
            </a:r>
            <a:r>
              <a:rPr lang="en-US" dirty="0" err="1">
                <a:latin typeface="Ancizar Sans" panose="020B0602040300000003" pitchFamily="34" charset="0"/>
              </a:rPr>
              <a:t>proporciona</a:t>
            </a:r>
            <a:r>
              <a:rPr lang="en-US" dirty="0">
                <a:latin typeface="Ancizar Sans" panose="020B0602040300000003" pitchFamily="34" charset="0"/>
              </a:rPr>
              <a:t>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recursos</a:t>
            </a:r>
            <a:r>
              <a:rPr lang="en-US" dirty="0">
                <a:latin typeface="Ancizar Sans" panose="020B0602040300000003" pitchFamily="34" charset="0"/>
              </a:rPr>
              <a:t> </a:t>
            </a:r>
            <a:r>
              <a:rPr lang="en-US" dirty="0" err="1">
                <a:latin typeface="Ancizar Sans" panose="020B0602040300000003" pitchFamily="34" charset="0"/>
              </a:rPr>
              <a:t>básicos</a:t>
            </a:r>
            <a:r>
              <a:rPr lang="en-US" dirty="0">
                <a:latin typeface="Ancizar Sans" panose="020B0602040300000003" pitchFamily="34" charset="0"/>
              </a:rPr>
              <a:t> de </a:t>
            </a:r>
            <a:r>
              <a:rPr lang="en-US" dirty="0" err="1">
                <a:latin typeface="Ancizar Sans" panose="020B0602040300000003" pitchFamily="34" charset="0"/>
              </a:rPr>
              <a:t>computación</a:t>
            </a:r>
            <a:endParaRPr lang="en-US" dirty="0">
              <a:latin typeface="Ancizar Sans" panose="020B0602040300000003" pitchFamily="34" charset="0"/>
            </a:endParaRPr>
          </a:p>
          <a:p>
            <a:pPr lvl="2"/>
            <a:r>
              <a:rPr lang="en-US" dirty="0">
                <a:latin typeface="Ancizar Sans" panose="020B0602040300000003" pitchFamily="34" charset="0"/>
              </a:rPr>
              <a:t>CPU, </a:t>
            </a:r>
            <a:r>
              <a:rPr lang="en-US" dirty="0" err="1">
                <a:latin typeface="Ancizar Sans" panose="020B0602040300000003" pitchFamily="34" charset="0"/>
              </a:rPr>
              <a:t>memoria</a:t>
            </a:r>
            <a:r>
              <a:rPr lang="en-US" dirty="0">
                <a:latin typeface="Ancizar Sans" panose="020B0602040300000003" pitchFamily="34" charset="0"/>
              </a:rPr>
              <a:t>, </a:t>
            </a:r>
            <a:r>
              <a:rPr lang="en-US" dirty="0" err="1">
                <a:latin typeface="Ancizar Sans" panose="020B0602040300000003" pitchFamily="34" charset="0"/>
              </a:rPr>
              <a:t>dispositivos</a:t>
            </a:r>
            <a:r>
              <a:rPr lang="en-US" dirty="0">
                <a:latin typeface="Ancizar Sans" panose="020B0602040300000003" pitchFamily="34" charset="0"/>
              </a:rPr>
              <a:t> de E/S</a:t>
            </a:r>
          </a:p>
          <a:p>
            <a:pPr lvl="1"/>
            <a:r>
              <a:rPr lang="en-US" b="1" dirty="0">
                <a:latin typeface="Ancizar Sans" panose="020B0602040300000003" pitchFamily="34" charset="0"/>
              </a:rPr>
              <a:t>Sistema </a:t>
            </a:r>
            <a:r>
              <a:rPr lang="en-US" b="1" dirty="0" err="1">
                <a:latin typeface="Ancizar Sans" panose="020B0602040300000003" pitchFamily="34" charset="0"/>
              </a:rPr>
              <a:t>operativo</a:t>
            </a:r>
            <a:endParaRPr lang="en-US" b="1" dirty="0">
              <a:latin typeface="Ancizar Sans" panose="020B0602040300000003" pitchFamily="34" charset="0"/>
            </a:endParaRPr>
          </a:p>
          <a:p>
            <a:pPr lvl="2"/>
            <a:r>
              <a:rPr lang="en-US" dirty="0" err="1">
                <a:latin typeface="Ancizar Sans" panose="020B0602040300000003" pitchFamily="34" charset="0"/>
              </a:rPr>
              <a:t>Controla</a:t>
            </a:r>
            <a:r>
              <a:rPr lang="en-US" dirty="0">
                <a:latin typeface="Ancizar Sans" panose="020B0602040300000003" pitchFamily="34" charset="0"/>
              </a:rPr>
              <a:t> y </a:t>
            </a:r>
            <a:r>
              <a:rPr lang="en-US" dirty="0" err="1">
                <a:latin typeface="Ancizar Sans" panose="020B0602040300000003" pitchFamily="34" charset="0"/>
              </a:rPr>
              <a:t>coordina</a:t>
            </a:r>
            <a:r>
              <a:rPr lang="en-US" dirty="0">
                <a:latin typeface="Ancizar Sans" panose="020B0602040300000003" pitchFamily="34" charset="0"/>
              </a:rPr>
              <a:t> el </a:t>
            </a:r>
            <a:r>
              <a:rPr lang="en-US" dirty="0" err="1">
                <a:latin typeface="Ancizar Sans" panose="020B0602040300000003" pitchFamily="34" charset="0"/>
              </a:rPr>
              <a:t>uso</a:t>
            </a:r>
            <a:r>
              <a:rPr lang="en-US" dirty="0">
                <a:latin typeface="Ancizar Sans" panose="020B0602040300000003" pitchFamily="34" charset="0"/>
              </a:rPr>
              <a:t> del hardware entre </a:t>
            </a:r>
            <a:r>
              <a:rPr lang="en-US" dirty="0" err="1">
                <a:latin typeface="Ancizar Sans" panose="020B0602040300000003" pitchFamily="34" charset="0"/>
              </a:rPr>
              <a:t>diversas</a:t>
            </a:r>
            <a:r>
              <a:rPr lang="en-US" dirty="0">
                <a:latin typeface="Ancizar Sans" panose="020B0602040300000003" pitchFamily="34" charset="0"/>
              </a:rPr>
              <a:t> </a:t>
            </a:r>
            <a:r>
              <a:rPr lang="en-US" dirty="0" err="1">
                <a:latin typeface="Ancizar Sans" panose="020B0602040300000003" pitchFamily="34" charset="0"/>
              </a:rPr>
              <a:t>aplicaciones</a:t>
            </a:r>
            <a:r>
              <a:rPr lang="en-US" dirty="0">
                <a:latin typeface="Ancizar Sans" panose="020B0602040300000003" pitchFamily="34" charset="0"/>
              </a:rPr>
              <a:t> y </a:t>
            </a:r>
            <a:r>
              <a:rPr lang="en-US" dirty="0" err="1">
                <a:latin typeface="Ancizar Sans" panose="020B0602040300000003" pitchFamily="34" charset="0"/>
              </a:rPr>
              <a:t>usuarios</a:t>
            </a:r>
            <a:endParaRPr lang="en-US" dirty="0">
              <a:latin typeface="Ancizar Sans" panose="020B0602040300000003" pitchFamily="34" charset="0"/>
            </a:endParaRPr>
          </a:p>
          <a:p>
            <a:pPr lvl="1"/>
            <a:r>
              <a:rPr lang="en-US" b="1" dirty="0" err="1">
                <a:latin typeface="Ancizar Sans" panose="020B0602040300000003" pitchFamily="34" charset="0"/>
              </a:rPr>
              <a:t>Programas</a:t>
            </a:r>
            <a:r>
              <a:rPr lang="en-US" b="1" dirty="0">
                <a:latin typeface="Ancizar Sans" panose="020B0602040300000003" pitchFamily="34" charset="0"/>
              </a:rPr>
              <a:t> de </a:t>
            </a:r>
            <a:r>
              <a:rPr lang="en-US" b="1" dirty="0" err="1">
                <a:latin typeface="Ancizar Sans" panose="020B0602040300000003" pitchFamily="34" charset="0"/>
              </a:rPr>
              <a:t>aplicación</a:t>
            </a:r>
            <a:r>
              <a:rPr lang="en-US" dirty="0">
                <a:latin typeface="Ancizar Sans" panose="020B0602040300000003" pitchFamily="34" charset="0"/>
              </a:rPr>
              <a:t>– define la </a:t>
            </a:r>
            <a:r>
              <a:rPr lang="en-US" dirty="0" err="1">
                <a:latin typeface="Ancizar Sans" panose="020B0602040300000003" pitchFamily="34" charset="0"/>
              </a:rPr>
              <a:t>manera</a:t>
            </a:r>
            <a:r>
              <a:rPr lang="en-US" dirty="0">
                <a:latin typeface="Ancizar Sans" panose="020B0602040300000003" pitchFamily="34" charset="0"/>
              </a:rPr>
              <a:t> en que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recursos</a:t>
            </a:r>
            <a:r>
              <a:rPr lang="en-US" dirty="0">
                <a:latin typeface="Ancizar Sans" panose="020B0602040300000003" pitchFamily="34" charset="0"/>
              </a:rPr>
              <a:t> del Sistema son </a:t>
            </a:r>
            <a:r>
              <a:rPr lang="en-US" dirty="0" err="1">
                <a:latin typeface="Ancizar Sans" panose="020B0602040300000003" pitchFamily="34" charset="0"/>
              </a:rPr>
              <a:t>utilizados</a:t>
            </a:r>
            <a:r>
              <a:rPr lang="en-US" dirty="0">
                <a:latin typeface="Ancizar Sans" panose="020B0602040300000003" pitchFamily="34" charset="0"/>
              </a:rPr>
              <a:t> para resolver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problemas</a:t>
            </a:r>
            <a:r>
              <a:rPr lang="en-US" dirty="0">
                <a:latin typeface="Ancizar Sans" panose="020B0602040300000003" pitchFamily="34" charset="0"/>
              </a:rPr>
              <a:t> de </a:t>
            </a:r>
            <a:r>
              <a:rPr lang="en-US" dirty="0" err="1">
                <a:latin typeface="Ancizar Sans" panose="020B0602040300000003" pitchFamily="34" charset="0"/>
              </a:rPr>
              <a:t>computación</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usuarios</a:t>
            </a:r>
            <a:endParaRPr lang="en-US" dirty="0">
              <a:latin typeface="Ancizar Sans" panose="020B0602040300000003" pitchFamily="34" charset="0"/>
            </a:endParaRPr>
          </a:p>
          <a:p>
            <a:pPr lvl="2"/>
            <a:r>
              <a:rPr lang="en-US" dirty="0" err="1">
                <a:latin typeface="Ancizar Sans" panose="020B0602040300000003" pitchFamily="34" charset="0"/>
              </a:rPr>
              <a:t>Procesadores</a:t>
            </a:r>
            <a:r>
              <a:rPr lang="en-US" dirty="0">
                <a:latin typeface="Ancizar Sans" panose="020B0602040300000003" pitchFamily="34" charset="0"/>
              </a:rPr>
              <a:t> de palabra, </a:t>
            </a:r>
            <a:r>
              <a:rPr lang="en-US" dirty="0" err="1">
                <a:latin typeface="Ancizar Sans" panose="020B0602040300000003" pitchFamily="34" charset="0"/>
              </a:rPr>
              <a:t>compiladores</a:t>
            </a:r>
            <a:r>
              <a:rPr lang="en-US" dirty="0">
                <a:latin typeface="Ancizar Sans" panose="020B0602040300000003" pitchFamily="34" charset="0"/>
              </a:rPr>
              <a:t>, </a:t>
            </a:r>
            <a:r>
              <a:rPr lang="en-US" dirty="0" err="1">
                <a:latin typeface="Ancizar Sans" panose="020B0602040300000003" pitchFamily="34" charset="0"/>
              </a:rPr>
              <a:t>navegadores</a:t>
            </a:r>
            <a:r>
              <a:rPr lang="en-US" dirty="0">
                <a:latin typeface="Ancizar Sans" panose="020B0602040300000003" pitchFamily="34" charset="0"/>
              </a:rPr>
              <a:t> web, </a:t>
            </a:r>
            <a:r>
              <a:rPr lang="en-US" dirty="0" err="1">
                <a:latin typeface="Ancizar Sans" panose="020B0602040300000003" pitchFamily="34" charset="0"/>
              </a:rPr>
              <a:t>sistemas</a:t>
            </a:r>
            <a:r>
              <a:rPr lang="en-US" dirty="0">
                <a:latin typeface="Ancizar Sans" panose="020B0602040300000003" pitchFamily="34" charset="0"/>
              </a:rPr>
              <a:t> de bases de </a:t>
            </a:r>
            <a:r>
              <a:rPr lang="en-US" dirty="0" err="1">
                <a:latin typeface="Ancizar Sans" panose="020B0602040300000003" pitchFamily="34" charset="0"/>
              </a:rPr>
              <a:t>datos</a:t>
            </a:r>
            <a:r>
              <a:rPr lang="en-US" dirty="0">
                <a:latin typeface="Ancizar Sans" panose="020B0602040300000003" pitchFamily="34" charset="0"/>
              </a:rPr>
              <a:t>, </a:t>
            </a:r>
            <a:r>
              <a:rPr lang="en-US" dirty="0" err="1">
                <a:latin typeface="Ancizar Sans" panose="020B0602040300000003" pitchFamily="34" charset="0"/>
              </a:rPr>
              <a:t>juegos</a:t>
            </a:r>
            <a:r>
              <a:rPr lang="en-US" dirty="0">
                <a:latin typeface="Ancizar Sans" panose="020B0602040300000003" pitchFamily="34" charset="0"/>
              </a:rPr>
              <a:t> de video</a:t>
            </a:r>
          </a:p>
          <a:p>
            <a:pPr lvl="1"/>
            <a:r>
              <a:rPr lang="en-US" b="1" dirty="0" err="1">
                <a:latin typeface="Ancizar Sans" panose="020B0602040300000003" pitchFamily="34" charset="0"/>
              </a:rPr>
              <a:t>Usuarios</a:t>
            </a:r>
            <a:endParaRPr lang="en-US" b="1" dirty="0">
              <a:latin typeface="Ancizar Sans" panose="020B0602040300000003" pitchFamily="34" charset="0"/>
            </a:endParaRPr>
          </a:p>
          <a:p>
            <a:pPr lvl="2"/>
            <a:r>
              <a:rPr lang="en-US" dirty="0">
                <a:latin typeface="Ancizar Sans" panose="020B0602040300000003" pitchFamily="34" charset="0"/>
              </a:rPr>
              <a:t>Personas, </a:t>
            </a:r>
            <a:r>
              <a:rPr lang="en-US" dirty="0" err="1">
                <a:latin typeface="Ancizar Sans" panose="020B0602040300000003" pitchFamily="34" charset="0"/>
              </a:rPr>
              <a:t>máquinas</a:t>
            </a:r>
            <a:r>
              <a:rPr lang="en-US" dirty="0">
                <a:latin typeface="Ancizar Sans" panose="020B0602040300000003" pitchFamily="34" charset="0"/>
              </a:rPr>
              <a:t>, </a:t>
            </a:r>
            <a:r>
              <a:rPr lang="en-US" dirty="0" err="1">
                <a:latin typeface="Ancizar Sans" panose="020B0602040300000003" pitchFamily="34" charset="0"/>
              </a:rPr>
              <a:t>otros</a:t>
            </a:r>
            <a:r>
              <a:rPr lang="en-US" dirty="0">
                <a:latin typeface="Ancizar Sans" panose="020B0602040300000003" pitchFamily="34" charset="0"/>
              </a:rPr>
              <a:t> </a:t>
            </a:r>
            <a:r>
              <a:rPr lang="en-US" dirty="0" err="1">
                <a:latin typeface="Ancizar Sans" panose="020B0602040300000003" pitchFamily="34" charset="0"/>
              </a:rPr>
              <a:t>computadores</a:t>
            </a:r>
            <a:endParaRPr lang="en-US" dirty="0">
              <a:latin typeface="Ancizar Sans" panose="020B0602040300000003" pitchFamily="34" charset="0"/>
            </a:endParaRPr>
          </a:p>
          <a:p>
            <a:endParaRPr lang="es-CO" dirty="0">
              <a:latin typeface="Ancizar Sans" panose="020B0602040300000003" pitchFamily="34" charset="0"/>
            </a:endParaRPr>
          </a:p>
        </p:txBody>
      </p:sp>
      <p:grpSp>
        <p:nvGrpSpPr>
          <p:cNvPr id="4" name="Grupo 3"/>
          <p:cNvGrpSpPr/>
          <p:nvPr/>
        </p:nvGrpSpPr>
        <p:grpSpPr>
          <a:xfrm>
            <a:off x="7714733" y="1417638"/>
            <a:ext cx="3867667" cy="3281761"/>
            <a:chOff x="4419601" y="2590801"/>
            <a:chExt cx="4724399" cy="4037012"/>
          </a:xfrm>
        </p:grpSpPr>
        <p:sp>
          <p:nvSpPr>
            <p:cNvPr id="5" name="Oval 6"/>
            <p:cNvSpPr>
              <a:spLocks noChangeArrowheads="1"/>
            </p:cNvSpPr>
            <p:nvPr/>
          </p:nvSpPr>
          <p:spPr bwMode="auto">
            <a:xfrm>
              <a:off x="5334000" y="3886200"/>
              <a:ext cx="2741613" cy="2741613"/>
            </a:xfrm>
            <a:prstGeom prst="ellipse">
              <a:avLst/>
            </a:prstGeom>
            <a:solidFill>
              <a:srgbClr val="CC99FF">
                <a:alpha val="50195"/>
              </a:srgbClr>
            </a:solidFill>
            <a:ln w="254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900">
                  <a:latin typeface="Ancizar Sans" panose="020B0602040300000003" pitchFamily="34" charset="0"/>
                </a:rPr>
                <a:t>Aplicaciones</a:t>
              </a:r>
            </a:p>
          </p:txBody>
        </p:sp>
        <p:sp>
          <p:nvSpPr>
            <p:cNvPr id="6" name="Oval 5"/>
            <p:cNvSpPr>
              <a:spLocks noChangeArrowheads="1"/>
            </p:cNvSpPr>
            <p:nvPr/>
          </p:nvSpPr>
          <p:spPr bwMode="auto">
            <a:xfrm>
              <a:off x="5791200" y="4648200"/>
              <a:ext cx="1828800" cy="1828800"/>
            </a:xfrm>
            <a:prstGeom prst="ellipse">
              <a:avLst/>
            </a:prstGeom>
            <a:solidFill>
              <a:srgbClr val="99CCFF">
                <a:alpha val="50195"/>
              </a:srgbClr>
            </a:solidFill>
            <a:ln w="254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900">
                  <a:latin typeface="Ancizar Sans" panose="020B0602040300000003" pitchFamily="34" charset="0"/>
                </a:rPr>
                <a:t>Sistema </a:t>
              </a:r>
            </a:p>
            <a:p>
              <a:pPr algn="ctr">
                <a:spcBef>
                  <a:spcPct val="0"/>
                </a:spcBef>
                <a:buFontTx/>
                <a:buNone/>
              </a:pPr>
              <a:r>
                <a:rPr lang="es-ES_tradnl" altLang="es-CO" sz="900">
                  <a:latin typeface="Ancizar Sans" panose="020B0602040300000003" pitchFamily="34" charset="0"/>
                </a:rPr>
                <a:t>Operativo</a:t>
              </a:r>
            </a:p>
          </p:txBody>
        </p:sp>
        <p:sp>
          <p:nvSpPr>
            <p:cNvPr id="7" name="Oval 4"/>
            <p:cNvSpPr>
              <a:spLocks noChangeArrowheads="1"/>
            </p:cNvSpPr>
            <p:nvPr/>
          </p:nvSpPr>
          <p:spPr bwMode="auto">
            <a:xfrm>
              <a:off x="6248400" y="5410200"/>
              <a:ext cx="914400" cy="914400"/>
            </a:xfrm>
            <a:prstGeom prst="ellipse">
              <a:avLst/>
            </a:prstGeom>
            <a:solidFill>
              <a:srgbClr val="CCFFFF">
                <a:alpha val="50195"/>
              </a:srgbClr>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900">
                  <a:latin typeface="Ancizar Sans" panose="020B0602040300000003" pitchFamily="34" charset="0"/>
                </a:rPr>
                <a:t>Hardware</a:t>
              </a:r>
            </a:p>
          </p:txBody>
        </p:sp>
        <p:grpSp>
          <p:nvGrpSpPr>
            <p:cNvPr id="8" name="Group 59"/>
            <p:cNvGrpSpPr>
              <a:grpSpLocks/>
            </p:cNvGrpSpPr>
            <p:nvPr/>
          </p:nvGrpSpPr>
          <p:grpSpPr bwMode="auto">
            <a:xfrm>
              <a:off x="7543800" y="4343401"/>
              <a:ext cx="1600200" cy="1198563"/>
              <a:chOff x="4752" y="2736"/>
              <a:chExt cx="1008" cy="755"/>
            </a:xfrm>
          </p:grpSpPr>
          <p:grpSp>
            <p:nvGrpSpPr>
              <p:cNvPr id="45" name="Group 20"/>
              <p:cNvGrpSpPr>
                <a:grpSpLocks/>
              </p:cNvGrpSpPr>
              <p:nvPr/>
            </p:nvGrpSpPr>
            <p:grpSpPr bwMode="auto">
              <a:xfrm>
                <a:off x="5364" y="2736"/>
                <a:ext cx="288" cy="576"/>
                <a:chOff x="5232" y="1920"/>
                <a:chExt cx="288" cy="576"/>
              </a:xfrm>
            </p:grpSpPr>
            <p:sp>
              <p:nvSpPr>
                <p:cNvPr id="48" name="Oval 21"/>
                <p:cNvSpPr>
                  <a:spLocks noChangeArrowheads="1"/>
                </p:cNvSpPr>
                <p:nvPr/>
              </p:nvSpPr>
              <p:spPr bwMode="auto">
                <a:xfrm>
                  <a:off x="5280" y="1920"/>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900">
                    <a:latin typeface="Ancizar Sans" panose="020B0602040300000003" pitchFamily="34" charset="0"/>
                  </a:endParaRPr>
                </a:p>
              </p:txBody>
            </p:sp>
            <p:sp>
              <p:nvSpPr>
                <p:cNvPr id="49" name="Line 22"/>
                <p:cNvSpPr>
                  <a:spLocks noChangeShapeType="1"/>
                </p:cNvSpPr>
                <p:nvPr/>
              </p:nvSpPr>
              <p:spPr bwMode="auto">
                <a:xfrm>
                  <a:off x="5376" y="211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50" name="Line 23"/>
                <p:cNvSpPr>
                  <a:spLocks noChangeShapeType="1"/>
                </p:cNvSpPr>
                <p:nvPr/>
              </p:nvSpPr>
              <p:spPr bwMode="auto">
                <a:xfrm flipH="1">
                  <a:off x="5280"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51" name="Line 24"/>
                <p:cNvSpPr>
                  <a:spLocks noChangeShapeType="1"/>
                </p:cNvSpPr>
                <p:nvPr/>
              </p:nvSpPr>
              <p:spPr bwMode="auto">
                <a:xfrm>
                  <a:off x="5376"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52" name="Line 25"/>
                <p:cNvSpPr>
                  <a:spLocks noChangeShapeType="1"/>
                </p:cNvSpPr>
                <p:nvPr/>
              </p:nvSpPr>
              <p:spPr bwMode="auto">
                <a:xfrm>
                  <a:off x="5232"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grpSp>
          <p:sp>
            <p:nvSpPr>
              <p:cNvPr id="46" name="Text Box 26"/>
              <p:cNvSpPr txBox="1">
                <a:spLocks noChangeArrowheads="1"/>
              </p:cNvSpPr>
              <p:nvPr/>
            </p:nvSpPr>
            <p:spPr bwMode="auto">
              <a:xfrm>
                <a:off x="5268" y="3312"/>
                <a:ext cx="49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Usuario 5</a:t>
                </a:r>
              </a:p>
            </p:txBody>
          </p:sp>
          <p:sp>
            <p:nvSpPr>
              <p:cNvPr id="47" name="Text Box 48"/>
              <p:cNvSpPr txBox="1">
                <a:spLocks noChangeArrowheads="1"/>
              </p:cNvSpPr>
              <p:nvPr/>
            </p:nvSpPr>
            <p:spPr bwMode="auto">
              <a:xfrm>
                <a:off x="4752" y="2976"/>
                <a:ext cx="561" cy="179"/>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Navegación</a:t>
                </a:r>
              </a:p>
            </p:txBody>
          </p:sp>
        </p:grpSp>
        <p:grpSp>
          <p:nvGrpSpPr>
            <p:cNvPr id="9" name="Group 58"/>
            <p:cNvGrpSpPr>
              <a:grpSpLocks/>
            </p:cNvGrpSpPr>
            <p:nvPr/>
          </p:nvGrpSpPr>
          <p:grpSpPr bwMode="auto">
            <a:xfrm>
              <a:off x="7239000" y="2971801"/>
              <a:ext cx="1466850" cy="1503363"/>
              <a:chOff x="4560" y="1872"/>
              <a:chExt cx="924" cy="947"/>
            </a:xfrm>
          </p:grpSpPr>
          <p:grpSp>
            <p:nvGrpSpPr>
              <p:cNvPr id="37" name="Group 12"/>
              <p:cNvGrpSpPr>
                <a:grpSpLocks/>
              </p:cNvGrpSpPr>
              <p:nvPr/>
            </p:nvGrpSpPr>
            <p:grpSpPr bwMode="auto">
              <a:xfrm>
                <a:off x="5088" y="1872"/>
                <a:ext cx="288" cy="576"/>
                <a:chOff x="5232" y="1920"/>
                <a:chExt cx="288" cy="576"/>
              </a:xfrm>
            </p:grpSpPr>
            <p:sp>
              <p:nvSpPr>
                <p:cNvPr id="40" name="Oval 7"/>
                <p:cNvSpPr>
                  <a:spLocks noChangeArrowheads="1"/>
                </p:cNvSpPr>
                <p:nvPr/>
              </p:nvSpPr>
              <p:spPr bwMode="auto">
                <a:xfrm>
                  <a:off x="5280" y="1920"/>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900">
                    <a:latin typeface="Ancizar Sans" panose="020B0602040300000003" pitchFamily="34" charset="0"/>
                  </a:endParaRPr>
                </a:p>
              </p:txBody>
            </p:sp>
            <p:sp>
              <p:nvSpPr>
                <p:cNvPr id="41" name="Line 8"/>
                <p:cNvSpPr>
                  <a:spLocks noChangeShapeType="1"/>
                </p:cNvSpPr>
                <p:nvPr/>
              </p:nvSpPr>
              <p:spPr bwMode="auto">
                <a:xfrm>
                  <a:off x="5376" y="211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42" name="Line 9"/>
                <p:cNvSpPr>
                  <a:spLocks noChangeShapeType="1"/>
                </p:cNvSpPr>
                <p:nvPr/>
              </p:nvSpPr>
              <p:spPr bwMode="auto">
                <a:xfrm flipH="1">
                  <a:off x="5280"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43" name="Line 10"/>
                <p:cNvSpPr>
                  <a:spLocks noChangeShapeType="1"/>
                </p:cNvSpPr>
                <p:nvPr/>
              </p:nvSpPr>
              <p:spPr bwMode="auto">
                <a:xfrm>
                  <a:off x="5376"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44" name="Line 11"/>
                <p:cNvSpPr>
                  <a:spLocks noChangeShapeType="1"/>
                </p:cNvSpPr>
                <p:nvPr/>
              </p:nvSpPr>
              <p:spPr bwMode="auto">
                <a:xfrm>
                  <a:off x="5232"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grpSp>
          <p:sp>
            <p:nvSpPr>
              <p:cNvPr id="38" name="Text Box 19"/>
              <p:cNvSpPr txBox="1">
                <a:spLocks noChangeArrowheads="1"/>
              </p:cNvSpPr>
              <p:nvPr/>
            </p:nvSpPr>
            <p:spPr bwMode="auto">
              <a:xfrm>
                <a:off x="4992" y="2448"/>
                <a:ext cx="49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Usuario 4</a:t>
                </a:r>
              </a:p>
            </p:txBody>
          </p:sp>
          <p:sp>
            <p:nvSpPr>
              <p:cNvPr id="39" name="Text Box 49"/>
              <p:cNvSpPr txBox="1">
                <a:spLocks noChangeArrowheads="1"/>
              </p:cNvSpPr>
              <p:nvPr/>
            </p:nvSpPr>
            <p:spPr bwMode="auto">
              <a:xfrm>
                <a:off x="4560" y="2640"/>
                <a:ext cx="676" cy="179"/>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Bases de datos</a:t>
                </a:r>
              </a:p>
            </p:txBody>
          </p:sp>
        </p:grpSp>
        <p:grpSp>
          <p:nvGrpSpPr>
            <p:cNvPr id="10" name="Group 57"/>
            <p:cNvGrpSpPr>
              <a:grpSpLocks/>
            </p:cNvGrpSpPr>
            <p:nvPr/>
          </p:nvGrpSpPr>
          <p:grpSpPr bwMode="auto">
            <a:xfrm>
              <a:off x="6172199" y="2590801"/>
              <a:ext cx="1079500" cy="1503363"/>
              <a:chOff x="3888" y="1632"/>
              <a:chExt cx="680" cy="947"/>
            </a:xfrm>
          </p:grpSpPr>
          <p:grpSp>
            <p:nvGrpSpPr>
              <p:cNvPr id="29" name="Group 34"/>
              <p:cNvGrpSpPr>
                <a:grpSpLocks/>
              </p:cNvGrpSpPr>
              <p:nvPr/>
            </p:nvGrpSpPr>
            <p:grpSpPr bwMode="auto">
              <a:xfrm>
                <a:off x="4080" y="1632"/>
                <a:ext cx="288" cy="576"/>
                <a:chOff x="5232" y="1920"/>
                <a:chExt cx="288" cy="576"/>
              </a:xfrm>
            </p:grpSpPr>
            <p:sp>
              <p:nvSpPr>
                <p:cNvPr id="32" name="Oval 35"/>
                <p:cNvSpPr>
                  <a:spLocks noChangeArrowheads="1"/>
                </p:cNvSpPr>
                <p:nvPr/>
              </p:nvSpPr>
              <p:spPr bwMode="auto">
                <a:xfrm>
                  <a:off x="5280" y="1920"/>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900">
                    <a:latin typeface="Ancizar Sans" panose="020B0602040300000003" pitchFamily="34" charset="0"/>
                  </a:endParaRPr>
                </a:p>
              </p:txBody>
            </p:sp>
            <p:sp>
              <p:nvSpPr>
                <p:cNvPr id="33" name="Line 36"/>
                <p:cNvSpPr>
                  <a:spLocks noChangeShapeType="1"/>
                </p:cNvSpPr>
                <p:nvPr/>
              </p:nvSpPr>
              <p:spPr bwMode="auto">
                <a:xfrm>
                  <a:off x="5376" y="211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34" name="Line 37"/>
                <p:cNvSpPr>
                  <a:spLocks noChangeShapeType="1"/>
                </p:cNvSpPr>
                <p:nvPr/>
              </p:nvSpPr>
              <p:spPr bwMode="auto">
                <a:xfrm flipH="1">
                  <a:off x="5280"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35" name="Line 38"/>
                <p:cNvSpPr>
                  <a:spLocks noChangeShapeType="1"/>
                </p:cNvSpPr>
                <p:nvPr/>
              </p:nvSpPr>
              <p:spPr bwMode="auto">
                <a:xfrm>
                  <a:off x="5376"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36" name="Line 39"/>
                <p:cNvSpPr>
                  <a:spLocks noChangeShapeType="1"/>
                </p:cNvSpPr>
                <p:nvPr/>
              </p:nvSpPr>
              <p:spPr bwMode="auto">
                <a:xfrm>
                  <a:off x="5232"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grpSp>
          <p:sp>
            <p:nvSpPr>
              <p:cNvPr id="30" name="Text Box 40"/>
              <p:cNvSpPr txBox="1">
                <a:spLocks noChangeArrowheads="1"/>
              </p:cNvSpPr>
              <p:nvPr/>
            </p:nvSpPr>
            <p:spPr bwMode="auto">
              <a:xfrm>
                <a:off x="3984" y="2208"/>
                <a:ext cx="49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Usuario 3</a:t>
                </a:r>
              </a:p>
            </p:txBody>
          </p:sp>
          <p:sp>
            <p:nvSpPr>
              <p:cNvPr id="31" name="Text Box 50"/>
              <p:cNvSpPr txBox="1">
                <a:spLocks noChangeArrowheads="1"/>
              </p:cNvSpPr>
              <p:nvPr/>
            </p:nvSpPr>
            <p:spPr bwMode="auto">
              <a:xfrm>
                <a:off x="3888" y="2400"/>
                <a:ext cx="680" cy="179"/>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Editor de texto</a:t>
                </a:r>
              </a:p>
            </p:txBody>
          </p:sp>
        </p:grpSp>
        <p:grpSp>
          <p:nvGrpSpPr>
            <p:cNvPr id="11" name="Group 60"/>
            <p:cNvGrpSpPr>
              <a:grpSpLocks/>
            </p:cNvGrpSpPr>
            <p:nvPr/>
          </p:nvGrpSpPr>
          <p:grpSpPr bwMode="auto">
            <a:xfrm>
              <a:off x="4800598" y="2971801"/>
              <a:ext cx="1460500" cy="1503363"/>
              <a:chOff x="3024" y="1872"/>
              <a:chExt cx="920" cy="947"/>
            </a:xfrm>
          </p:grpSpPr>
          <p:grpSp>
            <p:nvGrpSpPr>
              <p:cNvPr id="21" name="Group 41"/>
              <p:cNvGrpSpPr>
                <a:grpSpLocks/>
              </p:cNvGrpSpPr>
              <p:nvPr/>
            </p:nvGrpSpPr>
            <p:grpSpPr bwMode="auto">
              <a:xfrm>
                <a:off x="3120" y="1872"/>
                <a:ext cx="288" cy="576"/>
                <a:chOff x="5232" y="1920"/>
                <a:chExt cx="288" cy="576"/>
              </a:xfrm>
            </p:grpSpPr>
            <p:sp>
              <p:nvSpPr>
                <p:cNvPr id="24" name="Oval 42"/>
                <p:cNvSpPr>
                  <a:spLocks noChangeArrowheads="1"/>
                </p:cNvSpPr>
                <p:nvPr/>
              </p:nvSpPr>
              <p:spPr bwMode="auto">
                <a:xfrm>
                  <a:off x="5280" y="1920"/>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900">
                    <a:latin typeface="Ancizar Sans" panose="020B0602040300000003" pitchFamily="34" charset="0"/>
                  </a:endParaRPr>
                </a:p>
              </p:txBody>
            </p:sp>
            <p:sp>
              <p:nvSpPr>
                <p:cNvPr id="25" name="Line 43"/>
                <p:cNvSpPr>
                  <a:spLocks noChangeShapeType="1"/>
                </p:cNvSpPr>
                <p:nvPr/>
              </p:nvSpPr>
              <p:spPr bwMode="auto">
                <a:xfrm>
                  <a:off x="5376" y="211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26" name="Line 44"/>
                <p:cNvSpPr>
                  <a:spLocks noChangeShapeType="1"/>
                </p:cNvSpPr>
                <p:nvPr/>
              </p:nvSpPr>
              <p:spPr bwMode="auto">
                <a:xfrm flipH="1">
                  <a:off x="5280"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27" name="Line 45"/>
                <p:cNvSpPr>
                  <a:spLocks noChangeShapeType="1"/>
                </p:cNvSpPr>
                <p:nvPr/>
              </p:nvSpPr>
              <p:spPr bwMode="auto">
                <a:xfrm>
                  <a:off x="5376"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28" name="Line 46"/>
                <p:cNvSpPr>
                  <a:spLocks noChangeShapeType="1"/>
                </p:cNvSpPr>
                <p:nvPr/>
              </p:nvSpPr>
              <p:spPr bwMode="auto">
                <a:xfrm>
                  <a:off x="5232"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grpSp>
          <p:sp>
            <p:nvSpPr>
              <p:cNvPr id="22" name="Text Box 47"/>
              <p:cNvSpPr txBox="1">
                <a:spLocks noChangeArrowheads="1"/>
              </p:cNvSpPr>
              <p:nvPr/>
            </p:nvSpPr>
            <p:spPr bwMode="auto">
              <a:xfrm>
                <a:off x="3024" y="2448"/>
                <a:ext cx="49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Usuario 2</a:t>
                </a:r>
              </a:p>
            </p:txBody>
          </p:sp>
          <p:sp>
            <p:nvSpPr>
              <p:cNvPr id="23" name="Text Box 51"/>
              <p:cNvSpPr txBox="1">
                <a:spLocks noChangeArrowheads="1"/>
              </p:cNvSpPr>
              <p:nvPr/>
            </p:nvSpPr>
            <p:spPr bwMode="auto">
              <a:xfrm>
                <a:off x="3216" y="2640"/>
                <a:ext cx="728" cy="179"/>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Hoja electrónica</a:t>
                </a:r>
              </a:p>
            </p:txBody>
          </p:sp>
        </p:grpSp>
        <p:grpSp>
          <p:nvGrpSpPr>
            <p:cNvPr id="12" name="Group 55"/>
            <p:cNvGrpSpPr>
              <a:grpSpLocks/>
            </p:cNvGrpSpPr>
            <p:nvPr/>
          </p:nvGrpSpPr>
          <p:grpSpPr bwMode="auto">
            <a:xfrm>
              <a:off x="4419601" y="4343401"/>
              <a:ext cx="1579563" cy="1198563"/>
              <a:chOff x="2784" y="2736"/>
              <a:chExt cx="995" cy="755"/>
            </a:xfrm>
          </p:grpSpPr>
          <p:grpSp>
            <p:nvGrpSpPr>
              <p:cNvPr id="13" name="Group 27"/>
              <p:cNvGrpSpPr>
                <a:grpSpLocks/>
              </p:cNvGrpSpPr>
              <p:nvPr/>
            </p:nvGrpSpPr>
            <p:grpSpPr bwMode="auto">
              <a:xfrm>
                <a:off x="2832" y="2736"/>
                <a:ext cx="288" cy="576"/>
                <a:chOff x="5232" y="1920"/>
                <a:chExt cx="288" cy="576"/>
              </a:xfrm>
            </p:grpSpPr>
            <p:sp>
              <p:nvSpPr>
                <p:cNvPr id="16" name="Oval 28"/>
                <p:cNvSpPr>
                  <a:spLocks noChangeArrowheads="1"/>
                </p:cNvSpPr>
                <p:nvPr/>
              </p:nvSpPr>
              <p:spPr bwMode="auto">
                <a:xfrm>
                  <a:off x="5280" y="1920"/>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900">
                    <a:latin typeface="Ancizar Sans" panose="020B0602040300000003" pitchFamily="34" charset="0"/>
                  </a:endParaRPr>
                </a:p>
              </p:txBody>
            </p:sp>
            <p:sp>
              <p:nvSpPr>
                <p:cNvPr id="17" name="Line 29"/>
                <p:cNvSpPr>
                  <a:spLocks noChangeShapeType="1"/>
                </p:cNvSpPr>
                <p:nvPr/>
              </p:nvSpPr>
              <p:spPr bwMode="auto">
                <a:xfrm>
                  <a:off x="5376" y="211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18" name="Line 30"/>
                <p:cNvSpPr>
                  <a:spLocks noChangeShapeType="1"/>
                </p:cNvSpPr>
                <p:nvPr/>
              </p:nvSpPr>
              <p:spPr bwMode="auto">
                <a:xfrm flipH="1">
                  <a:off x="5280"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19" name="Line 31"/>
                <p:cNvSpPr>
                  <a:spLocks noChangeShapeType="1"/>
                </p:cNvSpPr>
                <p:nvPr/>
              </p:nvSpPr>
              <p:spPr bwMode="auto">
                <a:xfrm>
                  <a:off x="5376" y="230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sp>
              <p:nvSpPr>
                <p:cNvPr id="20" name="Line 32"/>
                <p:cNvSpPr>
                  <a:spLocks noChangeShapeType="1"/>
                </p:cNvSpPr>
                <p:nvPr/>
              </p:nvSpPr>
              <p:spPr bwMode="auto">
                <a:xfrm>
                  <a:off x="5232" y="2208"/>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sz="900">
                    <a:latin typeface="Ancizar Sans" panose="020B0602040300000003" pitchFamily="34" charset="0"/>
                  </a:endParaRPr>
                </a:p>
              </p:txBody>
            </p:sp>
          </p:grpSp>
          <p:sp>
            <p:nvSpPr>
              <p:cNvPr id="14" name="Text Box 33"/>
              <p:cNvSpPr txBox="1">
                <a:spLocks noChangeArrowheads="1"/>
              </p:cNvSpPr>
              <p:nvPr/>
            </p:nvSpPr>
            <p:spPr bwMode="auto">
              <a:xfrm>
                <a:off x="2784" y="3312"/>
                <a:ext cx="49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Usuario 1</a:t>
                </a:r>
              </a:p>
            </p:txBody>
          </p:sp>
          <p:sp>
            <p:nvSpPr>
              <p:cNvPr id="15" name="Text Box 52"/>
              <p:cNvSpPr txBox="1">
                <a:spLocks noChangeArrowheads="1"/>
              </p:cNvSpPr>
              <p:nvPr/>
            </p:nvSpPr>
            <p:spPr bwMode="auto">
              <a:xfrm>
                <a:off x="3216" y="2976"/>
                <a:ext cx="563" cy="179"/>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900">
                    <a:latin typeface="Ancizar Sans" panose="020B0602040300000003" pitchFamily="34" charset="0"/>
                  </a:rPr>
                  <a:t>Compilador</a:t>
                </a:r>
              </a:p>
            </p:txBody>
          </p:sp>
        </p:grpSp>
      </p:grpSp>
      <p:sp>
        <p:nvSpPr>
          <p:cNvPr id="53" name="Rectangle 61"/>
          <p:cNvSpPr>
            <a:spLocks noChangeArrowheads="1"/>
          </p:cNvSpPr>
          <p:nvPr/>
        </p:nvSpPr>
        <p:spPr bwMode="auto">
          <a:xfrm>
            <a:off x="8450318" y="5001375"/>
            <a:ext cx="2353610" cy="12375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600" dirty="0">
                <a:latin typeface="Ancizar Sans" panose="020B0602040300000003" pitchFamily="34" charset="0"/>
              </a:rPr>
              <a:t>Otro modelo de sistema de </a:t>
            </a:r>
          </a:p>
          <a:p>
            <a:pPr>
              <a:spcBef>
                <a:spcPct val="0"/>
              </a:spcBef>
              <a:buFontTx/>
              <a:buNone/>
            </a:pPr>
            <a:r>
              <a:rPr lang="es-ES_tradnl" altLang="es-CO" sz="1600" dirty="0">
                <a:latin typeface="Ancizar Sans" panose="020B0602040300000003" pitchFamily="34" charset="0"/>
              </a:rPr>
              <a:t>computación que podemos </a:t>
            </a:r>
          </a:p>
          <a:p>
            <a:pPr>
              <a:spcBef>
                <a:spcPct val="0"/>
              </a:spcBef>
              <a:buFontTx/>
              <a:buNone/>
            </a:pPr>
            <a:r>
              <a:rPr lang="es-ES_tradnl" altLang="es-CO" sz="1600" dirty="0">
                <a:latin typeface="Ancizar Sans" panose="020B0602040300000003" pitchFamily="34" charset="0"/>
              </a:rPr>
              <a:t>utilizar es: </a:t>
            </a:r>
          </a:p>
          <a:p>
            <a:pPr>
              <a:spcBef>
                <a:spcPct val="0"/>
              </a:spcBef>
              <a:buFontTx/>
              <a:buNone/>
            </a:pPr>
            <a:r>
              <a:rPr lang="es-ES_tradnl" altLang="es-CO" sz="1600" dirty="0">
                <a:latin typeface="Ancizar Sans" panose="020B0602040300000003" pitchFamily="34" charset="0"/>
              </a:rPr>
              <a:t>hardware, software y datos</a:t>
            </a:r>
          </a:p>
        </p:txBody>
      </p:sp>
    </p:spTree>
    <p:extLst>
      <p:ext uri="{BB962C8B-B14F-4D97-AF65-F5344CB8AC3E}">
        <p14:creationId xmlns:p14="http://schemas.microsoft.com/office/powerpoint/2010/main" val="1305579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2858069758"/>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2526081" y="349329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4496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latin typeface="Ancizar Sans" panose="020B0602040300000003" pitchFamily="34" charset="0"/>
              </a:rPr>
              <a:t>Estructuras de datos del </a:t>
            </a:r>
            <a:r>
              <a:rPr lang="es-CO" dirty="0" err="1">
                <a:latin typeface="Ancizar Sans" panose="020B0602040300000003" pitchFamily="34" charset="0"/>
              </a:rPr>
              <a:t>kernel</a:t>
            </a:r>
            <a:endParaRPr lang="es-CO" dirty="0">
              <a:latin typeface="Ancizar Sans" panose="020B0602040300000003" pitchFamily="34" charset="0"/>
            </a:endParaRPr>
          </a:p>
        </p:txBody>
      </p:sp>
      <p:sp>
        <p:nvSpPr>
          <p:cNvPr id="3" name="Marcador de contenido 2"/>
          <p:cNvSpPr>
            <a:spLocks noGrp="1"/>
          </p:cNvSpPr>
          <p:nvPr>
            <p:ph idx="1"/>
          </p:nvPr>
        </p:nvSpPr>
        <p:spPr/>
        <p:txBody>
          <a:bodyPr>
            <a:normAutofit fontScale="85000" lnSpcReduction="20000"/>
          </a:bodyPr>
          <a:lstStyle/>
          <a:p>
            <a:r>
              <a:rPr lang="en-US" dirty="0" err="1">
                <a:latin typeface="Ancizar Sans" panose="020B0602040300000003" pitchFamily="34" charset="0"/>
              </a:rPr>
              <a:t>Similares</a:t>
            </a:r>
            <a:r>
              <a:rPr lang="en-US" dirty="0">
                <a:latin typeface="Ancizar Sans" panose="020B0602040300000003" pitchFamily="34" charset="0"/>
              </a:rPr>
              <a:t> a las </a:t>
            </a:r>
            <a:r>
              <a:rPr lang="en-US" dirty="0" err="1">
                <a:latin typeface="Ancizar Sans" panose="020B0602040300000003" pitchFamily="34" charset="0"/>
              </a:rPr>
              <a:t>estructuras</a:t>
            </a:r>
            <a:r>
              <a:rPr lang="en-US" dirty="0">
                <a:latin typeface="Ancizar Sans" panose="020B0602040300000003" pitchFamily="34" charset="0"/>
              </a:rPr>
              <a:t> de </a:t>
            </a:r>
            <a:r>
              <a:rPr lang="en-US" dirty="0" err="1">
                <a:latin typeface="Ancizar Sans" panose="020B0602040300000003" pitchFamily="34" charset="0"/>
              </a:rPr>
              <a:t>datos</a:t>
            </a:r>
            <a:r>
              <a:rPr lang="en-US" dirty="0">
                <a:latin typeface="Ancizar Sans" panose="020B0602040300000003" pitchFamily="34" charset="0"/>
              </a:rPr>
              <a:t> </a:t>
            </a:r>
            <a:r>
              <a:rPr lang="en-US" dirty="0" err="1">
                <a:latin typeface="Ancizar Sans" panose="020B0602040300000003" pitchFamily="34" charset="0"/>
              </a:rPr>
              <a:t>estándar</a:t>
            </a:r>
            <a:endParaRPr lang="en-US" dirty="0">
              <a:latin typeface="Ancizar Sans" panose="020B0602040300000003" pitchFamily="34" charset="0"/>
            </a:endParaRPr>
          </a:p>
          <a:p>
            <a:r>
              <a:rPr lang="en-US" i="1" dirty="0" err="1">
                <a:latin typeface="Ancizar Sans" panose="020B0602040300000003" pitchFamily="34" charset="0"/>
              </a:rPr>
              <a:t>Lista</a:t>
            </a:r>
            <a:r>
              <a:rPr lang="en-US" i="1" dirty="0">
                <a:latin typeface="Ancizar Sans" panose="020B0602040300000003" pitchFamily="34" charset="0"/>
              </a:rPr>
              <a:t> </a:t>
            </a:r>
            <a:r>
              <a:rPr lang="en-US" i="1" dirty="0" err="1">
                <a:latin typeface="Ancizar Sans" panose="020B0602040300000003" pitchFamily="34" charset="0"/>
              </a:rPr>
              <a:t>encadenada</a:t>
            </a:r>
            <a:r>
              <a:rPr lang="en-US" i="1" dirty="0">
                <a:latin typeface="Ancizar Sans" panose="020B0602040300000003" pitchFamily="34" charset="0"/>
              </a:rPr>
              <a:t> simple</a:t>
            </a:r>
          </a:p>
          <a:p>
            <a:endParaRPr lang="en-US" dirty="0">
              <a:latin typeface="Ancizar Sans" panose="020B0602040300000003" pitchFamily="34" charset="0"/>
            </a:endParaRPr>
          </a:p>
          <a:p>
            <a:endParaRPr lang="en-US" dirty="0">
              <a:latin typeface="Ancizar Sans" panose="020B0602040300000003" pitchFamily="34" charset="0"/>
            </a:endParaRPr>
          </a:p>
          <a:p>
            <a:pPr marL="0" indent="0">
              <a:buNone/>
            </a:pPr>
            <a:endParaRPr lang="en-US" dirty="0">
              <a:latin typeface="Ancizar Sans" panose="020B0602040300000003" pitchFamily="34" charset="0"/>
            </a:endParaRPr>
          </a:p>
          <a:p>
            <a:r>
              <a:rPr lang="en-US" i="1" dirty="0" err="1">
                <a:latin typeface="Ancizar Sans" panose="020B0602040300000003" pitchFamily="34" charset="0"/>
              </a:rPr>
              <a:t>Lista</a:t>
            </a:r>
            <a:r>
              <a:rPr lang="en-US" i="1" dirty="0">
                <a:latin typeface="Ancizar Sans" panose="020B0602040300000003" pitchFamily="34" charset="0"/>
              </a:rPr>
              <a:t> </a:t>
            </a:r>
            <a:r>
              <a:rPr lang="en-US" i="1" dirty="0" err="1">
                <a:latin typeface="Ancizar Sans" panose="020B0602040300000003" pitchFamily="34" charset="0"/>
              </a:rPr>
              <a:t>doblemente</a:t>
            </a:r>
            <a:r>
              <a:rPr lang="en-US" i="1" dirty="0">
                <a:latin typeface="Ancizar Sans" panose="020B0602040300000003" pitchFamily="34" charset="0"/>
              </a:rPr>
              <a:t> </a:t>
            </a:r>
            <a:r>
              <a:rPr lang="en-US" i="1" dirty="0" err="1">
                <a:latin typeface="Ancizar Sans" panose="020B0602040300000003" pitchFamily="34" charset="0"/>
              </a:rPr>
              <a:t>encadenada</a:t>
            </a:r>
            <a:endParaRPr lang="en-US" i="1" dirty="0">
              <a:latin typeface="Ancizar Sans" panose="020B0602040300000003" pitchFamily="34" charset="0"/>
            </a:endParaRPr>
          </a:p>
          <a:p>
            <a:endParaRPr lang="en-US" dirty="0">
              <a:latin typeface="Ancizar Sans" panose="020B0602040300000003" pitchFamily="34" charset="0"/>
            </a:endParaRPr>
          </a:p>
          <a:p>
            <a:endParaRPr lang="en-US" dirty="0">
              <a:latin typeface="Ancizar Sans" panose="020B0602040300000003" pitchFamily="34" charset="0"/>
            </a:endParaRPr>
          </a:p>
          <a:p>
            <a:endParaRPr lang="en-US" dirty="0">
              <a:latin typeface="Ancizar Sans" panose="020B0602040300000003" pitchFamily="34" charset="0"/>
            </a:endParaRPr>
          </a:p>
          <a:p>
            <a:r>
              <a:rPr lang="en-US" i="1" dirty="0" err="1">
                <a:latin typeface="Ancizar Sans" panose="020B0602040300000003" pitchFamily="34" charset="0"/>
              </a:rPr>
              <a:t>Lista</a:t>
            </a:r>
            <a:r>
              <a:rPr lang="en-US" i="1" dirty="0">
                <a:latin typeface="Ancizar Sans" panose="020B0602040300000003" pitchFamily="34" charset="0"/>
              </a:rPr>
              <a:t> </a:t>
            </a:r>
            <a:r>
              <a:rPr lang="en-US" i="1" dirty="0" err="1">
                <a:latin typeface="Ancizar Sans" panose="020B0602040300000003" pitchFamily="34" charset="0"/>
              </a:rPr>
              <a:t>encadenada</a:t>
            </a:r>
            <a:r>
              <a:rPr lang="en-US" i="1" dirty="0">
                <a:latin typeface="Ancizar Sans" panose="020B0602040300000003" pitchFamily="34" charset="0"/>
              </a:rPr>
              <a:t> circular</a:t>
            </a:r>
          </a:p>
          <a:p>
            <a:endParaRPr lang="en-US" dirty="0">
              <a:latin typeface="Ancizar Sans" panose="020B0602040300000003" pitchFamily="34" charset="0"/>
            </a:endParaRPr>
          </a:p>
          <a:p>
            <a:endParaRPr lang="en-US" dirty="0">
              <a:latin typeface="Ancizar Sans" panose="020B0602040300000003" pitchFamily="34" charset="0"/>
            </a:endParaRPr>
          </a:p>
          <a:p>
            <a:endParaRPr lang="en-US" dirty="0">
              <a:latin typeface="Ancizar Sans" panose="020B0602040300000003" pitchFamily="34" charset="0"/>
            </a:endParaRPr>
          </a:p>
          <a:p>
            <a:endParaRPr lang="es-CO" dirty="0">
              <a:latin typeface="Ancizar Sans" panose="020B0602040300000003" pitchFamily="34" charset="0"/>
            </a:endParaRPr>
          </a:p>
        </p:txBody>
      </p:sp>
      <p:pic>
        <p:nvPicPr>
          <p:cNvPr id="4" name="Picture 3" descr="1_13.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0466" y="264728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1_1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0466" y="4209415"/>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1_15.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50466" y="5564189"/>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075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latin typeface="Ancizar Sans" panose="020B0602040300000003" pitchFamily="34" charset="0"/>
              </a:rPr>
              <a:t>Estructuras de datos del </a:t>
            </a:r>
            <a:r>
              <a:rPr lang="es-CO" dirty="0" err="1">
                <a:latin typeface="Ancizar Sans" panose="020B0602040300000003" pitchFamily="34" charset="0"/>
              </a:rPr>
              <a:t>kernel</a:t>
            </a:r>
            <a:endParaRPr lang="es-CO" dirty="0">
              <a:latin typeface="Ancizar Sans" panose="020B0602040300000003" pitchFamily="34" charset="0"/>
            </a:endParaRPr>
          </a:p>
        </p:txBody>
      </p:sp>
      <p:sp>
        <p:nvSpPr>
          <p:cNvPr id="3" name="Marcador de contenido 2"/>
          <p:cNvSpPr>
            <a:spLocks noGrp="1"/>
          </p:cNvSpPr>
          <p:nvPr>
            <p:ph idx="1"/>
          </p:nvPr>
        </p:nvSpPr>
        <p:spPr/>
        <p:txBody>
          <a:bodyPr>
            <a:normAutofit/>
          </a:bodyPr>
          <a:lstStyle/>
          <a:p>
            <a:r>
              <a:rPr lang="en-US" sz="2800" b="1" dirty="0" err="1">
                <a:latin typeface="Ancizar Sans" panose="020B0602040300000003" pitchFamily="34" charset="0"/>
              </a:rPr>
              <a:t>Árbol</a:t>
            </a:r>
            <a:r>
              <a:rPr lang="en-US" sz="2800" b="1" dirty="0">
                <a:latin typeface="Ancizar Sans" panose="020B0602040300000003" pitchFamily="34" charset="0"/>
              </a:rPr>
              <a:t> de </a:t>
            </a:r>
            <a:r>
              <a:rPr lang="en-US" sz="2800" b="1" dirty="0" err="1">
                <a:latin typeface="Ancizar Sans" panose="020B0602040300000003" pitchFamily="34" charset="0"/>
              </a:rPr>
              <a:t>búsqueda</a:t>
            </a:r>
            <a:r>
              <a:rPr lang="en-US" sz="2800" b="1" dirty="0">
                <a:latin typeface="Ancizar Sans" panose="020B0602040300000003" pitchFamily="34" charset="0"/>
              </a:rPr>
              <a:t> </a:t>
            </a:r>
            <a:r>
              <a:rPr lang="en-US" sz="2800" b="1" dirty="0" err="1">
                <a:latin typeface="Ancizar Sans" panose="020B0602040300000003" pitchFamily="34" charset="0"/>
              </a:rPr>
              <a:t>binaria</a:t>
            </a:r>
            <a:br>
              <a:rPr lang="en-US" sz="2800" dirty="0"/>
            </a:br>
            <a:r>
              <a:rPr lang="en-US" sz="2800" dirty="0" err="1">
                <a:latin typeface="Ancizar Sans" panose="020B0602040300000003" pitchFamily="34" charset="0"/>
              </a:rPr>
              <a:t>izquierda</a:t>
            </a:r>
            <a:r>
              <a:rPr lang="en-US" sz="2800" dirty="0">
                <a:latin typeface="Ancizar Sans" panose="020B0602040300000003" pitchFamily="34" charset="0"/>
              </a:rPr>
              <a:t> </a:t>
            </a:r>
            <a:r>
              <a:rPr lang="en-US" sz="2800" dirty="0"/>
              <a:t>&lt;</a:t>
            </a:r>
            <a:r>
              <a:rPr lang="en-US" sz="2800" dirty="0">
                <a:latin typeface="Ancizar Sans" panose="020B0602040300000003" pitchFamily="34" charset="0"/>
              </a:rPr>
              <a:t>= </a:t>
            </a:r>
            <a:r>
              <a:rPr lang="en-US" sz="2800" dirty="0" err="1">
                <a:latin typeface="Ancizar Sans" panose="020B0602040300000003" pitchFamily="34" charset="0"/>
              </a:rPr>
              <a:t>derecha</a:t>
            </a:r>
            <a:endParaRPr lang="en-US" sz="2800" dirty="0">
              <a:latin typeface="Ancizar Sans" panose="020B0602040300000003" pitchFamily="34" charset="0"/>
            </a:endParaRPr>
          </a:p>
          <a:p>
            <a:pPr lvl="1"/>
            <a:r>
              <a:rPr lang="en-US" sz="2400" dirty="0" err="1">
                <a:latin typeface="Ancizar Sans" panose="020B0602040300000003" pitchFamily="34" charset="0"/>
              </a:rPr>
              <a:t>Desempeño</a:t>
            </a:r>
            <a:r>
              <a:rPr lang="en-US" sz="2400" dirty="0">
                <a:latin typeface="Ancizar Sans" panose="020B0602040300000003" pitchFamily="34" charset="0"/>
              </a:rPr>
              <a:t> de la </a:t>
            </a:r>
            <a:r>
              <a:rPr lang="en-US" sz="2400" dirty="0" err="1">
                <a:latin typeface="Ancizar Sans" panose="020B0602040300000003" pitchFamily="34" charset="0"/>
              </a:rPr>
              <a:t>búsqueda</a:t>
            </a:r>
            <a:r>
              <a:rPr lang="en-US" sz="2400" dirty="0">
                <a:latin typeface="Ancizar Sans" panose="020B0602040300000003" pitchFamily="34" charset="0"/>
              </a:rPr>
              <a:t> </a:t>
            </a:r>
            <a:r>
              <a:rPr lang="en-US" sz="2400" dirty="0" err="1">
                <a:latin typeface="Ancizar Sans" panose="020B0602040300000003" pitchFamily="34" charset="0"/>
              </a:rPr>
              <a:t>es</a:t>
            </a:r>
            <a:r>
              <a:rPr lang="en-US" sz="2400" dirty="0">
                <a:latin typeface="Ancizar Sans" panose="020B0602040300000003" pitchFamily="34" charset="0"/>
              </a:rPr>
              <a:t> O(n)</a:t>
            </a:r>
          </a:p>
          <a:p>
            <a:pPr lvl="1"/>
            <a:r>
              <a:rPr lang="en-US" sz="2400" dirty="0" err="1">
                <a:latin typeface="Ancizar Sans" panose="020B0602040300000003" pitchFamily="34" charset="0"/>
              </a:rPr>
              <a:t>Árbol</a:t>
            </a:r>
            <a:r>
              <a:rPr lang="en-US" sz="2400" dirty="0">
                <a:latin typeface="Ancizar Sans" panose="020B0602040300000003" pitchFamily="34" charset="0"/>
              </a:rPr>
              <a:t> de </a:t>
            </a:r>
            <a:r>
              <a:rPr lang="en-US" sz="2400" dirty="0" err="1">
                <a:latin typeface="Ancizar Sans" panose="020B0602040300000003" pitchFamily="34" charset="0"/>
              </a:rPr>
              <a:t>búsqueda</a:t>
            </a:r>
            <a:r>
              <a:rPr lang="en-US" sz="2400" dirty="0">
                <a:latin typeface="Ancizar Sans" panose="020B0602040300000003" pitchFamily="34" charset="0"/>
              </a:rPr>
              <a:t> </a:t>
            </a:r>
            <a:r>
              <a:rPr lang="en-US" sz="2400" dirty="0" err="1">
                <a:latin typeface="Ancizar Sans" panose="020B0602040300000003" pitchFamily="34" charset="0"/>
              </a:rPr>
              <a:t>binaria</a:t>
            </a:r>
            <a:r>
              <a:rPr lang="en-US" sz="2400" dirty="0">
                <a:latin typeface="Ancizar Sans" panose="020B0602040300000003" pitchFamily="34" charset="0"/>
              </a:rPr>
              <a:t> </a:t>
            </a:r>
            <a:r>
              <a:rPr lang="en-US" sz="2400" dirty="0" err="1">
                <a:latin typeface="Ancizar Sans" panose="020B0602040300000003" pitchFamily="34" charset="0"/>
              </a:rPr>
              <a:t>balanceada</a:t>
            </a:r>
            <a:r>
              <a:rPr lang="en-US" sz="2400" dirty="0">
                <a:latin typeface="Ancizar Sans" panose="020B0602040300000003" pitchFamily="34" charset="0"/>
              </a:rPr>
              <a:t> </a:t>
            </a:r>
            <a:r>
              <a:rPr lang="en-US" sz="2400" dirty="0" err="1">
                <a:latin typeface="Ancizar Sans" panose="020B0602040300000003" pitchFamily="34" charset="0"/>
              </a:rPr>
              <a:t>es</a:t>
            </a:r>
            <a:r>
              <a:rPr lang="en-US" sz="2400" dirty="0">
                <a:latin typeface="Ancizar Sans" panose="020B0602040300000003" pitchFamily="34" charset="0"/>
              </a:rPr>
              <a:t> O(</a:t>
            </a:r>
            <a:r>
              <a:rPr lang="en-US" sz="2400" dirty="0" err="1">
                <a:latin typeface="Ancizar Sans" panose="020B0602040300000003" pitchFamily="34" charset="0"/>
              </a:rPr>
              <a:t>lg</a:t>
            </a:r>
            <a:r>
              <a:rPr lang="en-US" sz="2400" dirty="0">
                <a:latin typeface="Ancizar Sans" panose="020B0602040300000003" pitchFamily="34" charset="0"/>
              </a:rPr>
              <a:t> n)</a:t>
            </a:r>
            <a:endParaRPr lang="es-CO" sz="2400" dirty="0">
              <a:latin typeface="Ancizar Sans" panose="020B0602040300000003" pitchFamily="34" charset="0"/>
            </a:endParaRPr>
          </a:p>
        </p:txBody>
      </p:sp>
      <p:pic>
        <p:nvPicPr>
          <p:cNvPr id="4" name="Picture 1" descr="1_16.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25043" y="1845556"/>
            <a:ext cx="4057357" cy="31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CA0DCFA2-E580-490F-FCE2-D2E676ABDF95}"/>
              </a:ext>
            </a:extLst>
          </p:cNvPr>
          <p:cNvSpPr txBox="1"/>
          <p:nvPr/>
        </p:nvSpPr>
        <p:spPr>
          <a:xfrm>
            <a:off x="3460471" y="5623061"/>
            <a:ext cx="5271058" cy="646331"/>
          </a:xfrm>
          <a:prstGeom prst="rect">
            <a:avLst/>
          </a:prstGeom>
          <a:noFill/>
        </p:spPr>
        <p:txBody>
          <a:bodyPr wrap="none" rtlCol="0">
            <a:spAutoFit/>
          </a:bodyPr>
          <a:lstStyle/>
          <a:p>
            <a:pPr algn="ctr"/>
            <a:r>
              <a:rPr lang="es-CO" dirty="0"/>
              <a:t>https://es.wikipedia.org/wiki/%C3%81rbol_rojo-negro</a:t>
            </a:r>
          </a:p>
          <a:p>
            <a:pPr algn="ctr"/>
            <a:r>
              <a:rPr lang="es-CO" dirty="0"/>
              <a:t>https://es.wikipedia.org/wiki/%C3%81rbol-B</a:t>
            </a:r>
          </a:p>
        </p:txBody>
      </p:sp>
    </p:spTree>
    <p:extLst>
      <p:ext uri="{BB962C8B-B14F-4D97-AF65-F5344CB8AC3E}">
        <p14:creationId xmlns:p14="http://schemas.microsoft.com/office/powerpoint/2010/main" val="1336473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latin typeface="Ancizar Sans" panose="020B0602040300000003" pitchFamily="34" charset="0"/>
              </a:rPr>
              <a:t>Estructuras de datos del </a:t>
            </a:r>
            <a:r>
              <a:rPr lang="es-CO" dirty="0" err="1">
                <a:latin typeface="Ancizar Sans" panose="020B0602040300000003" pitchFamily="34" charset="0"/>
              </a:rPr>
              <a:t>kernel</a:t>
            </a:r>
            <a:endParaRPr lang="es-CO" dirty="0">
              <a:latin typeface="Ancizar Sans" panose="020B0602040300000003" pitchFamily="34" charset="0"/>
            </a:endParaRPr>
          </a:p>
        </p:txBody>
      </p:sp>
      <p:sp>
        <p:nvSpPr>
          <p:cNvPr id="3" name="Marcador de contenido 2"/>
          <p:cNvSpPr>
            <a:spLocks noGrp="1"/>
          </p:cNvSpPr>
          <p:nvPr>
            <p:ph idx="1"/>
          </p:nvPr>
        </p:nvSpPr>
        <p:spPr>
          <a:xfrm>
            <a:off x="609600" y="1600201"/>
            <a:ext cx="10972800" cy="5148469"/>
          </a:xfrm>
        </p:spPr>
        <p:txBody>
          <a:bodyPr>
            <a:normAutofit fontScale="70000" lnSpcReduction="20000"/>
          </a:bodyPr>
          <a:lstStyle/>
          <a:p>
            <a:r>
              <a:rPr lang="es-CO" dirty="0">
                <a:latin typeface="Ancizar Sans" panose="020B0602040300000003" pitchFamily="34" charset="0"/>
              </a:rPr>
              <a:t>Una </a:t>
            </a:r>
            <a:r>
              <a:rPr lang="es-CO" b="1" dirty="0">
                <a:latin typeface="Ancizar Sans" panose="020B0602040300000003" pitchFamily="34" charset="0"/>
              </a:rPr>
              <a:t>función Hash</a:t>
            </a:r>
            <a:r>
              <a:rPr lang="es-CO" dirty="0">
                <a:latin typeface="Ancizar Sans" panose="020B0602040300000003" pitchFamily="34" charset="0"/>
              </a:rPr>
              <a:t> puede crear un</a:t>
            </a:r>
            <a:r>
              <a:rPr lang="es-CO" b="1" dirty="0">
                <a:latin typeface="Ancizar Sans" panose="020B0602040300000003" pitchFamily="34" charset="0"/>
              </a:rPr>
              <a:t> mapa</a:t>
            </a:r>
            <a:r>
              <a:rPr lang="es-CO" dirty="0">
                <a:latin typeface="Ancizar Sans" panose="020B0602040300000003" pitchFamily="34" charset="0"/>
              </a:rPr>
              <a:t> </a:t>
            </a:r>
            <a:r>
              <a:rPr lang="es-CO" b="1" dirty="0">
                <a:latin typeface="Ancizar Sans" panose="020B0602040300000003" pitchFamily="34" charset="0"/>
              </a:rPr>
              <a:t>hash</a:t>
            </a:r>
          </a:p>
          <a:p>
            <a:endParaRPr lang="es-CO" dirty="0">
              <a:latin typeface="Ancizar Sans" panose="020B0602040300000003" pitchFamily="34" charset="0"/>
            </a:endParaRPr>
          </a:p>
          <a:p>
            <a:endParaRPr lang="es-CO" dirty="0">
              <a:latin typeface="Ancizar Sans" panose="020B0602040300000003" pitchFamily="34" charset="0"/>
            </a:endParaRPr>
          </a:p>
          <a:p>
            <a:endParaRPr lang="es-CO" dirty="0">
              <a:latin typeface="Ancizar Sans" panose="020B0602040300000003" pitchFamily="34" charset="0"/>
            </a:endParaRPr>
          </a:p>
          <a:p>
            <a:endParaRPr lang="es-CO" dirty="0">
              <a:latin typeface="Ancizar Sans" panose="020B0602040300000003" pitchFamily="34" charset="0"/>
            </a:endParaRPr>
          </a:p>
          <a:p>
            <a:endParaRPr lang="es-CO" dirty="0">
              <a:latin typeface="Ancizar Sans" panose="020B0602040300000003" pitchFamily="34" charset="0"/>
            </a:endParaRPr>
          </a:p>
          <a:p>
            <a:endParaRPr lang="es-CO" dirty="0">
              <a:latin typeface="Ancizar Sans" panose="020B0602040300000003" pitchFamily="34" charset="0"/>
            </a:endParaRPr>
          </a:p>
          <a:p>
            <a:endParaRPr lang="es-CO" dirty="0">
              <a:latin typeface="Ancizar Sans" panose="020B0602040300000003" pitchFamily="34" charset="0"/>
            </a:endParaRPr>
          </a:p>
          <a:p>
            <a:r>
              <a:rPr lang="es-CO" b="1" dirty="0">
                <a:latin typeface="Ancizar Sans" panose="020B0602040300000003" pitchFamily="34" charset="0"/>
              </a:rPr>
              <a:t>Bitmap</a:t>
            </a:r>
            <a:r>
              <a:rPr lang="es-CO" dirty="0">
                <a:latin typeface="Ancizar Sans" panose="020B0602040300000003" pitchFamily="34" charset="0"/>
              </a:rPr>
              <a:t> – cadena de n dígitos binarios que representan el estado de n elementos.</a:t>
            </a:r>
          </a:p>
          <a:p>
            <a:pPr marL="457200" lvl="1" indent="0">
              <a:buNone/>
            </a:pPr>
            <a:r>
              <a:rPr lang="es-MX" dirty="0">
                <a:latin typeface="Ancizar Sans" panose="020B0602040300000003" pitchFamily="34" charset="0"/>
              </a:rPr>
              <a:t>El valor de la i-</a:t>
            </a:r>
            <a:r>
              <a:rPr lang="es-MX" dirty="0" err="1">
                <a:latin typeface="Ancizar Sans" panose="020B0602040300000003" pitchFamily="34" charset="0"/>
              </a:rPr>
              <a:t>ésima</a:t>
            </a:r>
            <a:r>
              <a:rPr lang="es-MX" dirty="0">
                <a:latin typeface="Ancizar Sans" panose="020B0602040300000003" pitchFamily="34" charset="0"/>
              </a:rPr>
              <a:t> posición del mapa de bits se asocia al i-</a:t>
            </a:r>
            <a:r>
              <a:rPr lang="es-MX" dirty="0" err="1">
                <a:latin typeface="Ancizar Sans" panose="020B0602040300000003" pitchFamily="34" charset="0"/>
              </a:rPr>
              <a:t>ésimo</a:t>
            </a:r>
            <a:r>
              <a:rPr lang="es-MX" dirty="0">
                <a:latin typeface="Ancizar Sans" panose="020B0602040300000003" pitchFamily="34" charset="0"/>
              </a:rPr>
              <a:t> recurso. Como ejemplo, considere el mapa de bits </a:t>
            </a:r>
            <a:r>
              <a:rPr lang="es-MX" u="sng" dirty="0">
                <a:latin typeface="Ancizar Sans" panose="020B0602040300000003" pitchFamily="34" charset="0"/>
              </a:rPr>
              <a:t>0 0 1 0 1 1 1 0 1</a:t>
            </a:r>
            <a:r>
              <a:rPr lang="es-MX" dirty="0">
                <a:latin typeface="Ancizar Sans" panose="020B0602040300000003" pitchFamily="34" charset="0"/>
              </a:rPr>
              <a:t>. En este ejemplo los recursos 2, 4, 5, 6 y 8 no están disponibles; los recursos 0, 1, 3 y 7 están disponibles.</a:t>
            </a:r>
          </a:p>
          <a:p>
            <a:pPr marL="457200" lvl="1" indent="0">
              <a:buNone/>
            </a:pPr>
            <a:endParaRPr lang="es-CO" dirty="0">
              <a:latin typeface="Ancizar Sans" panose="020B0602040300000003" pitchFamily="34" charset="0"/>
            </a:endParaRPr>
          </a:p>
          <a:p>
            <a:r>
              <a:rPr lang="es-CO" dirty="0">
                <a:latin typeface="Ancizar Sans" panose="020B0602040300000003" pitchFamily="34" charset="0"/>
              </a:rPr>
              <a:t>Estructuras de datos de Linux definidas en los archivos </a:t>
            </a:r>
            <a:r>
              <a:rPr lang="es-CO" b="1" dirty="0" err="1">
                <a:latin typeface="Ancizar Sans" panose="020B0602040300000003" pitchFamily="34" charset="0"/>
              </a:rPr>
              <a:t>include</a:t>
            </a:r>
            <a:r>
              <a:rPr lang="es-CO" dirty="0">
                <a:latin typeface="Ancizar Sans" panose="020B0602040300000003" pitchFamily="34" charset="0"/>
              </a:rPr>
              <a:t> </a:t>
            </a:r>
            <a:r>
              <a:rPr lang="es-CO" dirty="0">
                <a:latin typeface="Courier New" panose="02070309020205020404" pitchFamily="49" charset="0"/>
                <a:cs typeface="Courier New" panose="02070309020205020404" pitchFamily="49" charset="0"/>
              </a:rPr>
              <a:t>&lt;</a:t>
            </a:r>
            <a:r>
              <a:rPr lang="es-CO" dirty="0" err="1">
                <a:latin typeface="Courier New" panose="02070309020205020404" pitchFamily="49" charset="0"/>
                <a:cs typeface="Courier New" panose="02070309020205020404" pitchFamily="49" charset="0"/>
              </a:rPr>
              <a:t>linux</a:t>
            </a:r>
            <a:r>
              <a:rPr lang="es-CO" dirty="0">
                <a:latin typeface="Courier New" panose="02070309020205020404" pitchFamily="49" charset="0"/>
                <a:cs typeface="Courier New" panose="02070309020205020404" pitchFamily="49" charset="0"/>
              </a:rPr>
              <a:t>/</a:t>
            </a:r>
            <a:r>
              <a:rPr lang="es-CO" dirty="0" err="1">
                <a:latin typeface="Courier New" panose="02070309020205020404" pitchFamily="49" charset="0"/>
                <a:cs typeface="Courier New" panose="02070309020205020404" pitchFamily="49" charset="0"/>
              </a:rPr>
              <a:t>list.h</a:t>
            </a:r>
            <a:r>
              <a:rPr lang="es-CO" dirty="0">
                <a:latin typeface="Courier New" panose="02070309020205020404" pitchFamily="49" charset="0"/>
                <a:cs typeface="Courier New" panose="02070309020205020404" pitchFamily="49" charset="0"/>
              </a:rPr>
              <a:t>&gt;, &lt;</a:t>
            </a:r>
            <a:r>
              <a:rPr lang="es-CO" dirty="0" err="1">
                <a:latin typeface="Courier New" panose="02070309020205020404" pitchFamily="49" charset="0"/>
                <a:cs typeface="Courier New" panose="02070309020205020404" pitchFamily="49" charset="0"/>
              </a:rPr>
              <a:t>linux</a:t>
            </a:r>
            <a:r>
              <a:rPr lang="es-CO" dirty="0">
                <a:latin typeface="Courier New" panose="02070309020205020404" pitchFamily="49" charset="0"/>
                <a:cs typeface="Courier New" panose="02070309020205020404" pitchFamily="49" charset="0"/>
              </a:rPr>
              <a:t>/</a:t>
            </a:r>
            <a:r>
              <a:rPr lang="es-CO" dirty="0" err="1">
                <a:latin typeface="Courier New" panose="02070309020205020404" pitchFamily="49" charset="0"/>
                <a:cs typeface="Courier New" panose="02070309020205020404" pitchFamily="49" charset="0"/>
              </a:rPr>
              <a:t>kfifo.h</a:t>
            </a:r>
            <a:r>
              <a:rPr lang="es-CO" dirty="0">
                <a:latin typeface="Courier New" panose="02070309020205020404" pitchFamily="49" charset="0"/>
                <a:cs typeface="Courier New" panose="02070309020205020404" pitchFamily="49" charset="0"/>
              </a:rPr>
              <a:t>&gt;,&lt;</a:t>
            </a:r>
            <a:r>
              <a:rPr lang="es-CO" dirty="0" err="1">
                <a:latin typeface="Courier New" panose="02070309020205020404" pitchFamily="49" charset="0"/>
                <a:cs typeface="Courier New" panose="02070309020205020404" pitchFamily="49" charset="0"/>
              </a:rPr>
              <a:t>linux</a:t>
            </a:r>
            <a:r>
              <a:rPr lang="es-CO" dirty="0">
                <a:latin typeface="Courier New" panose="02070309020205020404" pitchFamily="49" charset="0"/>
                <a:cs typeface="Courier New" panose="02070309020205020404" pitchFamily="49" charset="0"/>
              </a:rPr>
              <a:t>/</a:t>
            </a:r>
            <a:r>
              <a:rPr lang="es-CO" dirty="0" err="1">
                <a:latin typeface="Courier New" panose="02070309020205020404" pitchFamily="49" charset="0"/>
                <a:cs typeface="Courier New" panose="02070309020205020404" pitchFamily="49" charset="0"/>
              </a:rPr>
              <a:t>rbtree.h</a:t>
            </a:r>
            <a:r>
              <a:rPr lang="es-CO" dirty="0">
                <a:latin typeface="Courier New" panose="02070309020205020404" pitchFamily="49" charset="0"/>
                <a:cs typeface="Courier New" panose="02070309020205020404" pitchFamily="49" charset="0"/>
              </a:rPr>
              <a:t>&gt;</a:t>
            </a:r>
          </a:p>
          <a:p>
            <a:endParaRPr lang="es-CO" dirty="0">
              <a:latin typeface="Ancizar Sans" panose="020B0602040300000003" pitchFamily="34" charset="0"/>
            </a:endParaRPr>
          </a:p>
        </p:txBody>
      </p:sp>
      <p:grpSp>
        <p:nvGrpSpPr>
          <p:cNvPr id="23" name="Grupo 22"/>
          <p:cNvGrpSpPr/>
          <p:nvPr/>
        </p:nvGrpSpPr>
        <p:grpSpPr>
          <a:xfrm>
            <a:off x="3714821" y="2064752"/>
            <a:ext cx="5086209" cy="2072089"/>
            <a:chOff x="2092325" y="1973242"/>
            <a:chExt cx="5086209" cy="2072089"/>
          </a:xfrm>
        </p:grpSpPr>
        <p:sp>
          <p:nvSpPr>
            <p:cNvPr id="5" name="Rectángulo 4"/>
            <p:cNvSpPr/>
            <p:nvPr/>
          </p:nvSpPr>
          <p:spPr>
            <a:xfrm>
              <a:off x="2092325" y="2876550"/>
              <a:ext cx="660400" cy="31432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6" name="Rectángulo 5"/>
            <p:cNvSpPr/>
            <p:nvPr/>
          </p:nvSpPr>
          <p:spPr>
            <a:xfrm>
              <a:off x="2752725" y="2876550"/>
              <a:ext cx="660400" cy="31432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Rectángulo 6"/>
            <p:cNvSpPr/>
            <p:nvPr/>
          </p:nvSpPr>
          <p:spPr>
            <a:xfrm>
              <a:off x="3413125" y="2876550"/>
              <a:ext cx="660400" cy="31432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Rectángulo 7"/>
            <p:cNvSpPr/>
            <p:nvPr/>
          </p:nvSpPr>
          <p:spPr>
            <a:xfrm>
              <a:off x="4073525" y="2876550"/>
              <a:ext cx="660400" cy="31432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Rectángulo 8"/>
            <p:cNvSpPr/>
            <p:nvPr/>
          </p:nvSpPr>
          <p:spPr>
            <a:xfrm>
              <a:off x="4733925" y="2876550"/>
              <a:ext cx="660400" cy="31432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0" name="Rectángulo 9"/>
            <p:cNvSpPr/>
            <p:nvPr/>
          </p:nvSpPr>
          <p:spPr>
            <a:xfrm>
              <a:off x="5394325" y="2876550"/>
              <a:ext cx="660400" cy="31432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1" name="CuadroTexto 10"/>
            <p:cNvSpPr txBox="1"/>
            <p:nvPr/>
          </p:nvSpPr>
          <p:spPr>
            <a:xfrm>
              <a:off x="6076950" y="2894979"/>
              <a:ext cx="1101584" cy="338554"/>
            </a:xfrm>
            <a:prstGeom prst="rect">
              <a:avLst/>
            </a:prstGeom>
            <a:solidFill>
              <a:schemeClr val="bg1"/>
            </a:solidFill>
          </p:spPr>
          <p:txBody>
            <a:bodyPr wrap="none" rtlCol="0">
              <a:spAutoFit/>
            </a:bodyPr>
            <a:lstStyle/>
            <a:p>
              <a:r>
                <a:rPr lang="es-CO" sz="1600" dirty="0"/>
                <a:t>Mapa hash</a:t>
              </a:r>
            </a:p>
          </p:txBody>
        </p:sp>
        <p:sp>
          <p:nvSpPr>
            <p:cNvPr id="12" name="CuadroTexto 11"/>
            <p:cNvSpPr txBox="1"/>
            <p:nvPr/>
          </p:nvSpPr>
          <p:spPr>
            <a:xfrm>
              <a:off x="3481325" y="1973242"/>
              <a:ext cx="1891287" cy="338554"/>
            </a:xfrm>
            <a:prstGeom prst="rect">
              <a:avLst/>
            </a:prstGeom>
            <a:solidFill>
              <a:schemeClr val="bg1"/>
            </a:solidFill>
          </p:spPr>
          <p:txBody>
            <a:bodyPr wrap="none" rtlCol="0">
              <a:spAutoFit/>
            </a:bodyPr>
            <a:lstStyle/>
            <a:p>
              <a:r>
                <a:rPr lang="es-CO" sz="1600" dirty="0" err="1"/>
                <a:t>Funcion_hash</a:t>
              </a:r>
              <a:r>
                <a:rPr lang="es-CO" sz="1600" dirty="0"/>
                <a:t> (llave)</a:t>
              </a:r>
            </a:p>
          </p:txBody>
        </p:sp>
        <p:sp>
          <p:nvSpPr>
            <p:cNvPr id="13" name="CuadroTexto 12"/>
            <p:cNvSpPr txBox="1"/>
            <p:nvPr/>
          </p:nvSpPr>
          <p:spPr>
            <a:xfrm>
              <a:off x="2271682" y="3214483"/>
              <a:ext cx="301686" cy="369332"/>
            </a:xfrm>
            <a:prstGeom prst="rect">
              <a:avLst/>
            </a:prstGeom>
            <a:noFill/>
          </p:spPr>
          <p:txBody>
            <a:bodyPr wrap="none" rtlCol="0">
              <a:spAutoFit/>
            </a:bodyPr>
            <a:lstStyle/>
            <a:p>
              <a:r>
                <a:rPr lang="es-CO" dirty="0"/>
                <a:t>0</a:t>
              </a:r>
            </a:p>
          </p:txBody>
        </p:sp>
        <p:sp>
          <p:nvSpPr>
            <p:cNvPr id="14" name="CuadroTexto 13"/>
            <p:cNvSpPr txBox="1"/>
            <p:nvPr/>
          </p:nvSpPr>
          <p:spPr>
            <a:xfrm>
              <a:off x="2932082" y="3214483"/>
              <a:ext cx="301686" cy="369332"/>
            </a:xfrm>
            <a:prstGeom prst="rect">
              <a:avLst/>
            </a:prstGeom>
            <a:noFill/>
          </p:spPr>
          <p:txBody>
            <a:bodyPr wrap="none" rtlCol="0">
              <a:spAutoFit/>
            </a:bodyPr>
            <a:lstStyle/>
            <a:p>
              <a:r>
                <a:rPr lang="es-CO" dirty="0"/>
                <a:t>1</a:t>
              </a:r>
            </a:p>
          </p:txBody>
        </p:sp>
        <p:sp>
          <p:nvSpPr>
            <p:cNvPr id="15" name="CuadroTexto 14"/>
            <p:cNvSpPr txBox="1"/>
            <p:nvPr/>
          </p:nvSpPr>
          <p:spPr>
            <a:xfrm>
              <a:off x="3621873" y="3214483"/>
              <a:ext cx="242374" cy="369332"/>
            </a:xfrm>
            <a:prstGeom prst="rect">
              <a:avLst/>
            </a:prstGeom>
            <a:noFill/>
          </p:spPr>
          <p:txBody>
            <a:bodyPr wrap="none" rtlCol="0">
              <a:spAutoFit/>
            </a:bodyPr>
            <a:lstStyle/>
            <a:p>
              <a:r>
                <a:rPr lang="es-CO" dirty="0"/>
                <a:t>.</a:t>
              </a:r>
            </a:p>
          </p:txBody>
        </p:sp>
        <p:sp>
          <p:nvSpPr>
            <p:cNvPr id="16" name="CuadroTexto 15"/>
            <p:cNvSpPr txBox="1"/>
            <p:nvPr/>
          </p:nvSpPr>
          <p:spPr>
            <a:xfrm>
              <a:off x="4942938" y="3214483"/>
              <a:ext cx="242374" cy="369332"/>
            </a:xfrm>
            <a:prstGeom prst="rect">
              <a:avLst/>
            </a:prstGeom>
            <a:noFill/>
          </p:spPr>
          <p:txBody>
            <a:bodyPr wrap="none" rtlCol="0">
              <a:spAutoFit/>
            </a:bodyPr>
            <a:lstStyle/>
            <a:p>
              <a:r>
                <a:rPr lang="es-CO" dirty="0"/>
                <a:t>.</a:t>
              </a:r>
            </a:p>
          </p:txBody>
        </p:sp>
        <p:sp>
          <p:nvSpPr>
            <p:cNvPr id="17" name="CuadroTexto 16"/>
            <p:cNvSpPr txBox="1"/>
            <p:nvPr/>
          </p:nvSpPr>
          <p:spPr>
            <a:xfrm>
              <a:off x="5571278" y="3209516"/>
              <a:ext cx="306494" cy="369332"/>
            </a:xfrm>
            <a:prstGeom prst="rect">
              <a:avLst/>
            </a:prstGeom>
            <a:noFill/>
          </p:spPr>
          <p:txBody>
            <a:bodyPr wrap="none" rtlCol="0">
              <a:spAutoFit/>
            </a:bodyPr>
            <a:lstStyle/>
            <a:p>
              <a:r>
                <a:rPr lang="es-CO" dirty="0"/>
                <a:t>n</a:t>
              </a:r>
            </a:p>
          </p:txBody>
        </p:sp>
        <p:sp>
          <p:nvSpPr>
            <p:cNvPr id="18" name="Rectángulo 17"/>
            <p:cNvSpPr/>
            <p:nvPr/>
          </p:nvSpPr>
          <p:spPr>
            <a:xfrm>
              <a:off x="4073525" y="3676650"/>
              <a:ext cx="660400" cy="3686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600" dirty="0">
                  <a:solidFill>
                    <a:schemeClr val="tx1"/>
                  </a:solidFill>
                </a:rPr>
                <a:t>Valor</a:t>
              </a:r>
            </a:p>
          </p:txBody>
        </p:sp>
        <p:cxnSp>
          <p:nvCxnSpPr>
            <p:cNvPr id="20" name="Conector recto 19"/>
            <p:cNvCxnSpPr>
              <a:stCxn id="8" idx="2"/>
              <a:endCxn id="18" idx="0"/>
            </p:cNvCxnSpPr>
            <p:nvPr/>
          </p:nvCxnSpPr>
          <p:spPr>
            <a:xfrm>
              <a:off x="4403725" y="3190875"/>
              <a:ext cx="0" cy="4857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endCxn id="8" idx="0"/>
            </p:cNvCxnSpPr>
            <p:nvPr/>
          </p:nvCxnSpPr>
          <p:spPr>
            <a:xfrm>
              <a:off x="4403725" y="2311796"/>
              <a:ext cx="0" cy="5647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06262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2310454194"/>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5037070" y="349329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646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p:spPr>
        <p:txBody>
          <a:bodyPr>
            <a:normAutofit/>
          </a:bodyPr>
          <a:lstStyle/>
          <a:p>
            <a:pPr>
              <a:lnSpc>
                <a:spcPct val="90000"/>
              </a:lnSpc>
            </a:pPr>
            <a:r>
              <a:rPr lang="en-US" altLang="es-CO" sz="4600" dirty="0" err="1">
                <a:latin typeface="Ancizar Sans" panose="020B0602040300000003" pitchFamily="34" charset="0"/>
              </a:rPr>
              <a:t>Entornos</a:t>
            </a:r>
            <a:r>
              <a:rPr lang="en-US" altLang="es-CO" sz="4600" dirty="0">
                <a:latin typeface="Ancizar Sans" panose="020B0602040300000003" pitchFamily="34" charset="0"/>
              </a:rPr>
              <a:t> de </a:t>
            </a:r>
            <a:r>
              <a:rPr lang="en-US" altLang="es-CO" sz="4600" dirty="0" err="1">
                <a:latin typeface="Ancizar Sans" panose="020B0602040300000003" pitchFamily="34" charset="0"/>
              </a:rPr>
              <a:t>computación</a:t>
            </a:r>
            <a:r>
              <a:rPr lang="en-US" altLang="es-CO" sz="4600" dirty="0">
                <a:latin typeface="Ancizar Sans" panose="020B0602040300000003" pitchFamily="34" charset="0"/>
              </a:rPr>
              <a:t> </a:t>
            </a:r>
            <a:r>
              <a:rPr lang="es-CO" sz="4600" dirty="0">
                <a:latin typeface="Ancizar Sans" panose="020B0602040300000003" pitchFamily="34" charset="0"/>
              </a:rPr>
              <a:t>- Tradicional</a:t>
            </a:r>
          </a:p>
        </p:txBody>
      </p:sp>
      <p:sp>
        <p:nvSpPr>
          <p:cNvPr id="3" name="Marcador de contenido 2"/>
          <p:cNvSpPr>
            <a:spLocks noGrp="1"/>
          </p:cNvSpPr>
          <p:nvPr>
            <p:ph idx="1"/>
          </p:nvPr>
        </p:nvSpPr>
        <p:spPr>
          <a:xfrm>
            <a:off x="838200" y="1929384"/>
            <a:ext cx="10515600" cy="4251960"/>
          </a:xfrm>
        </p:spPr>
        <p:txBody>
          <a:bodyPr>
            <a:normAutofit/>
          </a:bodyPr>
          <a:lstStyle/>
          <a:p>
            <a:r>
              <a:rPr lang="en-US" sz="2200">
                <a:latin typeface="Ancizar Sans" panose="020B0602040300000003" pitchFamily="34" charset="0"/>
              </a:rPr>
              <a:t>Máquinas de propóstito general que operan de forma independiente (</a:t>
            </a:r>
            <a:r>
              <a:rPr lang="en-US" sz="2200" i="1">
                <a:latin typeface="Ancizar Sans" panose="020B0602040300000003" pitchFamily="34" charset="0"/>
              </a:rPr>
              <a:t>stand-alone</a:t>
            </a:r>
            <a:r>
              <a:rPr lang="en-US" sz="2200">
                <a:latin typeface="Ancizar Sans" panose="020B0602040300000003" pitchFamily="34" charset="0"/>
              </a:rPr>
              <a:t>)</a:t>
            </a:r>
          </a:p>
          <a:p>
            <a:r>
              <a:rPr lang="en-US" sz="2200">
                <a:latin typeface="Ancizar Sans" panose="020B0602040300000003" pitchFamily="34" charset="0"/>
              </a:rPr>
              <a:t>Aunque en este momento está desdibujado ya que la mayoría de equipos están interconectados (i.e., Internet)</a:t>
            </a:r>
          </a:p>
          <a:p>
            <a:r>
              <a:rPr lang="en-US" sz="2200" b="1">
                <a:latin typeface="Ancizar Sans" panose="020B0602040300000003" pitchFamily="34" charset="0"/>
              </a:rPr>
              <a:t>Los portales</a:t>
            </a:r>
            <a:r>
              <a:rPr lang="en-US" sz="2200">
                <a:latin typeface="Ancizar Sans" panose="020B0602040300000003" pitchFamily="34" charset="0"/>
              </a:rPr>
              <a:t> proporcionan accesos web a los sistemas internos</a:t>
            </a:r>
          </a:p>
          <a:p>
            <a:r>
              <a:rPr lang="en-US" sz="2200" b="1">
                <a:latin typeface="Ancizar Sans" panose="020B0602040300000003" pitchFamily="34" charset="0"/>
              </a:rPr>
              <a:t>Los computadores de red (clientes delgados - thin clients)</a:t>
            </a:r>
            <a:r>
              <a:rPr lang="en-US" sz="2200">
                <a:latin typeface="Ancizar Sans" panose="020B0602040300000003" pitchFamily="34" charset="0"/>
              </a:rPr>
              <a:t> hacen las veces de terminales Web</a:t>
            </a:r>
          </a:p>
          <a:p>
            <a:r>
              <a:rPr lang="en-US" sz="2200">
                <a:latin typeface="Ancizar Sans" panose="020B0602040300000003" pitchFamily="34" charset="0"/>
              </a:rPr>
              <a:t>Los computadores móviles se interconectan mediante </a:t>
            </a:r>
            <a:r>
              <a:rPr lang="en-US" sz="2200" b="1">
                <a:latin typeface="Ancizar Sans" panose="020B0602040300000003" pitchFamily="34" charset="0"/>
              </a:rPr>
              <a:t>redes inalámbricas</a:t>
            </a:r>
          </a:p>
          <a:p>
            <a:r>
              <a:rPr lang="en-US" sz="2200">
                <a:latin typeface="Ancizar Sans" panose="020B0602040300000003" pitchFamily="34" charset="0"/>
              </a:rPr>
              <a:t>Las redes y sus components se han vuelto obicuas (extendido por todas partes) – incluso en las redes de las casas de familia se utilizan firewalls para proteger los computadores y la información del hogar de ataques usuales provenientes de Internet.</a:t>
            </a:r>
          </a:p>
          <a:p>
            <a:endParaRPr lang="es-CO" sz="2200">
              <a:latin typeface="Ancizar Sans" panose="020B0602040300000003" pitchFamily="34" charset="0"/>
            </a:endParaRPr>
          </a:p>
        </p:txBody>
      </p:sp>
    </p:spTree>
    <p:extLst>
      <p:ext uri="{BB962C8B-B14F-4D97-AF65-F5344CB8AC3E}">
        <p14:creationId xmlns:p14="http://schemas.microsoft.com/office/powerpoint/2010/main" val="37022668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es-CO" dirty="0" err="1">
                <a:latin typeface="Ancizar Sans" panose="020B0602040300000003" pitchFamily="34" charset="0"/>
              </a:rPr>
              <a:t>Entornos</a:t>
            </a:r>
            <a:r>
              <a:rPr lang="en-US" altLang="es-CO" dirty="0">
                <a:latin typeface="Ancizar Sans" panose="020B0602040300000003" pitchFamily="34" charset="0"/>
              </a:rPr>
              <a:t> de </a:t>
            </a:r>
            <a:r>
              <a:rPr lang="en-US" altLang="es-CO" dirty="0" err="1">
                <a:latin typeface="Ancizar Sans" panose="020B0602040300000003" pitchFamily="34" charset="0"/>
              </a:rPr>
              <a:t>computación</a:t>
            </a:r>
            <a:r>
              <a:rPr lang="en-US" altLang="es-CO" dirty="0">
                <a:latin typeface="Ancizar Sans" panose="020B0602040300000003" pitchFamily="34" charset="0"/>
              </a:rPr>
              <a:t> </a:t>
            </a:r>
            <a:r>
              <a:rPr lang="es-CO" dirty="0">
                <a:latin typeface="Ancizar Sans" panose="020B0602040300000003" pitchFamily="34" charset="0"/>
              </a:rPr>
              <a:t>- Móviles</a:t>
            </a:r>
          </a:p>
        </p:txBody>
      </p:sp>
      <p:sp>
        <p:nvSpPr>
          <p:cNvPr id="3" name="Marcador de contenido 2"/>
          <p:cNvSpPr>
            <a:spLocks noGrp="1"/>
          </p:cNvSpPr>
          <p:nvPr>
            <p:ph idx="1"/>
          </p:nvPr>
        </p:nvSpPr>
        <p:spPr>
          <a:xfrm>
            <a:off x="609600" y="1889272"/>
            <a:ext cx="10972800" cy="2801998"/>
          </a:xfrm>
        </p:spPr>
        <p:txBody>
          <a:bodyPr>
            <a:normAutofit fontScale="92500" lnSpcReduction="10000"/>
          </a:bodyPr>
          <a:lstStyle/>
          <a:p>
            <a:r>
              <a:rPr lang="en-US" sz="2600" dirty="0">
                <a:latin typeface="Ancizar Sans" panose="020B0602040300000003" pitchFamily="34" charset="0"/>
              </a:rPr>
              <a:t>Los smartphones, que </a:t>
            </a:r>
            <a:r>
              <a:rPr lang="en-US" sz="2600" dirty="0" err="1">
                <a:latin typeface="Ancizar Sans" panose="020B0602040300000003" pitchFamily="34" charset="0"/>
              </a:rPr>
              <a:t>pueden</a:t>
            </a:r>
            <a:r>
              <a:rPr lang="en-US" sz="2600" dirty="0">
                <a:latin typeface="Ancizar Sans" panose="020B0602040300000003" pitchFamily="34" charset="0"/>
              </a:rPr>
              <a:t> </a:t>
            </a:r>
            <a:r>
              <a:rPr lang="en-US" sz="2600" dirty="0" err="1">
                <a:latin typeface="Ancizar Sans" panose="020B0602040300000003" pitchFamily="34" charset="0"/>
              </a:rPr>
              <a:t>llevarse</a:t>
            </a:r>
            <a:r>
              <a:rPr lang="en-US" sz="2600" dirty="0">
                <a:latin typeface="Ancizar Sans" panose="020B0602040300000003" pitchFamily="34" charset="0"/>
              </a:rPr>
              <a:t> </a:t>
            </a:r>
            <a:r>
              <a:rPr lang="en-US" sz="2600" dirty="0" err="1">
                <a:latin typeface="Ancizar Sans" panose="020B0602040300000003" pitchFamily="34" charset="0"/>
              </a:rPr>
              <a:t>en</a:t>
            </a:r>
            <a:r>
              <a:rPr lang="en-US" sz="2600" dirty="0">
                <a:latin typeface="Ancizar Sans" panose="020B0602040300000003" pitchFamily="34" charset="0"/>
              </a:rPr>
              <a:t> las </a:t>
            </a:r>
            <a:r>
              <a:rPr lang="en-US" sz="2600" dirty="0" err="1">
                <a:latin typeface="Ancizar Sans" panose="020B0602040300000003" pitchFamily="34" charset="0"/>
              </a:rPr>
              <a:t>manos</a:t>
            </a:r>
            <a:r>
              <a:rPr lang="en-US" sz="2600" dirty="0">
                <a:latin typeface="Ancizar Sans" panose="020B0602040300000003" pitchFamily="34" charset="0"/>
              </a:rPr>
              <a:t>, las tablets, </a:t>
            </a:r>
            <a:r>
              <a:rPr lang="en-US" sz="2600" dirty="0" err="1">
                <a:latin typeface="Ancizar Sans" panose="020B0602040300000003" pitchFamily="34" charset="0"/>
              </a:rPr>
              <a:t>etc</a:t>
            </a:r>
            <a:endParaRPr lang="en-US" sz="2600" dirty="0">
              <a:latin typeface="Ancizar Sans" panose="020B0602040300000003" pitchFamily="34" charset="0"/>
            </a:endParaRPr>
          </a:p>
          <a:p>
            <a:r>
              <a:rPr lang="en-US" sz="2600" dirty="0">
                <a:latin typeface="Ancizar Sans" panose="020B0602040300000003" pitchFamily="34" charset="0"/>
              </a:rPr>
              <a:t>¿</a:t>
            </a:r>
            <a:r>
              <a:rPr lang="en-US" sz="2600" dirty="0" err="1">
                <a:latin typeface="Ancizar Sans" panose="020B0602040300000003" pitchFamily="34" charset="0"/>
              </a:rPr>
              <a:t>Qué</a:t>
            </a:r>
            <a:r>
              <a:rPr lang="en-US" sz="2600" dirty="0">
                <a:latin typeface="Ancizar Sans" panose="020B0602040300000003" pitchFamily="34" charset="0"/>
              </a:rPr>
              <a:t> los </a:t>
            </a:r>
            <a:r>
              <a:rPr lang="en-US" sz="2600" dirty="0" err="1">
                <a:latin typeface="Ancizar Sans" panose="020B0602040300000003" pitchFamily="34" charset="0"/>
              </a:rPr>
              <a:t>hace</a:t>
            </a:r>
            <a:r>
              <a:rPr lang="en-US" sz="2600" dirty="0">
                <a:latin typeface="Ancizar Sans" panose="020B0602040300000003" pitchFamily="34" charset="0"/>
              </a:rPr>
              <a:t> </a:t>
            </a:r>
            <a:r>
              <a:rPr lang="en-US" sz="2600" dirty="0" err="1">
                <a:latin typeface="Ancizar Sans" panose="020B0602040300000003" pitchFamily="34" charset="0"/>
              </a:rPr>
              <a:t>diferentes</a:t>
            </a:r>
            <a:r>
              <a:rPr lang="en-US" sz="2600" dirty="0">
                <a:latin typeface="Ancizar Sans" panose="020B0602040300000003" pitchFamily="34" charset="0"/>
              </a:rPr>
              <a:t> de un laptop </a:t>
            </a:r>
            <a:r>
              <a:rPr lang="en-US" sz="2600" dirty="0" err="1">
                <a:latin typeface="Ancizar Sans" panose="020B0602040300000003" pitchFamily="34" charset="0"/>
              </a:rPr>
              <a:t>tradicional</a:t>
            </a:r>
            <a:r>
              <a:rPr lang="en-US" sz="2600" dirty="0">
                <a:latin typeface="Ancizar Sans" panose="020B0602040300000003" pitchFamily="34" charset="0"/>
              </a:rPr>
              <a:t>?</a:t>
            </a:r>
          </a:p>
          <a:p>
            <a:pPr lvl="1"/>
            <a:r>
              <a:rPr lang="en-US" sz="2600" dirty="0" err="1">
                <a:latin typeface="Ancizar Sans" panose="020B0602040300000003" pitchFamily="34" charset="0"/>
              </a:rPr>
              <a:t>Características</a:t>
            </a:r>
            <a:r>
              <a:rPr lang="en-US" sz="2600" dirty="0">
                <a:latin typeface="Ancizar Sans" panose="020B0602040300000003" pitchFamily="34" charset="0"/>
              </a:rPr>
              <a:t> </a:t>
            </a:r>
            <a:r>
              <a:rPr lang="en-US" sz="2600" dirty="0" err="1">
                <a:latin typeface="Ancizar Sans" panose="020B0602040300000003" pitchFamily="34" charset="0"/>
              </a:rPr>
              <a:t>adicionales</a:t>
            </a:r>
            <a:r>
              <a:rPr lang="en-US" sz="2600" dirty="0">
                <a:latin typeface="Ancizar Sans" panose="020B0602040300000003" pitchFamily="34" charset="0"/>
              </a:rPr>
              <a:t>: GPS, </a:t>
            </a:r>
            <a:r>
              <a:rPr lang="en-US" sz="2600" dirty="0" err="1">
                <a:latin typeface="Ancizar Sans" panose="020B0602040300000003" pitchFamily="34" charset="0"/>
              </a:rPr>
              <a:t>giroscope</a:t>
            </a:r>
            <a:endParaRPr lang="en-US" sz="2600" dirty="0">
              <a:latin typeface="Ancizar Sans" panose="020B0602040300000003" pitchFamily="34" charset="0"/>
            </a:endParaRPr>
          </a:p>
          <a:p>
            <a:pPr lvl="1"/>
            <a:r>
              <a:rPr lang="en-US" sz="2600" dirty="0" err="1">
                <a:latin typeface="Ancizar Sans" panose="020B0602040300000003" pitchFamily="34" charset="0"/>
              </a:rPr>
              <a:t>Permiten</a:t>
            </a:r>
            <a:r>
              <a:rPr lang="en-US" sz="2600" dirty="0">
                <a:latin typeface="Ancizar Sans" panose="020B0602040300000003" pitchFamily="34" charset="0"/>
              </a:rPr>
              <a:t> nuevo </a:t>
            </a:r>
            <a:r>
              <a:rPr lang="en-US" sz="2600" dirty="0" err="1">
                <a:latin typeface="Ancizar Sans" panose="020B0602040300000003" pitchFamily="34" charset="0"/>
              </a:rPr>
              <a:t>tipos</a:t>
            </a:r>
            <a:r>
              <a:rPr lang="en-US" sz="2600" dirty="0">
                <a:latin typeface="Ancizar Sans" panose="020B0602040300000003" pitchFamily="34" charset="0"/>
              </a:rPr>
              <a:t> de </a:t>
            </a:r>
            <a:r>
              <a:rPr lang="en-US" sz="2600" dirty="0" err="1">
                <a:latin typeface="Ancizar Sans" panose="020B0602040300000003" pitchFamily="34" charset="0"/>
              </a:rPr>
              <a:t>aplicaciones</a:t>
            </a:r>
            <a:r>
              <a:rPr lang="en-US" sz="2600" dirty="0">
                <a:latin typeface="Ancizar Sans" panose="020B0602040300000003" pitchFamily="34" charset="0"/>
              </a:rPr>
              <a:t>, </a:t>
            </a:r>
            <a:r>
              <a:rPr lang="en-US" sz="2600" dirty="0" err="1">
                <a:latin typeface="Ancizar Sans" panose="020B0602040300000003" pitchFamily="34" charset="0"/>
              </a:rPr>
              <a:t>como</a:t>
            </a:r>
            <a:r>
              <a:rPr lang="en-US" sz="2600" dirty="0">
                <a:latin typeface="Ancizar Sans" panose="020B0602040300000003" pitchFamily="34" charset="0"/>
              </a:rPr>
              <a:t> </a:t>
            </a:r>
            <a:r>
              <a:rPr lang="en-US" sz="2600" b="1" dirty="0" err="1">
                <a:latin typeface="Ancizar Sans" panose="020B0602040300000003" pitchFamily="34" charset="0"/>
              </a:rPr>
              <a:t>realidad</a:t>
            </a:r>
            <a:r>
              <a:rPr lang="en-US" sz="2600" b="1" dirty="0">
                <a:latin typeface="Ancizar Sans" panose="020B0602040300000003" pitchFamily="34" charset="0"/>
              </a:rPr>
              <a:t> </a:t>
            </a:r>
            <a:r>
              <a:rPr lang="en-US" sz="2600" b="1" dirty="0" err="1">
                <a:latin typeface="Ancizar Sans" panose="020B0602040300000003" pitchFamily="34" charset="0"/>
              </a:rPr>
              <a:t>aumentada</a:t>
            </a:r>
            <a:endParaRPr lang="en-US" sz="2600" b="1" dirty="0">
              <a:latin typeface="Ancizar Sans" panose="020B0602040300000003" pitchFamily="34" charset="0"/>
            </a:endParaRPr>
          </a:p>
          <a:p>
            <a:pPr lvl="1"/>
            <a:r>
              <a:rPr lang="en-US" sz="2600" dirty="0">
                <a:latin typeface="Ancizar Sans" panose="020B0602040300000003" pitchFamily="34" charset="0"/>
              </a:rPr>
              <a:t>Para </a:t>
            </a:r>
            <a:r>
              <a:rPr lang="en-US" sz="2600" dirty="0" err="1">
                <a:latin typeface="Ancizar Sans" panose="020B0602040300000003" pitchFamily="34" charset="0"/>
              </a:rPr>
              <a:t>conectividad</a:t>
            </a:r>
            <a:r>
              <a:rPr lang="en-US" sz="2600" dirty="0">
                <a:latin typeface="Ancizar Sans" panose="020B0602040300000003" pitchFamily="34" charset="0"/>
              </a:rPr>
              <a:t> </a:t>
            </a:r>
            <a:r>
              <a:rPr lang="en-US" sz="2600" dirty="0" err="1">
                <a:latin typeface="Ancizar Sans" panose="020B0602040300000003" pitchFamily="34" charset="0"/>
              </a:rPr>
              <a:t>puede</a:t>
            </a:r>
            <a:r>
              <a:rPr lang="en-US" sz="2600" dirty="0">
                <a:latin typeface="Ancizar Sans" panose="020B0602040300000003" pitchFamily="34" charset="0"/>
              </a:rPr>
              <a:t> </a:t>
            </a:r>
            <a:r>
              <a:rPr lang="en-US" sz="2600" dirty="0" err="1">
                <a:latin typeface="Ancizar Sans" panose="020B0602040300000003" pitchFamily="34" charset="0"/>
              </a:rPr>
              <a:t>utilizar</a:t>
            </a:r>
            <a:r>
              <a:rPr lang="en-US" sz="2600" dirty="0">
                <a:latin typeface="Ancizar Sans" panose="020B0602040300000003" pitchFamily="34" charset="0"/>
              </a:rPr>
              <a:t> </a:t>
            </a:r>
            <a:r>
              <a:rPr lang="en-US" sz="2600" dirty="0" err="1">
                <a:latin typeface="Ancizar Sans" panose="020B0602040300000003" pitchFamily="34" charset="0"/>
              </a:rPr>
              <a:t>redes</a:t>
            </a:r>
            <a:r>
              <a:rPr lang="en-US" sz="2600" dirty="0">
                <a:latin typeface="Ancizar Sans" panose="020B0602040300000003" pitchFamily="34" charset="0"/>
              </a:rPr>
              <a:t> IEEE 802.11 (</a:t>
            </a:r>
            <a:r>
              <a:rPr lang="en-US" sz="2600" dirty="0" err="1">
                <a:latin typeface="Ancizar Sans" panose="020B0602040300000003" pitchFamily="34" charset="0"/>
              </a:rPr>
              <a:t>inalámbricas</a:t>
            </a:r>
            <a:r>
              <a:rPr lang="en-US" sz="2600" dirty="0">
                <a:latin typeface="Ancizar Sans" panose="020B0602040300000003" pitchFamily="34" charset="0"/>
              </a:rPr>
              <a:t>), o la red </a:t>
            </a:r>
            <a:r>
              <a:rPr lang="en-US" sz="2600" dirty="0" err="1">
                <a:latin typeface="Ancizar Sans" panose="020B0602040300000003" pitchFamily="34" charset="0"/>
              </a:rPr>
              <a:t>celular</a:t>
            </a:r>
            <a:r>
              <a:rPr lang="en-US" sz="2600" dirty="0">
                <a:latin typeface="Ancizar Sans" panose="020B0602040300000003" pitchFamily="34" charset="0"/>
              </a:rPr>
              <a:t> para </a:t>
            </a:r>
            <a:r>
              <a:rPr lang="en-US" sz="2600" dirty="0" err="1">
                <a:latin typeface="Ancizar Sans" panose="020B0602040300000003" pitchFamily="34" charset="0"/>
              </a:rPr>
              <a:t>pasar</a:t>
            </a:r>
            <a:r>
              <a:rPr lang="en-US" sz="2600" dirty="0">
                <a:latin typeface="Ancizar Sans" panose="020B0602040300000003" pitchFamily="34" charset="0"/>
              </a:rPr>
              <a:t> </a:t>
            </a:r>
            <a:r>
              <a:rPr lang="en-US" sz="2600" dirty="0" err="1">
                <a:latin typeface="Ancizar Sans" panose="020B0602040300000003" pitchFamily="34" charset="0"/>
              </a:rPr>
              <a:t>datos</a:t>
            </a:r>
            <a:endParaRPr lang="en-US" sz="2600" dirty="0">
              <a:latin typeface="Ancizar Sans" panose="020B0602040300000003" pitchFamily="34" charset="0"/>
            </a:endParaRPr>
          </a:p>
          <a:p>
            <a:r>
              <a:rPr lang="en-US" sz="2600" dirty="0">
                <a:latin typeface="Ancizar Sans" panose="020B0602040300000003" pitchFamily="34" charset="0"/>
              </a:rPr>
              <a:t>Los </a:t>
            </a:r>
            <a:r>
              <a:rPr lang="en-US" sz="2600" dirty="0" err="1">
                <a:latin typeface="Ancizar Sans" panose="020B0602040300000003" pitchFamily="34" charset="0"/>
              </a:rPr>
              <a:t>líderes</a:t>
            </a:r>
            <a:r>
              <a:rPr lang="en-US" sz="2600" dirty="0">
                <a:latin typeface="Ancizar Sans" panose="020B0602040300000003" pitchFamily="34" charset="0"/>
              </a:rPr>
              <a:t> </a:t>
            </a:r>
            <a:r>
              <a:rPr lang="en-US" sz="2600" dirty="0" err="1">
                <a:latin typeface="Ancizar Sans" panose="020B0602040300000003" pitchFamily="34" charset="0"/>
              </a:rPr>
              <a:t>en</a:t>
            </a:r>
            <a:r>
              <a:rPr lang="en-US" sz="2600" dirty="0">
                <a:latin typeface="Ancizar Sans" panose="020B0602040300000003" pitchFamily="34" charset="0"/>
              </a:rPr>
              <a:t> </a:t>
            </a:r>
            <a:r>
              <a:rPr lang="en-US" sz="2600" dirty="0" err="1">
                <a:latin typeface="Ancizar Sans" panose="020B0602040300000003" pitchFamily="34" charset="0"/>
              </a:rPr>
              <a:t>este</a:t>
            </a:r>
            <a:r>
              <a:rPr lang="en-US" sz="2600" dirty="0">
                <a:latin typeface="Ancizar Sans" panose="020B0602040300000003" pitchFamily="34" charset="0"/>
              </a:rPr>
              <a:t> </a:t>
            </a:r>
            <a:r>
              <a:rPr lang="en-US" sz="2600" dirty="0" err="1">
                <a:latin typeface="Ancizar Sans" panose="020B0602040300000003" pitchFamily="34" charset="0"/>
              </a:rPr>
              <a:t>momento</a:t>
            </a:r>
            <a:r>
              <a:rPr lang="en-US" sz="2600" dirty="0">
                <a:latin typeface="Ancizar Sans" panose="020B0602040300000003" pitchFamily="34" charset="0"/>
              </a:rPr>
              <a:t> </a:t>
            </a:r>
            <a:r>
              <a:rPr lang="en-US" sz="2600" b="1" dirty="0">
                <a:latin typeface="Ancizar Sans" panose="020B0602040300000003" pitchFamily="34" charset="0"/>
              </a:rPr>
              <a:t>Apple iOS</a:t>
            </a:r>
            <a:r>
              <a:rPr lang="en-US" sz="2600" dirty="0">
                <a:latin typeface="Ancizar Sans" panose="020B0602040300000003" pitchFamily="34" charset="0"/>
              </a:rPr>
              <a:t> y </a:t>
            </a:r>
            <a:r>
              <a:rPr lang="en-US" sz="2600" b="1" dirty="0">
                <a:latin typeface="Ancizar Sans" panose="020B0602040300000003" pitchFamily="34" charset="0"/>
              </a:rPr>
              <a:t>Google Android</a:t>
            </a:r>
          </a:p>
          <a:p>
            <a:endParaRPr lang="es-CO" dirty="0">
              <a:latin typeface="Ancizar Sans" panose="020B0602040300000003" pitchFamily="34" charset="0"/>
            </a:endParaRPr>
          </a:p>
        </p:txBody>
      </p:sp>
      <p:sp>
        <p:nvSpPr>
          <p:cNvPr id="4" name="CuadroTexto 3">
            <a:extLst>
              <a:ext uri="{FF2B5EF4-FFF2-40B4-BE49-F238E27FC236}">
                <a16:creationId xmlns:a16="http://schemas.microsoft.com/office/drawing/2014/main" id="{ED9FA6CB-3B76-D091-BB07-A135CE0537F3}"/>
              </a:ext>
            </a:extLst>
          </p:cNvPr>
          <p:cNvSpPr txBox="1"/>
          <p:nvPr/>
        </p:nvSpPr>
        <p:spPr>
          <a:xfrm>
            <a:off x="7490528" y="4767480"/>
            <a:ext cx="2926224" cy="1815882"/>
          </a:xfrm>
          <a:prstGeom prst="rect">
            <a:avLst/>
          </a:prstGeom>
          <a:solidFill>
            <a:srgbClr val="F400A1"/>
          </a:solidFill>
        </p:spPr>
        <p:txBody>
          <a:bodyPr wrap="square" rtlCol="0">
            <a:spAutoFit/>
          </a:bodyPr>
          <a:lstStyle/>
          <a:p>
            <a:r>
              <a:rPr lang="es-MX" sz="1600" b="1" dirty="0" err="1">
                <a:latin typeface="Arial" panose="020B0604020202020204" pitchFamily="34" charset="0"/>
              </a:rPr>
              <a:t>Fuchsia</a:t>
            </a:r>
            <a:r>
              <a:rPr lang="es-MX" sz="1600" dirty="0">
                <a:latin typeface="Arial" panose="020B0604020202020204" pitchFamily="34" charset="0"/>
              </a:rPr>
              <a:t> es un sistema operativo de tiempo real (RTOS) con seguridad basada en capacidades que actualmente está desarrollando Google. Podría reemplazar a Android. </a:t>
            </a:r>
            <a:endParaRPr lang="es-CO" sz="1600" dirty="0"/>
          </a:p>
        </p:txBody>
      </p:sp>
      <p:pic>
        <p:nvPicPr>
          <p:cNvPr id="6" name="Imagen 5">
            <a:extLst>
              <a:ext uri="{FF2B5EF4-FFF2-40B4-BE49-F238E27FC236}">
                <a16:creationId xmlns:a16="http://schemas.microsoft.com/office/drawing/2014/main" id="{9A26948F-67F5-0995-BBF3-8CC439E4A459}"/>
              </a:ext>
            </a:extLst>
          </p:cNvPr>
          <p:cNvPicPr>
            <a:picLocks noChangeAspect="1"/>
          </p:cNvPicPr>
          <p:nvPr/>
        </p:nvPicPr>
        <p:blipFill>
          <a:blip r:embed="rId2"/>
          <a:stretch>
            <a:fillRect/>
          </a:stretch>
        </p:blipFill>
        <p:spPr>
          <a:xfrm>
            <a:off x="6037208" y="4987016"/>
            <a:ext cx="1200660" cy="1317481"/>
          </a:xfrm>
          <a:prstGeom prst="rect">
            <a:avLst/>
          </a:prstGeom>
        </p:spPr>
      </p:pic>
      <p:pic>
        <p:nvPicPr>
          <p:cNvPr id="8" name="Imagen 7">
            <a:extLst>
              <a:ext uri="{FF2B5EF4-FFF2-40B4-BE49-F238E27FC236}">
                <a16:creationId xmlns:a16="http://schemas.microsoft.com/office/drawing/2014/main" id="{5CAA1C07-0ACC-0BD2-C8D6-769C3F606141}"/>
              </a:ext>
            </a:extLst>
          </p:cNvPr>
          <p:cNvPicPr>
            <a:picLocks noChangeAspect="1"/>
          </p:cNvPicPr>
          <p:nvPr/>
        </p:nvPicPr>
        <p:blipFill>
          <a:blip r:embed="rId3"/>
          <a:stretch>
            <a:fillRect/>
          </a:stretch>
        </p:blipFill>
        <p:spPr>
          <a:xfrm>
            <a:off x="2189547" y="5193439"/>
            <a:ext cx="1951182" cy="904639"/>
          </a:xfrm>
          <a:prstGeom prst="rect">
            <a:avLst/>
          </a:prstGeom>
        </p:spPr>
      </p:pic>
      <p:pic>
        <p:nvPicPr>
          <p:cNvPr id="10" name="Imagen 9">
            <a:extLst>
              <a:ext uri="{FF2B5EF4-FFF2-40B4-BE49-F238E27FC236}">
                <a16:creationId xmlns:a16="http://schemas.microsoft.com/office/drawing/2014/main" id="{632DD1A1-8FDF-F435-A77C-C3E986CED3DD}"/>
              </a:ext>
            </a:extLst>
          </p:cNvPr>
          <p:cNvPicPr>
            <a:picLocks noChangeAspect="1"/>
          </p:cNvPicPr>
          <p:nvPr/>
        </p:nvPicPr>
        <p:blipFill>
          <a:blip r:embed="rId4"/>
          <a:stretch>
            <a:fillRect/>
          </a:stretch>
        </p:blipFill>
        <p:spPr>
          <a:xfrm>
            <a:off x="4393390" y="4950178"/>
            <a:ext cx="1391159" cy="1391159"/>
          </a:xfrm>
          <a:prstGeom prst="rect">
            <a:avLst/>
          </a:prstGeom>
        </p:spPr>
      </p:pic>
    </p:spTree>
    <p:extLst>
      <p:ext uri="{BB962C8B-B14F-4D97-AF65-F5344CB8AC3E}">
        <p14:creationId xmlns:p14="http://schemas.microsoft.com/office/powerpoint/2010/main" val="1632189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D249E-0D2C-E16A-4908-FB547C9348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30CE86-9BB7-8390-BFF8-E4D524120C3F}"/>
              </a:ext>
            </a:extLst>
          </p:cNvPr>
          <p:cNvSpPr>
            <a:spLocks noGrp="1"/>
          </p:cNvSpPr>
          <p:nvPr>
            <p:ph type="title"/>
          </p:nvPr>
        </p:nvSpPr>
        <p:spPr/>
        <p:txBody>
          <a:bodyPr>
            <a:normAutofit/>
          </a:bodyPr>
          <a:lstStyle/>
          <a:p>
            <a:r>
              <a:rPr lang="en-US" altLang="es-CO" dirty="0" err="1">
                <a:latin typeface="Ancizar Sans" panose="020B0602040300000003" pitchFamily="34" charset="0"/>
              </a:rPr>
              <a:t>Entornos</a:t>
            </a:r>
            <a:r>
              <a:rPr lang="en-US" altLang="es-CO" dirty="0">
                <a:latin typeface="Ancizar Sans" panose="020B0602040300000003" pitchFamily="34" charset="0"/>
              </a:rPr>
              <a:t> de </a:t>
            </a:r>
            <a:r>
              <a:rPr lang="en-US" altLang="es-CO" dirty="0" err="1">
                <a:latin typeface="Ancizar Sans" panose="020B0602040300000003" pitchFamily="34" charset="0"/>
              </a:rPr>
              <a:t>computación</a:t>
            </a:r>
            <a:r>
              <a:rPr lang="en-US" altLang="es-CO" dirty="0">
                <a:latin typeface="Ancizar Sans" panose="020B0602040300000003" pitchFamily="34" charset="0"/>
              </a:rPr>
              <a:t> </a:t>
            </a:r>
            <a:r>
              <a:rPr lang="es-CO" dirty="0">
                <a:latin typeface="Ancizar Sans" panose="020B0602040300000003" pitchFamily="34" charset="0"/>
              </a:rPr>
              <a:t>- Móviles</a:t>
            </a:r>
          </a:p>
        </p:txBody>
      </p:sp>
      <p:sp>
        <p:nvSpPr>
          <p:cNvPr id="3" name="Marcador de contenido 2">
            <a:extLst>
              <a:ext uri="{FF2B5EF4-FFF2-40B4-BE49-F238E27FC236}">
                <a16:creationId xmlns:a16="http://schemas.microsoft.com/office/drawing/2014/main" id="{B28BC700-0B22-146C-7AD4-5C9F8DBCED6A}"/>
              </a:ext>
            </a:extLst>
          </p:cNvPr>
          <p:cNvSpPr>
            <a:spLocks noGrp="1"/>
          </p:cNvSpPr>
          <p:nvPr>
            <p:ph idx="1"/>
          </p:nvPr>
        </p:nvSpPr>
        <p:spPr>
          <a:xfrm>
            <a:off x="609600" y="1889272"/>
            <a:ext cx="10972800" cy="2801998"/>
          </a:xfrm>
        </p:spPr>
        <p:txBody>
          <a:bodyPr>
            <a:noAutofit/>
          </a:bodyPr>
          <a:lstStyle/>
          <a:p>
            <a:r>
              <a:rPr lang="es-CO" sz="2000" dirty="0" err="1"/>
              <a:t>HarmonyOS</a:t>
            </a:r>
            <a:r>
              <a:rPr lang="es-CO" sz="2000" dirty="0"/>
              <a:t> (HMOS), conocido en China como "</a:t>
            </a:r>
            <a:r>
              <a:rPr lang="es-CO" sz="2000" dirty="0" err="1"/>
              <a:t>HongMengOS</a:t>
            </a:r>
            <a:r>
              <a:rPr lang="es-CO" sz="2000" dirty="0"/>
              <a:t>" es un sistema operativo distribuido desarrollado por Huawei para colaborar e interconectar múltiples dispositivos inteligentes en el sistema del Internet de las cosas (</a:t>
            </a:r>
            <a:r>
              <a:rPr lang="es-CO" sz="2000" dirty="0" err="1"/>
              <a:t>IoT</a:t>
            </a:r>
            <a:r>
              <a:rPr lang="es-CO" sz="2000" dirty="0"/>
              <a:t>).</a:t>
            </a:r>
          </a:p>
          <a:p>
            <a:r>
              <a:rPr lang="es-MX" sz="2000" dirty="0" err="1"/>
              <a:t>KaiOS</a:t>
            </a:r>
            <a:r>
              <a:rPr lang="es-MX" sz="2000" dirty="0"/>
              <a:t> es un sistema operativo para dispositivos móviles basado en Linux que «fusiona el poder de un smartphone con la accesibilidad de un teléfono básico». Derivado de B2G (</a:t>
            </a:r>
            <a:r>
              <a:rPr lang="es-MX" sz="2000" dirty="0" err="1"/>
              <a:t>Boot</a:t>
            </a:r>
            <a:r>
              <a:rPr lang="es-MX" sz="2000" dirty="0"/>
              <a:t> to Gecko), un sucesor de código abierto de la comunidad de Firefox OS que fue descontinuado por Mozilla en 2016. Destinado a móviles básicos no táctiles y de bajo coste.</a:t>
            </a:r>
          </a:p>
          <a:p>
            <a:r>
              <a:rPr lang="es-MX" sz="2000" dirty="0"/>
              <a:t>Ubuntu </a:t>
            </a:r>
            <a:r>
              <a:rPr lang="es-MX" sz="2000" dirty="0" err="1"/>
              <a:t>Touch</a:t>
            </a:r>
            <a:r>
              <a:rPr lang="es-MX" sz="2000" dirty="0"/>
              <a:t> es un sistema operativo móvil basado en Linux desarrollado por la comunidad de </a:t>
            </a:r>
            <a:r>
              <a:rPr lang="es-MX" sz="2000" dirty="0" err="1"/>
              <a:t>UBPorts</a:t>
            </a:r>
            <a:r>
              <a:rPr lang="es-MX" sz="2000" dirty="0"/>
              <a:t>. Para equipos de escritorio, portátiles, netbooks, tabletas y teléfonos inteligentes.</a:t>
            </a:r>
          </a:p>
          <a:p>
            <a:r>
              <a:rPr lang="es-CO" sz="2000" dirty="0"/>
              <a:t>Otros: </a:t>
            </a:r>
            <a:r>
              <a:rPr lang="es-CO" sz="2000" dirty="0" err="1"/>
              <a:t>Sailfish</a:t>
            </a:r>
            <a:r>
              <a:rPr lang="es-CO" sz="2000" dirty="0"/>
              <a:t> OS, </a:t>
            </a:r>
            <a:r>
              <a:rPr lang="es-CO" sz="2000" dirty="0" err="1"/>
              <a:t>PostmarketOS</a:t>
            </a:r>
            <a:r>
              <a:rPr lang="es-CO" sz="2000" dirty="0"/>
              <a:t> y /e/OS</a:t>
            </a:r>
          </a:p>
        </p:txBody>
      </p:sp>
      <p:pic>
        <p:nvPicPr>
          <p:cNvPr id="11" name="Imagen 10">
            <a:extLst>
              <a:ext uri="{FF2B5EF4-FFF2-40B4-BE49-F238E27FC236}">
                <a16:creationId xmlns:a16="http://schemas.microsoft.com/office/drawing/2014/main" id="{649BA863-42B2-62A1-579E-9A78582D934A}"/>
              </a:ext>
            </a:extLst>
          </p:cNvPr>
          <p:cNvPicPr>
            <a:picLocks noChangeAspect="1"/>
          </p:cNvPicPr>
          <p:nvPr/>
        </p:nvPicPr>
        <p:blipFill>
          <a:blip r:embed="rId2"/>
          <a:stretch>
            <a:fillRect/>
          </a:stretch>
        </p:blipFill>
        <p:spPr>
          <a:xfrm>
            <a:off x="2579448" y="5788491"/>
            <a:ext cx="2628537" cy="486000"/>
          </a:xfrm>
          <a:prstGeom prst="rect">
            <a:avLst/>
          </a:prstGeom>
        </p:spPr>
      </p:pic>
      <p:pic>
        <p:nvPicPr>
          <p:cNvPr id="1026" name="Picture 2" descr="KaiOS Logo PNG Vector (PDF) Free Download">
            <a:extLst>
              <a:ext uri="{FF2B5EF4-FFF2-40B4-BE49-F238E27FC236}">
                <a16:creationId xmlns:a16="http://schemas.microsoft.com/office/drawing/2014/main" id="{93A521CC-D050-1CFB-5436-D2B860BF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545" y="5059238"/>
            <a:ext cx="1320909" cy="1243208"/>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5AC416D1-1417-0C20-2851-162BC4DCA775}"/>
              </a:ext>
            </a:extLst>
          </p:cNvPr>
          <p:cNvPicPr>
            <a:picLocks noChangeAspect="1"/>
          </p:cNvPicPr>
          <p:nvPr/>
        </p:nvPicPr>
        <p:blipFill>
          <a:blip r:embed="rId4"/>
          <a:stretch>
            <a:fillRect/>
          </a:stretch>
        </p:blipFill>
        <p:spPr>
          <a:xfrm>
            <a:off x="6984014" y="5789304"/>
            <a:ext cx="2157146" cy="485187"/>
          </a:xfrm>
          <a:prstGeom prst="rect">
            <a:avLst/>
          </a:prstGeom>
        </p:spPr>
      </p:pic>
    </p:spTree>
    <p:extLst>
      <p:ext uri="{BB962C8B-B14F-4D97-AF65-F5344CB8AC3E}">
        <p14:creationId xmlns:p14="http://schemas.microsoft.com/office/powerpoint/2010/main" val="6923033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2095012427"/>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7523966" y="349329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527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r>
              <a:rPr lang="en-US" altLang="es-CO" sz="4000" dirty="0" err="1">
                <a:latin typeface="Ancizar Sans" panose="020B0602040300000003" pitchFamily="34" charset="0"/>
              </a:rPr>
              <a:t>Entornos</a:t>
            </a:r>
            <a:r>
              <a:rPr lang="en-US" altLang="es-CO" sz="4000" dirty="0">
                <a:latin typeface="Ancizar Sans" panose="020B0602040300000003" pitchFamily="34" charset="0"/>
              </a:rPr>
              <a:t> de </a:t>
            </a:r>
            <a:r>
              <a:rPr lang="en-US" altLang="es-CO" sz="4000" dirty="0" err="1">
                <a:latin typeface="Ancizar Sans" panose="020B0602040300000003" pitchFamily="34" charset="0"/>
              </a:rPr>
              <a:t>computación</a:t>
            </a:r>
            <a:r>
              <a:rPr lang="en-US" altLang="es-CO" sz="4000" dirty="0">
                <a:latin typeface="Ancizar Sans" panose="020B0602040300000003" pitchFamily="34" charset="0"/>
              </a:rPr>
              <a:t> - </a:t>
            </a:r>
            <a:r>
              <a:rPr lang="en-US" altLang="es-CO" sz="4000" dirty="0" err="1">
                <a:latin typeface="Ancizar Sans" panose="020B0602040300000003" pitchFamily="34" charset="0"/>
              </a:rPr>
              <a:t>Virtualización</a:t>
            </a:r>
            <a:endParaRPr lang="es-CO" sz="4000" dirty="0">
              <a:latin typeface="Ancizar Sans" panose="020B0602040300000003" pitchFamily="34" charset="0"/>
            </a:endParaRPr>
          </a:p>
        </p:txBody>
      </p:sp>
      <p:sp>
        <p:nvSpPr>
          <p:cNvPr id="3" name="Marcador de contenido 2"/>
          <p:cNvSpPr>
            <a:spLocks noGrp="1"/>
          </p:cNvSpPr>
          <p:nvPr>
            <p:ph idx="1"/>
          </p:nvPr>
        </p:nvSpPr>
        <p:spPr>
          <a:xfrm>
            <a:off x="1115568" y="2126974"/>
            <a:ext cx="10168128" cy="4611756"/>
          </a:xfrm>
        </p:spPr>
        <p:txBody>
          <a:bodyPr>
            <a:normAutofit/>
          </a:bodyPr>
          <a:lstStyle/>
          <a:p>
            <a:pPr>
              <a:lnSpc>
                <a:spcPct val="90000"/>
              </a:lnSpc>
            </a:pPr>
            <a:r>
              <a:rPr lang="es-CO" sz="2400" dirty="0">
                <a:latin typeface="Ancizar Sans" panose="020B0602040300000003" pitchFamily="34" charset="0"/>
              </a:rPr>
              <a:t>Permite a los sistemas operativos ejecutar aplicaciones dentro de otros sistemas operativos</a:t>
            </a:r>
          </a:p>
          <a:p>
            <a:pPr>
              <a:lnSpc>
                <a:spcPct val="90000"/>
              </a:lnSpc>
            </a:pPr>
            <a:r>
              <a:rPr lang="es-CO" sz="2400" b="1" dirty="0">
                <a:latin typeface="Ancizar Sans" panose="020B0602040300000003" pitchFamily="34" charset="0"/>
              </a:rPr>
              <a:t>Emulación</a:t>
            </a:r>
            <a:r>
              <a:rPr lang="es-CO" sz="2400" dirty="0">
                <a:latin typeface="Ancizar Sans" panose="020B0602040300000003" pitchFamily="34" charset="0"/>
              </a:rPr>
              <a:t> utilizada cuando el tipo de CPU origen es diferente del la CPU objetivo (i.e. </a:t>
            </a:r>
            <a:r>
              <a:rPr lang="es-CO" sz="2400" dirty="0" err="1">
                <a:latin typeface="Ancizar Sans" panose="020B0602040300000003" pitchFamily="34" charset="0"/>
              </a:rPr>
              <a:t>PowerPC</a:t>
            </a:r>
            <a:r>
              <a:rPr lang="es-CO" sz="2400" dirty="0">
                <a:latin typeface="Ancizar Sans" panose="020B0602040300000003" pitchFamily="34" charset="0"/>
              </a:rPr>
              <a:t> a Intel x86)</a:t>
            </a:r>
          </a:p>
          <a:p>
            <a:pPr lvl="1">
              <a:lnSpc>
                <a:spcPct val="90000"/>
              </a:lnSpc>
            </a:pPr>
            <a:r>
              <a:rPr lang="es-CO" sz="2400" dirty="0">
                <a:latin typeface="Ancizar Sans" panose="020B0602040300000003" pitchFamily="34" charset="0"/>
              </a:rPr>
              <a:t>Generalmente es un método más lento</a:t>
            </a:r>
          </a:p>
          <a:p>
            <a:pPr>
              <a:lnSpc>
                <a:spcPct val="90000"/>
              </a:lnSpc>
            </a:pPr>
            <a:r>
              <a:rPr lang="es-CO" sz="2400" dirty="0">
                <a:latin typeface="Ancizar Sans" panose="020B0602040300000003" pitchFamily="34" charset="0"/>
              </a:rPr>
              <a:t>Virtualización – El sistema operativo está compilado de forma nativa para cierta CPU, ejecutando sistemas operativos ‘invitados’ compilados también de forma nativa </a:t>
            </a:r>
          </a:p>
          <a:p>
            <a:pPr lvl="1">
              <a:lnSpc>
                <a:spcPct val="90000"/>
              </a:lnSpc>
            </a:pPr>
            <a:r>
              <a:rPr lang="es-CO" sz="2400" dirty="0">
                <a:latin typeface="Ancizar Sans" panose="020B0602040300000003" pitchFamily="34" charset="0"/>
              </a:rPr>
              <a:t>Considere VMware ejecutando sistemas con Windows, cada uno ejecutando aplicaciones, todos sobre nodos Windows nativos</a:t>
            </a:r>
          </a:p>
          <a:p>
            <a:pPr lvl="1">
              <a:lnSpc>
                <a:spcPct val="90000"/>
              </a:lnSpc>
            </a:pPr>
            <a:r>
              <a:rPr lang="es-CO" sz="2400" b="1" dirty="0">
                <a:latin typeface="Ancizar Sans" panose="020B0602040300000003" pitchFamily="34" charset="0"/>
              </a:rPr>
              <a:t>VMM</a:t>
            </a:r>
            <a:r>
              <a:rPr lang="es-CO" sz="2400" dirty="0">
                <a:latin typeface="Ancizar Sans" panose="020B0602040300000003" pitchFamily="34" charset="0"/>
              </a:rPr>
              <a:t> (virtual machine Manager) proporciona servicios de virtualización</a:t>
            </a:r>
          </a:p>
        </p:txBody>
      </p:sp>
    </p:spTree>
    <p:extLst>
      <p:ext uri="{BB962C8B-B14F-4D97-AF65-F5344CB8AC3E}">
        <p14:creationId xmlns:p14="http://schemas.microsoft.com/office/powerpoint/2010/main" val="314800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7EE6D0-401C-410A-8C62-1E31C1EB9C76}"/>
              </a:ext>
            </a:extLst>
          </p:cNvPr>
          <p:cNvSpPr>
            <a:spLocks noGrp="1"/>
          </p:cNvSpPr>
          <p:nvPr>
            <p:ph type="title"/>
          </p:nvPr>
        </p:nvSpPr>
        <p:spPr>
          <a:xfrm>
            <a:off x="793662" y="386930"/>
            <a:ext cx="10066122" cy="1298448"/>
          </a:xfrm>
        </p:spPr>
        <p:txBody>
          <a:bodyPr anchor="b">
            <a:normAutofit/>
          </a:bodyPr>
          <a:lstStyle/>
          <a:p>
            <a:pPr>
              <a:lnSpc>
                <a:spcPct val="90000"/>
              </a:lnSpc>
            </a:pPr>
            <a:r>
              <a:rPr lang="es-MX" dirty="0"/>
              <a:t>Vista abstracta de los componentes de un sistema basado en computador</a:t>
            </a:r>
            <a:endParaRPr lang="es-CO" dirty="0"/>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contenido 3">
            <a:extLst>
              <a:ext uri="{FF2B5EF4-FFF2-40B4-BE49-F238E27FC236}">
                <a16:creationId xmlns:a16="http://schemas.microsoft.com/office/drawing/2014/main" id="{D31C98FF-272D-1203-AAC0-97EA06BE12D9}"/>
              </a:ext>
            </a:extLst>
          </p:cNvPr>
          <p:cNvSpPr>
            <a:spLocks noGrp="1"/>
          </p:cNvSpPr>
          <p:nvPr>
            <p:ph idx="1"/>
          </p:nvPr>
        </p:nvSpPr>
        <p:spPr>
          <a:xfrm>
            <a:off x="268358" y="2203078"/>
            <a:ext cx="5643174" cy="4267991"/>
          </a:xfrm>
        </p:spPr>
        <p:txBody>
          <a:bodyPr anchor="ctr">
            <a:normAutofit/>
          </a:bodyPr>
          <a:lstStyle/>
          <a:p>
            <a:pPr marL="285750" indent="-285750">
              <a:lnSpc>
                <a:spcPct val="90000"/>
              </a:lnSpc>
              <a:buFont typeface="Arial" panose="020B0604020202020204" pitchFamily="34" charset="0"/>
              <a:buChar char="•"/>
            </a:pPr>
            <a:r>
              <a:rPr lang="es-MX" sz="2000" dirty="0"/>
              <a:t>El hardware -la unidad central de procesamiento (CPU), la memoria y los dispositivos de entrada/salida (E/S)- proporciona los recursos informáticos básicos del sistema. </a:t>
            </a:r>
          </a:p>
          <a:p>
            <a:pPr marL="285750" indent="-285750">
              <a:lnSpc>
                <a:spcPct val="90000"/>
              </a:lnSpc>
              <a:buFont typeface="Arial" panose="020B0604020202020204" pitchFamily="34" charset="0"/>
              <a:buChar char="•"/>
            </a:pPr>
            <a:r>
              <a:rPr lang="es-MX" sz="2000" dirty="0"/>
              <a:t>Los programas de aplicación, como los procesadores de texto, las hojas de cálculo, los compiladores y los navegadores web, definen la forma en que se utilizan estos recursos para resolver los problemas informáticos de los usuarios. </a:t>
            </a:r>
          </a:p>
          <a:p>
            <a:pPr marL="285750" indent="-285750">
              <a:lnSpc>
                <a:spcPct val="90000"/>
              </a:lnSpc>
              <a:buFont typeface="Arial" panose="020B0604020202020204" pitchFamily="34" charset="0"/>
              <a:buChar char="•"/>
            </a:pPr>
            <a:r>
              <a:rPr lang="es-MX" sz="2000" dirty="0"/>
              <a:t>El sistema operativo controla el hardware y coordina su uso entre los distintos programas de aplicación para los distintos usuarios.</a:t>
            </a:r>
            <a:endParaRPr lang="es-CO" sz="2000" dirty="0"/>
          </a:p>
        </p:txBody>
      </p:sp>
      <p:pic>
        <p:nvPicPr>
          <p:cNvPr id="5" name="Imagen 4">
            <a:extLst>
              <a:ext uri="{FF2B5EF4-FFF2-40B4-BE49-F238E27FC236}">
                <a16:creationId xmlns:a16="http://schemas.microsoft.com/office/drawing/2014/main" id="{9D2940E3-4ADB-BF20-AF62-CAA9AECBD5AD}"/>
              </a:ext>
            </a:extLst>
          </p:cNvPr>
          <p:cNvPicPr>
            <a:picLocks noChangeAspect="1"/>
          </p:cNvPicPr>
          <p:nvPr/>
        </p:nvPicPr>
        <p:blipFill>
          <a:blip r:embed="rId2"/>
          <a:stretch>
            <a:fillRect/>
          </a:stretch>
        </p:blipFill>
        <p:spPr>
          <a:xfrm>
            <a:off x="5911532" y="2516214"/>
            <a:ext cx="5150277" cy="3650325"/>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0220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r>
              <a:rPr lang="en-US" altLang="es-CO" sz="4000" dirty="0" err="1">
                <a:latin typeface="Ancizar Sans" panose="020B0602040300000003" pitchFamily="34" charset="0"/>
              </a:rPr>
              <a:t>Entornos</a:t>
            </a:r>
            <a:r>
              <a:rPr lang="en-US" altLang="es-CO" sz="4000" dirty="0">
                <a:latin typeface="Ancizar Sans" panose="020B0602040300000003" pitchFamily="34" charset="0"/>
              </a:rPr>
              <a:t> de </a:t>
            </a:r>
            <a:r>
              <a:rPr lang="en-US" altLang="es-CO" sz="4000" dirty="0" err="1">
                <a:latin typeface="Ancizar Sans" panose="020B0602040300000003" pitchFamily="34" charset="0"/>
              </a:rPr>
              <a:t>computación</a:t>
            </a:r>
            <a:r>
              <a:rPr lang="en-US" altLang="es-CO" sz="4000" dirty="0">
                <a:latin typeface="Ancizar Sans" panose="020B0602040300000003" pitchFamily="34" charset="0"/>
              </a:rPr>
              <a:t> </a:t>
            </a:r>
            <a:r>
              <a:rPr lang="es-CO" sz="4000" dirty="0">
                <a:latin typeface="Ancizar Sans" panose="020B0602040300000003" pitchFamily="34" charset="0"/>
              </a:rPr>
              <a:t>- Virtualización</a:t>
            </a:r>
          </a:p>
        </p:txBody>
      </p:sp>
      <p:sp>
        <p:nvSpPr>
          <p:cNvPr id="3" name="Marcador de contenido 2"/>
          <p:cNvSpPr>
            <a:spLocks noGrp="1"/>
          </p:cNvSpPr>
          <p:nvPr>
            <p:ph idx="1"/>
          </p:nvPr>
        </p:nvSpPr>
        <p:spPr>
          <a:xfrm>
            <a:off x="1115568" y="2136912"/>
            <a:ext cx="10168128" cy="4631635"/>
          </a:xfrm>
        </p:spPr>
        <p:txBody>
          <a:bodyPr>
            <a:normAutofit/>
          </a:bodyPr>
          <a:lstStyle/>
          <a:p>
            <a:r>
              <a:rPr lang="en-US" sz="2400" dirty="0">
                <a:latin typeface="Ancizar Sans" panose="020B0602040300000003" pitchFamily="34" charset="0"/>
              </a:rPr>
              <a:t>En </a:t>
            </a:r>
            <a:r>
              <a:rPr lang="en-US" sz="2400" dirty="0" err="1">
                <a:latin typeface="Ancizar Sans" panose="020B0602040300000003" pitchFamily="34" charset="0"/>
              </a:rPr>
              <a:t>otros</a:t>
            </a:r>
            <a:r>
              <a:rPr lang="en-US" sz="2400" dirty="0">
                <a:latin typeface="Ancizar Sans" panose="020B0602040300000003" pitchFamily="34" charset="0"/>
              </a:rPr>
              <a:t> </a:t>
            </a:r>
            <a:r>
              <a:rPr lang="en-US" sz="2400" dirty="0" err="1">
                <a:latin typeface="Ancizar Sans" panose="020B0602040300000003" pitchFamily="34" charset="0"/>
              </a:rPr>
              <a:t>casos</a:t>
            </a:r>
            <a:r>
              <a:rPr lang="en-US" sz="2400" dirty="0">
                <a:latin typeface="Ancizar Sans" panose="020B0602040300000003" pitchFamily="34" charset="0"/>
              </a:rPr>
              <a:t> se </a:t>
            </a:r>
            <a:r>
              <a:rPr lang="en-US" sz="2400" dirty="0" err="1">
                <a:latin typeface="Ancizar Sans" panose="020B0602040300000003" pitchFamily="34" charset="0"/>
              </a:rPr>
              <a:t>pueden</a:t>
            </a:r>
            <a:r>
              <a:rPr lang="en-US" sz="2400" dirty="0">
                <a:latin typeface="Ancizar Sans" panose="020B0602040300000003" pitchFamily="34" charset="0"/>
              </a:rPr>
              <a:t> </a:t>
            </a:r>
            <a:r>
              <a:rPr lang="en-US" sz="2400" dirty="0" err="1">
                <a:latin typeface="Ancizar Sans" panose="020B0602040300000003" pitchFamily="34" charset="0"/>
              </a:rPr>
              <a:t>utilizar</a:t>
            </a:r>
            <a:r>
              <a:rPr lang="en-US" sz="2400" dirty="0">
                <a:latin typeface="Ancizar Sans" panose="020B0602040300000003" pitchFamily="34" charset="0"/>
              </a:rPr>
              <a:t> laptops y desktops </a:t>
            </a:r>
            <a:r>
              <a:rPr lang="en-US" sz="2400" dirty="0" err="1">
                <a:latin typeface="Ancizar Sans" panose="020B0602040300000003" pitchFamily="34" charset="0"/>
              </a:rPr>
              <a:t>ejecutando</a:t>
            </a:r>
            <a:r>
              <a:rPr lang="en-US" sz="2400" dirty="0">
                <a:latin typeface="Ancizar Sans" panose="020B0602040300000003" pitchFamily="34" charset="0"/>
              </a:rPr>
              <a:t> multiples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r>
              <a:rPr lang="en-US" sz="2400" dirty="0">
                <a:latin typeface="Ancizar Sans" panose="020B0602040300000003" pitchFamily="34" charset="0"/>
              </a:rPr>
              <a:t> para </a:t>
            </a:r>
            <a:r>
              <a:rPr lang="en-US" sz="2400" dirty="0" err="1">
                <a:latin typeface="Ancizar Sans" panose="020B0602040300000003" pitchFamily="34" charset="0"/>
              </a:rPr>
              <a:t>exploración</a:t>
            </a:r>
            <a:r>
              <a:rPr lang="en-US" sz="2400" dirty="0">
                <a:latin typeface="Ancizar Sans" panose="020B0602040300000003" pitchFamily="34" charset="0"/>
              </a:rPr>
              <a:t> o </a:t>
            </a:r>
            <a:r>
              <a:rPr lang="en-US" sz="2400" dirty="0" err="1">
                <a:latin typeface="Ancizar Sans" panose="020B0602040300000003" pitchFamily="34" charset="0"/>
              </a:rPr>
              <a:t>compatibilidad</a:t>
            </a:r>
            <a:endParaRPr lang="en-US" sz="2400" dirty="0">
              <a:latin typeface="Ancizar Sans" panose="020B0602040300000003" pitchFamily="34" charset="0"/>
            </a:endParaRPr>
          </a:p>
          <a:p>
            <a:pPr lvl="1"/>
            <a:r>
              <a:rPr lang="en-US" sz="2000" dirty="0">
                <a:latin typeface="Ancizar Sans" panose="020B0602040300000003" pitchFamily="34" charset="0"/>
              </a:rPr>
              <a:t>Laptop Apple </a:t>
            </a:r>
            <a:r>
              <a:rPr lang="en-US" sz="2000" dirty="0" err="1">
                <a:latin typeface="Ancizar Sans" panose="020B0602040300000003" pitchFamily="34" charset="0"/>
              </a:rPr>
              <a:t>ejecutando</a:t>
            </a:r>
            <a:r>
              <a:rPr lang="en-US" sz="2000" dirty="0">
                <a:latin typeface="Ancizar Sans" panose="020B0602040300000003" pitchFamily="34" charset="0"/>
              </a:rPr>
              <a:t> Mac OS X, con Windows </a:t>
            </a:r>
            <a:r>
              <a:rPr lang="en-US" sz="2000" dirty="0" err="1">
                <a:latin typeface="Ancizar Sans" panose="020B0602040300000003" pitchFamily="34" charset="0"/>
              </a:rPr>
              <a:t>como</a:t>
            </a:r>
            <a:r>
              <a:rPr lang="en-US" sz="2000" dirty="0">
                <a:latin typeface="Ancizar Sans" panose="020B0602040300000003" pitchFamily="34" charset="0"/>
              </a:rPr>
              <a:t> Sistema </a:t>
            </a:r>
            <a:r>
              <a:rPr lang="en-US" sz="2000" dirty="0" err="1">
                <a:latin typeface="Ancizar Sans" panose="020B0602040300000003" pitchFamily="34" charset="0"/>
              </a:rPr>
              <a:t>operativo</a:t>
            </a:r>
            <a:r>
              <a:rPr lang="en-US" sz="2000" dirty="0">
                <a:latin typeface="Ancizar Sans" panose="020B0602040300000003" pitchFamily="34" charset="0"/>
              </a:rPr>
              <a:t> </a:t>
            </a:r>
            <a:r>
              <a:rPr lang="en-US" sz="2000" dirty="0" err="1">
                <a:latin typeface="Ancizar Sans" panose="020B0602040300000003" pitchFamily="34" charset="0"/>
              </a:rPr>
              <a:t>invitado</a:t>
            </a:r>
            <a:endParaRPr lang="en-US" sz="2000" dirty="0">
              <a:latin typeface="Ancizar Sans" panose="020B0602040300000003" pitchFamily="34" charset="0"/>
            </a:endParaRPr>
          </a:p>
          <a:p>
            <a:pPr lvl="1"/>
            <a:r>
              <a:rPr lang="en-US" sz="2000" dirty="0" err="1">
                <a:latin typeface="Ancizar Sans" panose="020B0602040300000003" pitchFamily="34" charset="0"/>
              </a:rPr>
              <a:t>Desarrollando</a:t>
            </a:r>
            <a:r>
              <a:rPr lang="en-US" sz="2000" dirty="0">
                <a:latin typeface="Ancizar Sans" panose="020B0602040300000003" pitchFamily="34" charset="0"/>
              </a:rPr>
              <a:t> </a:t>
            </a:r>
            <a:r>
              <a:rPr lang="en-US" sz="2000" dirty="0" err="1">
                <a:latin typeface="Ancizar Sans" panose="020B0602040300000003" pitchFamily="34" charset="0"/>
              </a:rPr>
              <a:t>aplicaciones</a:t>
            </a:r>
            <a:r>
              <a:rPr lang="en-US" sz="2000" dirty="0">
                <a:latin typeface="Ancizar Sans" panose="020B0602040300000003" pitchFamily="34" charset="0"/>
              </a:rPr>
              <a:t> para </a:t>
            </a:r>
            <a:r>
              <a:rPr lang="en-US" sz="2000" dirty="0" err="1">
                <a:latin typeface="Ancizar Sans" panose="020B0602040300000003" pitchFamily="34" charset="0"/>
              </a:rPr>
              <a:t>diversos</a:t>
            </a:r>
            <a:r>
              <a:rPr lang="en-US" sz="2000" dirty="0">
                <a:latin typeface="Ancizar Sans" panose="020B0602040300000003" pitchFamily="34" charset="0"/>
              </a:rPr>
              <a:t> </a:t>
            </a:r>
            <a:r>
              <a:rPr lang="en-US" sz="2000" dirty="0" err="1">
                <a:latin typeface="Ancizar Sans" panose="020B0602040300000003" pitchFamily="34" charset="0"/>
              </a:rPr>
              <a:t>Sistemas</a:t>
            </a:r>
            <a:r>
              <a:rPr lang="en-US" sz="2000" dirty="0">
                <a:latin typeface="Ancizar Sans" panose="020B0602040300000003" pitchFamily="34" charset="0"/>
              </a:rPr>
              <a:t> </a:t>
            </a:r>
            <a:r>
              <a:rPr lang="en-US" sz="2000" dirty="0" err="1">
                <a:latin typeface="Ancizar Sans" panose="020B0602040300000003" pitchFamily="34" charset="0"/>
              </a:rPr>
              <a:t>operativos</a:t>
            </a:r>
            <a:r>
              <a:rPr lang="en-US" sz="2000" dirty="0">
                <a:latin typeface="Ancizar Sans" panose="020B0602040300000003" pitchFamily="34" charset="0"/>
              </a:rPr>
              <a:t> sin </a:t>
            </a:r>
            <a:r>
              <a:rPr lang="en-US" sz="2000" dirty="0" err="1">
                <a:latin typeface="Ancizar Sans" panose="020B0602040300000003" pitchFamily="34" charset="0"/>
              </a:rPr>
              <a:t>tener</a:t>
            </a:r>
            <a:r>
              <a:rPr lang="en-US" sz="2000" dirty="0">
                <a:latin typeface="Ancizar Sans" panose="020B0602040300000003" pitchFamily="34" charset="0"/>
              </a:rPr>
              <a:t> multiples </a:t>
            </a:r>
            <a:r>
              <a:rPr lang="en-US" sz="2000" dirty="0" err="1">
                <a:latin typeface="Ancizar Sans" panose="020B0602040300000003" pitchFamily="34" charset="0"/>
              </a:rPr>
              <a:t>Sistemas</a:t>
            </a:r>
            <a:r>
              <a:rPr lang="en-US" sz="2000" dirty="0">
                <a:latin typeface="Ancizar Sans" panose="020B0602040300000003" pitchFamily="34" charset="0"/>
              </a:rPr>
              <a:t> </a:t>
            </a:r>
            <a:r>
              <a:rPr lang="en-US" sz="2000" dirty="0" err="1">
                <a:latin typeface="Ancizar Sans" panose="020B0602040300000003" pitchFamily="34" charset="0"/>
              </a:rPr>
              <a:t>en</a:t>
            </a:r>
            <a:r>
              <a:rPr lang="en-US" sz="2000" dirty="0">
                <a:latin typeface="Ancizar Sans" panose="020B0602040300000003" pitchFamily="34" charset="0"/>
              </a:rPr>
              <a:t> hardware</a:t>
            </a:r>
          </a:p>
          <a:p>
            <a:pPr lvl="1"/>
            <a:r>
              <a:rPr lang="en-US" sz="2000" dirty="0" err="1">
                <a:latin typeface="Ancizar Sans" panose="020B0602040300000003" pitchFamily="34" charset="0"/>
              </a:rPr>
              <a:t>Pruebas</a:t>
            </a:r>
            <a:r>
              <a:rPr lang="en-US" sz="2000" dirty="0">
                <a:latin typeface="Ancizar Sans" panose="020B0602040300000003" pitchFamily="34" charset="0"/>
              </a:rPr>
              <a:t> de </a:t>
            </a:r>
            <a:r>
              <a:rPr lang="en-US" sz="2000" dirty="0" err="1">
                <a:latin typeface="Ancizar Sans" panose="020B0602040300000003" pitchFamily="34" charset="0"/>
              </a:rPr>
              <a:t>aseguramiento</a:t>
            </a:r>
            <a:r>
              <a:rPr lang="en-US" sz="2000" dirty="0">
                <a:latin typeface="Ancizar Sans" panose="020B0602040300000003" pitchFamily="34" charset="0"/>
              </a:rPr>
              <a:t> de </a:t>
            </a:r>
            <a:r>
              <a:rPr lang="en-US" sz="2000" dirty="0" err="1">
                <a:latin typeface="Ancizar Sans" panose="020B0602040300000003" pitchFamily="34" charset="0"/>
              </a:rPr>
              <a:t>calidad</a:t>
            </a:r>
            <a:r>
              <a:rPr lang="en-US" sz="2000" dirty="0">
                <a:latin typeface="Ancizar Sans" panose="020B0602040300000003" pitchFamily="34" charset="0"/>
              </a:rPr>
              <a:t> (QA) de </a:t>
            </a:r>
            <a:r>
              <a:rPr lang="en-US" sz="2000" dirty="0" err="1">
                <a:latin typeface="Ancizar Sans" panose="020B0602040300000003" pitchFamily="34" charset="0"/>
              </a:rPr>
              <a:t>aplicaciones</a:t>
            </a:r>
            <a:r>
              <a:rPr lang="en-US" sz="2000" dirty="0">
                <a:latin typeface="Ancizar Sans" panose="020B0602040300000003" pitchFamily="34" charset="0"/>
              </a:rPr>
              <a:t> sin </a:t>
            </a:r>
            <a:r>
              <a:rPr lang="en-US" sz="2000" dirty="0" err="1">
                <a:latin typeface="Ancizar Sans" panose="020B0602040300000003" pitchFamily="34" charset="0"/>
              </a:rPr>
              <a:t>tener</a:t>
            </a:r>
            <a:r>
              <a:rPr lang="en-US" sz="2000" dirty="0">
                <a:latin typeface="Ancizar Sans" panose="020B0602040300000003" pitchFamily="34" charset="0"/>
              </a:rPr>
              <a:t> multiples </a:t>
            </a:r>
            <a:r>
              <a:rPr lang="en-US" sz="2000" dirty="0" err="1">
                <a:latin typeface="Ancizar Sans" panose="020B0602040300000003" pitchFamily="34" charset="0"/>
              </a:rPr>
              <a:t>Sistemas</a:t>
            </a:r>
            <a:r>
              <a:rPr lang="en-US" sz="2000" dirty="0">
                <a:latin typeface="Ancizar Sans" panose="020B0602040300000003" pitchFamily="34" charset="0"/>
              </a:rPr>
              <a:t> </a:t>
            </a:r>
            <a:r>
              <a:rPr lang="en-US" sz="2000" dirty="0" err="1">
                <a:latin typeface="Ancizar Sans" panose="020B0602040300000003" pitchFamily="34" charset="0"/>
              </a:rPr>
              <a:t>en</a:t>
            </a:r>
            <a:r>
              <a:rPr lang="en-US" sz="2000" dirty="0">
                <a:latin typeface="Ancizar Sans" panose="020B0602040300000003" pitchFamily="34" charset="0"/>
              </a:rPr>
              <a:t> hardware</a:t>
            </a:r>
          </a:p>
          <a:p>
            <a:pPr lvl="1"/>
            <a:r>
              <a:rPr lang="en-US" sz="2000" dirty="0" err="1">
                <a:latin typeface="Ancizar Sans" panose="020B0602040300000003" pitchFamily="34" charset="0"/>
              </a:rPr>
              <a:t>Ejecución</a:t>
            </a:r>
            <a:r>
              <a:rPr lang="en-US" sz="2000" dirty="0">
                <a:latin typeface="Ancizar Sans" panose="020B0602040300000003" pitchFamily="34" charset="0"/>
              </a:rPr>
              <a:t> y </a:t>
            </a:r>
            <a:r>
              <a:rPr lang="en-US" sz="2000" dirty="0" err="1">
                <a:latin typeface="Ancizar Sans" panose="020B0602040300000003" pitchFamily="34" charset="0"/>
              </a:rPr>
              <a:t>gestión</a:t>
            </a:r>
            <a:r>
              <a:rPr lang="en-US" sz="2000" dirty="0">
                <a:latin typeface="Ancizar Sans" panose="020B0602040300000003" pitchFamily="34" charset="0"/>
              </a:rPr>
              <a:t> de </a:t>
            </a:r>
            <a:r>
              <a:rPr lang="en-US" sz="2000" dirty="0" err="1">
                <a:latin typeface="Ancizar Sans" panose="020B0602040300000003" pitchFamily="34" charset="0"/>
              </a:rPr>
              <a:t>diversos</a:t>
            </a:r>
            <a:r>
              <a:rPr lang="en-US" sz="2000" dirty="0">
                <a:latin typeface="Ancizar Sans" panose="020B0602040300000003" pitchFamily="34" charset="0"/>
              </a:rPr>
              <a:t> </a:t>
            </a:r>
            <a:r>
              <a:rPr lang="en-US" sz="2000" dirty="0" err="1">
                <a:latin typeface="Ancizar Sans" panose="020B0602040300000003" pitchFamily="34" charset="0"/>
              </a:rPr>
              <a:t>entornos</a:t>
            </a:r>
            <a:r>
              <a:rPr lang="en-US" sz="2000" dirty="0">
                <a:latin typeface="Ancizar Sans" panose="020B0602040300000003" pitchFamily="34" charset="0"/>
              </a:rPr>
              <a:t> de </a:t>
            </a:r>
            <a:r>
              <a:rPr lang="en-US" sz="2000" dirty="0" err="1">
                <a:latin typeface="Ancizar Sans" panose="020B0602040300000003" pitchFamily="34" charset="0"/>
              </a:rPr>
              <a:t>cómputo</a:t>
            </a:r>
            <a:r>
              <a:rPr lang="en-US" sz="2000" dirty="0">
                <a:latin typeface="Ancizar Sans" panose="020B0602040300000003" pitchFamily="34" charset="0"/>
              </a:rPr>
              <a:t> </a:t>
            </a:r>
            <a:r>
              <a:rPr lang="en-US" sz="2000" dirty="0" err="1">
                <a:latin typeface="Ancizar Sans" panose="020B0602040300000003" pitchFamily="34" charset="0"/>
              </a:rPr>
              <a:t>dentro</a:t>
            </a:r>
            <a:r>
              <a:rPr lang="en-US" sz="2000" dirty="0">
                <a:latin typeface="Ancizar Sans" panose="020B0602040300000003" pitchFamily="34" charset="0"/>
              </a:rPr>
              <a:t> de </a:t>
            </a:r>
            <a:r>
              <a:rPr lang="en-US" sz="2000" i="1" dirty="0">
                <a:latin typeface="Ancizar Sans" panose="020B0602040300000003" pitchFamily="34" charset="0"/>
              </a:rPr>
              <a:t>data centers</a:t>
            </a:r>
          </a:p>
          <a:p>
            <a:r>
              <a:rPr lang="en-US" sz="2400" dirty="0">
                <a:latin typeface="Ancizar Sans" panose="020B0602040300000003" pitchFamily="34" charset="0"/>
              </a:rPr>
              <a:t>VMM </a:t>
            </a:r>
            <a:r>
              <a:rPr lang="en-US" sz="2400" dirty="0" err="1">
                <a:latin typeface="Ancizar Sans" panose="020B0602040300000003" pitchFamily="34" charset="0"/>
              </a:rPr>
              <a:t>puede</a:t>
            </a:r>
            <a:r>
              <a:rPr lang="en-US" sz="2400" dirty="0">
                <a:latin typeface="Ancizar Sans" panose="020B0602040300000003" pitchFamily="34" charset="0"/>
              </a:rPr>
              <a:t> </a:t>
            </a:r>
            <a:r>
              <a:rPr lang="en-US" sz="2400" dirty="0" err="1">
                <a:latin typeface="Ancizar Sans" panose="020B0602040300000003" pitchFamily="34" charset="0"/>
              </a:rPr>
              <a:t>ejecutarse</a:t>
            </a:r>
            <a:r>
              <a:rPr lang="en-US" sz="2400" dirty="0">
                <a:latin typeface="Ancizar Sans" panose="020B0602040300000003" pitchFamily="34" charset="0"/>
              </a:rPr>
              <a:t> de forma </a:t>
            </a:r>
            <a:r>
              <a:rPr lang="en-US" sz="2400" dirty="0" err="1">
                <a:latin typeface="Ancizar Sans" panose="020B0602040300000003" pitchFamily="34" charset="0"/>
              </a:rPr>
              <a:t>nativa</a:t>
            </a:r>
            <a:r>
              <a:rPr lang="en-US" sz="2400" dirty="0">
                <a:latin typeface="Ancizar Sans" panose="020B0602040300000003" pitchFamily="34" charset="0"/>
              </a:rPr>
              <a:t>, </a:t>
            </a:r>
            <a:r>
              <a:rPr lang="en-US" sz="2400" dirty="0" err="1">
                <a:latin typeface="Ancizar Sans" panose="020B0602040300000003" pitchFamily="34" charset="0"/>
              </a:rPr>
              <a:t>en</a:t>
            </a:r>
            <a:r>
              <a:rPr lang="en-US" sz="2400" dirty="0">
                <a:latin typeface="Ancizar Sans" panose="020B0602040300000003" pitchFamily="34" charset="0"/>
              </a:rPr>
              <a:t> </a:t>
            </a:r>
            <a:r>
              <a:rPr lang="en-US" sz="2400" dirty="0" err="1">
                <a:latin typeface="Ancizar Sans" panose="020B0602040300000003" pitchFamily="34" charset="0"/>
              </a:rPr>
              <a:t>dicho</a:t>
            </a:r>
            <a:r>
              <a:rPr lang="en-US" sz="2400" dirty="0">
                <a:latin typeface="Ancizar Sans" panose="020B0602040300000003" pitchFamily="34" charset="0"/>
              </a:rPr>
              <a:t> </a:t>
            </a:r>
            <a:r>
              <a:rPr lang="en-US" sz="2400" dirty="0" err="1">
                <a:latin typeface="Ancizar Sans" panose="020B0602040300000003" pitchFamily="34" charset="0"/>
              </a:rPr>
              <a:t>caso</a:t>
            </a:r>
            <a:r>
              <a:rPr lang="en-US" sz="2400" dirty="0">
                <a:latin typeface="Ancizar Sans" panose="020B0602040300000003" pitchFamily="34" charset="0"/>
              </a:rPr>
              <a:t> </a:t>
            </a:r>
            <a:r>
              <a:rPr lang="en-US" sz="2400" dirty="0" err="1">
                <a:latin typeface="Ancizar Sans" panose="020B0602040300000003" pitchFamily="34" charset="0"/>
              </a:rPr>
              <a:t>también</a:t>
            </a:r>
            <a:r>
              <a:rPr lang="en-US" sz="2400" dirty="0">
                <a:latin typeface="Ancizar Sans" panose="020B0602040300000003" pitchFamily="34" charset="0"/>
              </a:rPr>
              <a:t> son </a:t>
            </a:r>
            <a:r>
              <a:rPr lang="en-US" sz="2400" dirty="0" err="1">
                <a:latin typeface="Ancizar Sans" panose="020B0602040300000003" pitchFamily="34" charset="0"/>
              </a:rPr>
              <a:t>el</a:t>
            </a:r>
            <a:r>
              <a:rPr lang="en-US" sz="2400" dirty="0">
                <a:latin typeface="Ancizar Sans" panose="020B0602040300000003" pitchFamily="34" charset="0"/>
              </a:rPr>
              <a:t> host</a:t>
            </a:r>
          </a:p>
          <a:p>
            <a:pPr lvl="1"/>
            <a:r>
              <a:rPr lang="en-US" sz="2000" dirty="0">
                <a:latin typeface="Ancizar Sans" panose="020B0602040300000003" pitchFamily="34" charset="0"/>
              </a:rPr>
              <a:t>VMware </a:t>
            </a:r>
            <a:r>
              <a:rPr lang="en-US" sz="2000" dirty="0" err="1">
                <a:latin typeface="Ancizar Sans" panose="020B0602040300000003" pitchFamily="34" charset="0"/>
              </a:rPr>
              <a:t>ESXi</a:t>
            </a:r>
            <a:r>
              <a:rPr lang="en-US" sz="2000" dirty="0">
                <a:latin typeface="Ancizar Sans" panose="020B0602040300000003" pitchFamily="34" charset="0"/>
              </a:rPr>
              <a:t> y Citrix </a:t>
            </a:r>
            <a:r>
              <a:rPr lang="en-US" sz="2000" dirty="0" err="1">
                <a:latin typeface="Ancizar Sans" panose="020B0602040300000003" pitchFamily="34" charset="0"/>
              </a:rPr>
              <a:t>XenServer</a:t>
            </a:r>
            <a:endParaRPr lang="en-US" sz="2000" dirty="0">
              <a:latin typeface="Ancizar Sans" panose="020B0602040300000003" pitchFamily="34" charset="0"/>
            </a:endParaRPr>
          </a:p>
          <a:p>
            <a:endParaRPr lang="es-CO" sz="2000" dirty="0">
              <a:latin typeface="Ancizar Sans" panose="020B0602040300000003" pitchFamily="34" charset="0"/>
            </a:endParaRPr>
          </a:p>
        </p:txBody>
      </p:sp>
    </p:spTree>
    <p:extLst>
      <p:ext uri="{BB962C8B-B14F-4D97-AF65-F5344CB8AC3E}">
        <p14:creationId xmlns:p14="http://schemas.microsoft.com/office/powerpoint/2010/main" val="28248757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91440" tIns="45720" rIns="91440" bIns="45720" rtlCol="0" anchor="ctr">
            <a:normAutofit/>
          </a:bodyPr>
          <a:lstStyle/>
          <a:p>
            <a:r>
              <a:rPr lang="en-US" altLang="es-CO" sz="4000" dirty="0" err="1">
                <a:latin typeface="Ancizar Sans" panose="020B0602040300000003" pitchFamily="34" charset="0"/>
              </a:rPr>
              <a:t>Entornos</a:t>
            </a:r>
            <a:r>
              <a:rPr lang="en-US" altLang="es-CO" sz="4000" dirty="0">
                <a:latin typeface="Ancizar Sans" panose="020B0602040300000003" pitchFamily="34" charset="0"/>
              </a:rPr>
              <a:t> de </a:t>
            </a:r>
            <a:r>
              <a:rPr lang="en-US" altLang="es-CO" sz="4000" dirty="0" err="1">
                <a:latin typeface="Ancizar Sans" panose="020B0602040300000003" pitchFamily="34" charset="0"/>
              </a:rPr>
              <a:t>computación</a:t>
            </a:r>
            <a:r>
              <a:rPr lang="en-US" altLang="es-CO" sz="4000" dirty="0">
                <a:latin typeface="Ancizar Sans" panose="020B0602040300000003" pitchFamily="34" charset="0"/>
              </a:rPr>
              <a:t> - </a:t>
            </a:r>
            <a:r>
              <a:rPr lang="en-US" altLang="es-CO" sz="4000" dirty="0" err="1">
                <a:latin typeface="Ancizar Sans" panose="020B0602040300000003" pitchFamily="34" charset="0"/>
              </a:rPr>
              <a:t>Virtualización</a:t>
            </a:r>
            <a:endParaRPr lang="es-CO" sz="4000"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EFE87B8A-7154-A3B2-B35E-F71E850A9B30}"/>
              </a:ext>
            </a:extLst>
          </p:cNvPr>
          <p:cNvSpPr>
            <a:spLocks noGrp="1"/>
          </p:cNvSpPr>
          <p:nvPr>
            <p:ph idx="1"/>
          </p:nvPr>
        </p:nvSpPr>
        <p:spPr/>
        <p:txBody>
          <a:bodyPr/>
          <a:lstStyle/>
          <a:p>
            <a:endParaRPr lang="es-CO" dirty="0"/>
          </a:p>
        </p:txBody>
      </p:sp>
      <p:pic>
        <p:nvPicPr>
          <p:cNvPr id="4" name="Picture 1" descr="1_20.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7981" y="2243422"/>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3383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pPr>
              <a:lnSpc>
                <a:spcPct val="90000"/>
              </a:lnSpc>
            </a:pPr>
            <a:r>
              <a:rPr lang="en-US" altLang="es-CO" sz="3700" dirty="0" err="1">
                <a:latin typeface="Ancizar Sans" panose="020B0602040300000003" pitchFamily="34" charset="0"/>
              </a:rPr>
              <a:t>Entornos</a:t>
            </a:r>
            <a:r>
              <a:rPr lang="en-US" altLang="es-CO" sz="3700" dirty="0">
                <a:latin typeface="Ancizar Sans" panose="020B0602040300000003" pitchFamily="34" charset="0"/>
              </a:rPr>
              <a:t> de </a:t>
            </a:r>
            <a:r>
              <a:rPr lang="en-US" altLang="es-CO" sz="3700" dirty="0" err="1">
                <a:latin typeface="Ancizar Sans" panose="020B0602040300000003" pitchFamily="34" charset="0"/>
              </a:rPr>
              <a:t>computación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Computación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en</a:t>
            </a:r>
            <a:r>
              <a:rPr lang="en-US" altLang="es-CO" sz="3700" dirty="0">
                <a:latin typeface="Ancizar Sans" panose="020B0602040300000003" pitchFamily="34" charset="0"/>
              </a:rPr>
              <a:t> la </a:t>
            </a:r>
            <a:r>
              <a:rPr lang="en-US" altLang="es-CO" sz="3700" dirty="0" err="1">
                <a:latin typeface="Ancizar Sans" panose="020B0602040300000003" pitchFamily="34" charset="0"/>
              </a:rPr>
              <a:t>nube</a:t>
            </a:r>
            <a:endParaRPr lang="es-CO" sz="3700" dirty="0">
              <a:latin typeface="Ancizar Sans" panose="020B0602040300000003" pitchFamily="34" charset="0"/>
            </a:endParaRPr>
          </a:p>
        </p:txBody>
      </p:sp>
      <p:sp>
        <p:nvSpPr>
          <p:cNvPr id="3" name="Marcador de contenido 2"/>
          <p:cNvSpPr>
            <a:spLocks noGrp="1"/>
          </p:cNvSpPr>
          <p:nvPr>
            <p:ph idx="1"/>
          </p:nvPr>
        </p:nvSpPr>
        <p:spPr>
          <a:xfrm>
            <a:off x="1115568" y="2146852"/>
            <a:ext cx="10168128" cy="4542183"/>
          </a:xfrm>
        </p:spPr>
        <p:txBody>
          <a:bodyPr>
            <a:normAutofit/>
          </a:bodyPr>
          <a:lstStyle/>
          <a:p>
            <a:pPr>
              <a:lnSpc>
                <a:spcPct val="90000"/>
              </a:lnSpc>
            </a:pPr>
            <a:r>
              <a:rPr lang="en-US" sz="2000" dirty="0" err="1">
                <a:latin typeface="Ancizar Sans" panose="020B0602040300000003" pitchFamily="34" charset="0"/>
              </a:rPr>
              <a:t>Entrega</a:t>
            </a:r>
            <a:r>
              <a:rPr lang="en-US" sz="2000" dirty="0">
                <a:latin typeface="Ancizar Sans" panose="020B0602040300000003" pitchFamily="34" charset="0"/>
              </a:rPr>
              <a:t> </a:t>
            </a:r>
            <a:r>
              <a:rPr lang="en-US" sz="2000" dirty="0" err="1">
                <a:latin typeface="Ancizar Sans" panose="020B0602040300000003" pitchFamily="34" charset="0"/>
              </a:rPr>
              <a:t>computación</a:t>
            </a:r>
            <a:r>
              <a:rPr lang="en-US" sz="2000" dirty="0">
                <a:latin typeface="Ancizar Sans" panose="020B0602040300000003" pitchFamily="34" charset="0"/>
              </a:rPr>
              <a:t>, </a:t>
            </a:r>
            <a:r>
              <a:rPr lang="en-US" sz="2000" dirty="0" err="1">
                <a:latin typeface="Ancizar Sans" panose="020B0602040300000003" pitchFamily="34" charset="0"/>
              </a:rPr>
              <a:t>almacenamiento</a:t>
            </a:r>
            <a:r>
              <a:rPr lang="en-US" sz="2000" dirty="0">
                <a:latin typeface="Ancizar Sans" panose="020B0602040300000003" pitchFamily="34" charset="0"/>
              </a:rPr>
              <a:t>, </a:t>
            </a:r>
            <a:r>
              <a:rPr lang="en-US" sz="2000" dirty="0" err="1">
                <a:latin typeface="Ancizar Sans" panose="020B0602040300000003" pitchFamily="34" charset="0"/>
              </a:rPr>
              <a:t>incluso</a:t>
            </a:r>
            <a:r>
              <a:rPr lang="en-US" sz="2000" dirty="0">
                <a:latin typeface="Ancizar Sans" panose="020B0602040300000003" pitchFamily="34" charset="0"/>
              </a:rPr>
              <a:t> </a:t>
            </a:r>
            <a:r>
              <a:rPr lang="en-US" sz="2000" dirty="0" err="1">
                <a:latin typeface="Ancizar Sans" panose="020B0602040300000003" pitchFamily="34" charset="0"/>
              </a:rPr>
              <a:t>aplicaciones</a:t>
            </a:r>
            <a:r>
              <a:rPr lang="en-US" sz="2000" dirty="0">
                <a:latin typeface="Ancizar Sans" panose="020B0602040300000003" pitchFamily="34" charset="0"/>
              </a:rPr>
              <a:t> </a:t>
            </a:r>
            <a:r>
              <a:rPr lang="en-US" sz="2000" dirty="0" err="1">
                <a:latin typeface="Ancizar Sans" panose="020B0602040300000003" pitchFamily="34" charset="0"/>
              </a:rPr>
              <a:t>como</a:t>
            </a:r>
            <a:r>
              <a:rPr lang="en-US" sz="2000" dirty="0">
                <a:latin typeface="Ancizar Sans" panose="020B0602040300000003" pitchFamily="34" charset="0"/>
              </a:rPr>
              <a:t> </a:t>
            </a:r>
            <a:r>
              <a:rPr lang="en-US" sz="2000" dirty="0" err="1">
                <a:latin typeface="Ancizar Sans" panose="020B0602040300000003" pitchFamily="34" charset="0"/>
              </a:rPr>
              <a:t>servicio</a:t>
            </a:r>
            <a:r>
              <a:rPr lang="en-US" sz="2000" dirty="0">
                <a:latin typeface="Ancizar Sans" panose="020B0602040300000003" pitchFamily="34" charset="0"/>
              </a:rPr>
              <a:t> a </a:t>
            </a:r>
            <a:r>
              <a:rPr lang="en-US" sz="2000" dirty="0" err="1">
                <a:latin typeface="Ancizar Sans" panose="020B0602040300000003" pitchFamily="34" charset="0"/>
              </a:rPr>
              <a:t>través</a:t>
            </a:r>
            <a:r>
              <a:rPr lang="en-US" sz="2000" dirty="0">
                <a:latin typeface="Ancizar Sans" panose="020B0602040300000003" pitchFamily="34" charset="0"/>
              </a:rPr>
              <a:t> de la red</a:t>
            </a:r>
          </a:p>
          <a:p>
            <a:pPr>
              <a:lnSpc>
                <a:spcPct val="90000"/>
              </a:lnSpc>
            </a:pPr>
            <a:r>
              <a:rPr lang="en-US" sz="2000" dirty="0" err="1">
                <a:latin typeface="Ancizar Sans" panose="020B0602040300000003" pitchFamily="34" charset="0"/>
              </a:rPr>
              <a:t>Extensión</a:t>
            </a:r>
            <a:r>
              <a:rPr lang="en-US" sz="2000" dirty="0">
                <a:latin typeface="Ancizar Sans" panose="020B0602040300000003" pitchFamily="34" charset="0"/>
              </a:rPr>
              <a:t> </a:t>
            </a:r>
            <a:r>
              <a:rPr lang="en-US" sz="2000" dirty="0" err="1">
                <a:latin typeface="Ancizar Sans" panose="020B0602040300000003" pitchFamily="34" charset="0"/>
              </a:rPr>
              <a:t>lógica</a:t>
            </a:r>
            <a:r>
              <a:rPr lang="en-US" sz="2000" dirty="0">
                <a:latin typeface="Ancizar Sans" panose="020B0602040300000003" pitchFamily="34" charset="0"/>
              </a:rPr>
              <a:t> de la </a:t>
            </a:r>
            <a:r>
              <a:rPr lang="en-US" sz="2000" dirty="0" err="1">
                <a:latin typeface="Ancizar Sans" panose="020B0602040300000003" pitchFamily="34" charset="0"/>
              </a:rPr>
              <a:t>virtualización</a:t>
            </a:r>
            <a:r>
              <a:rPr lang="en-US" sz="2000" dirty="0">
                <a:latin typeface="Ancizar Sans" panose="020B0602040300000003" pitchFamily="34" charset="0"/>
              </a:rPr>
              <a:t> </a:t>
            </a:r>
            <a:r>
              <a:rPr lang="en-US" sz="2000" dirty="0" err="1">
                <a:latin typeface="Ancizar Sans" panose="020B0602040300000003" pitchFamily="34" charset="0"/>
              </a:rPr>
              <a:t>ya</a:t>
            </a:r>
            <a:r>
              <a:rPr lang="en-US" sz="2000" dirty="0">
                <a:latin typeface="Ancizar Sans" panose="020B0602040300000003" pitchFamily="34" charset="0"/>
              </a:rPr>
              <a:t> que </a:t>
            </a:r>
            <a:r>
              <a:rPr lang="en-US" sz="2000" dirty="0" err="1">
                <a:latin typeface="Ancizar Sans" panose="020B0602040300000003" pitchFamily="34" charset="0"/>
              </a:rPr>
              <a:t>utiliza</a:t>
            </a:r>
            <a:r>
              <a:rPr lang="en-US" sz="2000" dirty="0">
                <a:latin typeface="Ancizar Sans" panose="020B0602040300000003" pitchFamily="34" charset="0"/>
              </a:rPr>
              <a:t> la </a:t>
            </a:r>
            <a:r>
              <a:rPr lang="en-US" sz="2000" dirty="0" err="1">
                <a:latin typeface="Ancizar Sans" panose="020B0602040300000003" pitchFamily="34" charset="0"/>
              </a:rPr>
              <a:t>virtualización</a:t>
            </a:r>
            <a:r>
              <a:rPr lang="en-US" sz="2000" dirty="0">
                <a:latin typeface="Ancizar Sans" panose="020B0602040300000003" pitchFamily="34" charset="0"/>
              </a:rPr>
              <a:t> </a:t>
            </a:r>
            <a:r>
              <a:rPr lang="en-US" sz="2000" dirty="0" err="1">
                <a:latin typeface="Ancizar Sans" panose="020B0602040300000003" pitchFamily="34" charset="0"/>
              </a:rPr>
              <a:t>como</a:t>
            </a:r>
            <a:r>
              <a:rPr lang="en-US" sz="2000" dirty="0">
                <a:latin typeface="Ancizar Sans" panose="020B0602040300000003" pitchFamily="34" charset="0"/>
              </a:rPr>
              <a:t> base para sus </a:t>
            </a:r>
            <a:r>
              <a:rPr lang="en-US" sz="2000" dirty="0" err="1">
                <a:latin typeface="Ancizar Sans" panose="020B0602040300000003" pitchFamily="34" charset="0"/>
              </a:rPr>
              <a:t>funcionalidades</a:t>
            </a:r>
            <a:r>
              <a:rPr lang="en-US" sz="2000" dirty="0">
                <a:latin typeface="Ancizar Sans" panose="020B0602040300000003" pitchFamily="34" charset="0"/>
              </a:rPr>
              <a:t>.</a:t>
            </a:r>
          </a:p>
          <a:p>
            <a:pPr lvl="1">
              <a:lnSpc>
                <a:spcPct val="90000"/>
              </a:lnSpc>
            </a:pPr>
            <a:r>
              <a:rPr lang="en-US" sz="1800" dirty="0">
                <a:latin typeface="Ancizar Sans" panose="020B0602040300000003" pitchFamily="34" charset="0"/>
              </a:rPr>
              <a:t>Amazon </a:t>
            </a:r>
            <a:r>
              <a:rPr lang="en-US" sz="1800" b="1" dirty="0">
                <a:latin typeface="Ancizar Sans" panose="020B0602040300000003" pitchFamily="34" charset="0"/>
              </a:rPr>
              <a:t>EC2</a:t>
            </a:r>
            <a:r>
              <a:rPr lang="en-US" sz="1800" dirty="0">
                <a:latin typeface="Ancizar Sans" panose="020B0602040300000003" pitchFamily="34" charset="0"/>
              </a:rPr>
              <a:t>  </a:t>
            </a:r>
            <a:r>
              <a:rPr lang="en-US" sz="1800" dirty="0" err="1">
                <a:latin typeface="Ancizar Sans" panose="020B0602040300000003" pitchFamily="34" charset="0"/>
              </a:rPr>
              <a:t>tiene</a:t>
            </a:r>
            <a:r>
              <a:rPr lang="en-US" sz="1800" dirty="0">
                <a:latin typeface="Ancizar Sans" panose="020B0602040300000003" pitchFamily="34" charset="0"/>
              </a:rPr>
              <a:t> miles de </a:t>
            </a:r>
            <a:r>
              <a:rPr lang="en-US" sz="1800" dirty="0" err="1">
                <a:latin typeface="Ancizar Sans" panose="020B0602040300000003" pitchFamily="34" charset="0"/>
              </a:rPr>
              <a:t>servidores</a:t>
            </a:r>
            <a:r>
              <a:rPr lang="en-US" sz="1800" dirty="0">
                <a:latin typeface="Ancizar Sans" panose="020B0602040300000003" pitchFamily="34" charset="0"/>
              </a:rPr>
              <a:t>, </a:t>
            </a:r>
            <a:r>
              <a:rPr lang="en-US" sz="1800" dirty="0" err="1">
                <a:latin typeface="Ancizar Sans" panose="020B0602040300000003" pitchFamily="34" charset="0"/>
              </a:rPr>
              <a:t>millones</a:t>
            </a:r>
            <a:r>
              <a:rPr lang="en-US" sz="1800" dirty="0">
                <a:latin typeface="Ancizar Sans" panose="020B0602040300000003" pitchFamily="34" charset="0"/>
              </a:rPr>
              <a:t> de </a:t>
            </a:r>
            <a:r>
              <a:rPr lang="en-US" sz="1800" dirty="0" err="1">
                <a:latin typeface="Ancizar Sans" panose="020B0602040300000003" pitchFamily="34" charset="0"/>
              </a:rPr>
              <a:t>máquinas</a:t>
            </a:r>
            <a:r>
              <a:rPr lang="en-US" sz="1800" dirty="0">
                <a:latin typeface="Ancizar Sans" panose="020B0602040300000003" pitchFamily="34" charset="0"/>
              </a:rPr>
              <a:t> </a:t>
            </a:r>
            <a:r>
              <a:rPr lang="en-US" sz="1800" dirty="0" err="1">
                <a:latin typeface="Ancizar Sans" panose="020B0602040300000003" pitchFamily="34" charset="0"/>
              </a:rPr>
              <a:t>virtuales</a:t>
            </a:r>
            <a:r>
              <a:rPr lang="en-US" sz="1800" dirty="0">
                <a:latin typeface="Ancizar Sans" panose="020B0602040300000003" pitchFamily="34" charset="0"/>
              </a:rPr>
              <a:t>, petabytes of </a:t>
            </a:r>
            <a:r>
              <a:rPr lang="en-US" sz="1800" dirty="0" err="1">
                <a:latin typeface="Ancizar Sans" panose="020B0602040300000003" pitchFamily="34" charset="0"/>
              </a:rPr>
              <a:t>almacenamiento</a:t>
            </a:r>
            <a:r>
              <a:rPr lang="en-US" sz="1800" dirty="0">
                <a:latin typeface="Ancizar Sans" panose="020B0602040300000003" pitchFamily="34" charset="0"/>
              </a:rPr>
              <a:t> </a:t>
            </a:r>
            <a:r>
              <a:rPr lang="en-US" sz="1800" dirty="0" err="1">
                <a:latin typeface="Ancizar Sans" panose="020B0602040300000003" pitchFamily="34" charset="0"/>
              </a:rPr>
              <a:t>disponibles</a:t>
            </a:r>
            <a:r>
              <a:rPr lang="en-US" sz="1800" dirty="0">
                <a:latin typeface="Ancizar Sans" panose="020B0602040300000003" pitchFamily="34" charset="0"/>
              </a:rPr>
              <a:t> </a:t>
            </a:r>
            <a:r>
              <a:rPr lang="en-US" sz="1800" dirty="0" err="1">
                <a:latin typeface="Ancizar Sans" panose="020B0602040300000003" pitchFamily="34" charset="0"/>
              </a:rPr>
              <a:t>en</a:t>
            </a:r>
            <a:r>
              <a:rPr lang="en-US" sz="1800" dirty="0">
                <a:latin typeface="Ancizar Sans" panose="020B0602040300000003" pitchFamily="34" charset="0"/>
              </a:rPr>
              <a:t> </a:t>
            </a:r>
            <a:r>
              <a:rPr lang="en-US" sz="1800" dirty="0" err="1">
                <a:latin typeface="Ancizar Sans" panose="020B0602040300000003" pitchFamily="34" charset="0"/>
              </a:rPr>
              <a:t>varios</a:t>
            </a:r>
            <a:r>
              <a:rPr lang="en-US" sz="1800" dirty="0">
                <a:latin typeface="Ancizar Sans" panose="020B0602040300000003" pitchFamily="34" charset="0"/>
              </a:rPr>
              <a:t> sitios </a:t>
            </a:r>
            <a:r>
              <a:rPr lang="en-US" sz="1800" dirty="0" err="1">
                <a:latin typeface="Ancizar Sans" panose="020B0602040300000003" pitchFamily="34" charset="0"/>
              </a:rPr>
              <a:t>en</a:t>
            </a:r>
            <a:r>
              <a:rPr lang="en-US" sz="1800" dirty="0">
                <a:latin typeface="Ancizar Sans" panose="020B0602040300000003" pitchFamily="34" charset="0"/>
              </a:rPr>
              <a:t>  Internet. Se </a:t>
            </a:r>
            <a:r>
              <a:rPr lang="en-US" sz="1800" dirty="0" err="1">
                <a:latin typeface="Ancizar Sans" panose="020B0602040300000003" pitchFamily="34" charset="0"/>
              </a:rPr>
              <a:t>paga</a:t>
            </a:r>
            <a:r>
              <a:rPr lang="en-US" sz="1800" dirty="0">
                <a:latin typeface="Ancizar Sans" panose="020B0602040300000003" pitchFamily="34" charset="0"/>
              </a:rPr>
              <a:t> de </a:t>
            </a:r>
            <a:r>
              <a:rPr lang="en-US" sz="1800" dirty="0" err="1">
                <a:latin typeface="Ancizar Sans" panose="020B0602040300000003" pitchFamily="34" charset="0"/>
              </a:rPr>
              <a:t>acuerdo</a:t>
            </a:r>
            <a:r>
              <a:rPr lang="en-US" sz="1800" dirty="0">
                <a:latin typeface="Ancizar Sans" panose="020B0602040300000003" pitchFamily="34" charset="0"/>
              </a:rPr>
              <a:t> con </a:t>
            </a:r>
            <a:r>
              <a:rPr lang="en-US" sz="1800" dirty="0" err="1">
                <a:latin typeface="Ancizar Sans" panose="020B0602040300000003" pitchFamily="34" charset="0"/>
              </a:rPr>
              <a:t>el</a:t>
            </a:r>
            <a:r>
              <a:rPr lang="en-US" sz="1800" dirty="0">
                <a:latin typeface="Ancizar Sans" panose="020B0602040300000003" pitchFamily="34" charset="0"/>
              </a:rPr>
              <a:t> </a:t>
            </a:r>
            <a:r>
              <a:rPr lang="en-US" sz="1800" dirty="0" err="1">
                <a:latin typeface="Ancizar Sans" panose="020B0602040300000003" pitchFamily="34" charset="0"/>
              </a:rPr>
              <a:t>uso</a:t>
            </a:r>
            <a:endParaRPr lang="en-US" sz="1800" dirty="0">
              <a:latin typeface="Ancizar Sans" panose="020B0602040300000003" pitchFamily="34" charset="0"/>
            </a:endParaRPr>
          </a:p>
          <a:p>
            <a:pPr>
              <a:lnSpc>
                <a:spcPct val="90000"/>
              </a:lnSpc>
            </a:pPr>
            <a:r>
              <a:rPr lang="en-US" sz="2000" dirty="0">
                <a:latin typeface="Ancizar Sans" panose="020B0602040300000003" pitchFamily="34" charset="0"/>
              </a:rPr>
              <a:t>Muchos </a:t>
            </a:r>
            <a:r>
              <a:rPr lang="en-US" sz="2000" dirty="0" err="1">
                <a:latin typeface="Ancizar Sans" panose="020B0602040300000003" pitchFamily="34" charset="0"/>
              </a:rPr>
              <a:t>tipos</a:t>
            </a:r>
            <a:endParaRPr lang="en-US" sz="2000" dirty="0">
              <a:latin typeface="Ancizar Sans" panose="020B0602040300000003" pitchFamily="34" charset="0"/>
            </a:endParaRPr>
          </a:p>
          <a:p>
            <a:pPr lvl="1">
              <a:lnSpc>
                <a:spcPct val="90000"/>
              </a:lnSpc>
            </a:pPr>
            <a:r>
              <a:rPr lang="en-US" sz="1800" b="1" dirty="0" err="1">
                <a:latin typeface="Ancizar Sans" panose="020B0602040300000003" pitchFamily="34" charset="0"/>
              </a:rPr>
              <a:t>Nube</a:t>
            </a:r>
            <a:r>
              <a:rPr lang="en-US" sz="1800" b="1" dirty="0">
                <a:latin typeface="Ancizar Sans" panose="020B0602040300000003" pitchFamily="34" charset="0"/>
              </a:rPr>
              <a:t> </a:t>
            </a:r>
            <a:r>
              <a:rPr lang="en-US" sz="1800" b="1" dirty="0" err="1">
                <a:latin typeface="Ancizar Sans" panose="020B0602040300000003" pitchFamily="34" charset="0"/>
              </a:rPr>
              <a:t>pública</a:t>
            </a:r>
            <a:r>
              <a:rPr lang="en-US" sz="1800" dirty="0">
                <a:latin typeface="Ancizar Sans" panose="020B0602040300000003" pitchFamily="34" charset="0"/>
              </a:rPr>
              <a:t> – disponible </a:t>
            </a:r>
            <a:r>
              <a:rPr lang="en-US" sz="1800" dirty="0" err="1">
                <a:latin typeface="Ancizar Sans" panose="020B0602040300000003" pitchFamily="34" charset="0"/>
              </a:rPr>
              <a:t>vía</a:t>
            </a:r>
            <a:r>
              <a:rPr lang="en-US" sz="1800" dirty="0">
                <a:latin typeface="Ancizar Sans" panose="020B0602040300000003" pitchFamily="34" charset="0"/>
              </a:rPr>
              <a:t> Internet para </a:t>
            </a:r>
            <a:r>
              <a:rPr lang="en-US" sz="1800" dirty="0" err="1">
                <a:latin typeface="Ancizar Sans" panose="020B0602040300000003" pitchFamily="34" charset="0"/>
              </a:rPr>
              <a:t>cualquiera</a:t>
            </a:r>
            <a:r>
              <a:rPr lang="en-US" sz="1800" dirty="0">
                <a:latin typeface="Ancizar Sans" panose="020B0602040300000003" pitchFamily="34" charset="0"/>
              </a:rPr>
              <a:t> que </a:t>
            </a:r>
            <a:r>
              <a:rPr lang="en-US" sz="1800" dirty="0" err="1">
                <a:latin typeface="Ancizar Sans" panose="020B0602040300000003" pitchFamily="34" charset="0"/>
              </a:rPr>
              <a:t>desee</a:t>
            </a:r>
            <a:r>
              <a:rPr lang="en-US" sz="1800" dirty="0">
                <a:latin typeface="Ancizar Sans" panose="020B0602040300000003" pitchFamily="34" charset="0"/>
              </a:rPr>
              <a:t> </a:t>
            </a:r>
            <a:r>
              <a:rPr lang="en-US" sz="1800" dirty="0" err="1">
                <a:latin typeface="Ancizar Sans" panose="020B0602040300000003" pitchFamily="34" charset="0"/>
              </a:rPr>
              <a:t>pagar</a:t>
            </a:r>
            <a:endParaRPr lang="en-US" sz="1800" dirty="0">
              <a:latin typeface="Ancizar Sans" panose="020B0602040300000003" pitchFamily="34" charset="0"/>
            </a:endParaRPr>
          </a:p>
          <a:p>
            <a:pPr lvl="1">
              <a:lnSpc>
                <a:spcPct val="90000"/>
              </a:lnSpc>
            </a:pPr>
            <a:r>
              <a:rPr lang="en-US" sz="1800" b="1" dirty="0" err="1">
                <a:latin typeface="Ancizar Sans" panose="020B0602040300000003" pitchFamily="34" charset="0"/>
              </a:rPr>
              <a:t>Nube</a:t>
            </a:r>
            <a:r>
              <a:rPr lang="en-US" sz="1800" b="1" dirty="0">
                <a:latin typeface="Ancizar Sans" panose="020B0602040300000003" pitchFamily="34" charset="0"/>
              </a:rPr>
              <a:t> </a:t>
            </a:r>
            <a:r>
              <a:rPr lang="en-US" sz="1800" b="1" dirty="0" err="1">
                <a:latin typeface="Ancizar Sans" panose="020B0602040300000003" pitchFamily="34" charset="0"/>
              </a:rPr>
              <a:t>privada</a:t>
            </a:r>
            <a:r>
              <a:rPr lang="en-US" sz="1800" dirty="0">
                <a:latin typeface="Ancizar Sans" panose="020B0602040300000003" pitchFamily="34" charset="0"/>
              </a:rPr>
              <a:t> – </a:t>
            </a:r>
            <a:r>
              <a:rPr lang="en-US" sz="1800" dirty="0" err="1">
                <a:latin typeface="Ancizar Sans" panose="020B0602040300000003" pitchFamily="34" charset="0"/>
              </a:rPr>
              <a:t>ejecutada</a:t>
            </a:r>
            <a:r>
              <a:rPr lang="en-US" sz="1800" dirty="0">
                <a:latin typeface="Ancizar Sans" panose="020B0602040300000003" pitchFamily="34" charset="0"/>
              </a:rPr>
              <a:t> </a:t>
            </a:r>
            <a:r>
              <a:rPr lang="en-US" sz="1800" dirty="0" err="1">
                <a:latin typeface="Ancizar Sans" panose="020B0602040300000003" pitchFamily="34" charset="0"/>
              </a:rPr>
              <a:t>por</a:t>
            </a:r>
            <a:r>
              <a:rPr lang="en-US" sz="1800" dirty="0">
                <a:latin typeface="Ancizar Sans" panose="020B0602040300000003" pitchFamily="34" charset="0"/>
              </a:rPr>
              <a:t> </a:t>
            </a:r>
            <a:r>
              <a:rPr lang="en-US" sz="1800" dirty="0" err="1">
                <a:latin typeface="Ancizar Sans" panose="020B0602040300000003" pitchFamily="34" charset="0"/>
              </a:rPr>
              <a:t>una</a:t>
            </a:r>
            <a:r>
              <a:rPr lang="en-US" sz="1800" dirty="0">
                <a:latin typeface="Ancizar Sans" panose="020B0602040300000003" pitchFamily="34" charset="0"/>
              </a:rPr>
              <a:t> </a:t>
            </a:r>
            <a:r>
              <a:rPr lang="en-US" sz="1800" dirty="0" err="1">
                <a:latin typeface="Ancizar Sans" panose="020B0602040300000003" pitchFamily="34" charset="0"/>
              </a:rPr>
              <a:t>compañía</a:t>
            </a:r>
            <a:r>
              <a:rPr lang="en-US" sz="1800" dirty="0">
                <a:latin typeface="Ancizar Sans" panose="020B0602040300000003" pitchFamily="34" charset="0"/>
              </a:rPr>
              <a:t> para </a:t>
            </a:r>
            <a:r>
              <a:rPr lang="en-US" sz="1800" dirty="0" err="1">
                <a:latin typeface="Ancizar Sans" panose="020B0602040300000003" pitchFamily="34" charset="0"/>
              </a:rPr>
              <a:t>uso</a:t>
            </a:r>
            <a:r>
              <a:rPr lang="en-US" sz="1800" dirty="0">
                <a:latin typeface="Ancizar Sans" panose="020B0602040300000003" pitchFamily="34" charset="0"/>
              </a:rPr>
              <a:t> </a:t>
            </a:r>
            <a:r>
              <a:rPr lang="en-US" sz="1800" dirty="0" err="1">
                <a:latin typeface="Ancizar Sans" panose="020B0602040300000003" pitchFamily="34" charset="0"/>
              </a:rPr>
              <a:t>interno</a:t>
            </a:r>
            <a:r>
              <a:rPr lang="en-US" sz="1800" dirty="0">
                <a:latin typeface="Ancizar Sans" panose="020B0602040300000003" pitchFamily="34" charset="0"/>
              </a:rPr>
              <a:t> de la </a:t>
            </a:r>
            <a:r>
              <a:rPr lang="en-US" sz="1800" dirty="0" err="1">
                <a:latin typeface="Ancizar Sans" panose="020B0602040300000003" pitchFamily="34" charset="0"/>
              </a:rPr>
              <a:t>compañía</a:t>
            </a:r>
            <a:endParaRPr lang="en-US" sz="1800" dirty="0">
              <a:latin typeface="Ancizar Sans" panose="020B0602040300000003" pitchFamily="34" charset="0"/>
            </a:endParaRPr>
          </a:p>
          <a:p>
            <a:pPr lvl="1">
              <a:lnSpc>
                <a:spcPct val="90000"/>
              </a:lnSpc>
            </a:pPr>
            <a:r>
              <a:rPr lang="en-US" sz="1800" b="1" dirty="0" err="1">
                <a:latin typeface="Ancizar Sans" panose="020B0602040300000003" pitchFamily="34" charset="0"/>
              </a:rPr>
              <a:t>Nube</a:t>
            </a:r>
            <a:r>
              <a:rPr lang="en-US" sz="1800" b="1" dirty="0">
                <a:latin typeface="Ancizar Sans" panose="020B0602040300000003" pitchFamily="34" charset="0"/>
              </a:rPr>
              <a:t> </a:t>
            </a:r>
            <a:r>
              <a:rPr lang="en-US" sz="1800" b="1" dirty="0" err="1">
                <a:latin typeface="Ancizar Sans" panose="020B0602040300000003" pitchFamily="34" charset="0"/>
              </a:rPr>
              <a:t>híbrida</a:t>
            </a:r>
            <a:r>
              <a:rPr lang="en-US" sz="1800" dirty="0">
                <a:latin typeface="Ancizar Sans" panose="020B0602040300000003" pitchFamily="34" charset="0"/>
              </a:rPr>
              <a:t> – </a:t>
            </a:r>
            <a:r>
              <a:rPr lang="en-US" sz="1800" dirty="0" err="1">
                <a:latin typeface="Ancizar Sans" panose="020B0602040300000003" pitchFamily="34" charset="0"/>
              </a:rPr>
              <a:t>incluye</a:t>
            </a:r>
            <a:r>
              <a:rPr lang="en-US" sz="1800" dirty="0">
                <a:latin typeface="Ancizar Sans" panose="020B0602040300000003" pitchFamily="34" charset="0"/>
              </a:rPr>
              <a:t> components de </a:t>
            </a:r>
            <a:r>
              <a:rPr lang="en-US" sz="1800" dirty="0" err="1">
                <a:latin typeface="Ancizar Sans" panose="020B0602040300000003" pitchFamily="34" charset="0"/>
              </a:rPr>
              <a:t>nube</a:t>
            </a:r>
            <a:r>
              <a:rPr lang="en-US" sz="1800" dirty="0">
                <a:latin typeface="Ancizar Sans" panose="020B0602040300000003" pitchFamily="34" charset="0"/>
              </a:rPr>
              <a:t> </a:t>
            </a:r>
            <a:r>
              <a:rPr lang="en-US" sz="1800" dirty="0" err="1">
                <a:latin typeface="Ancizar Sans" panose="020B0602040300000003" pitchFamily="34" charset="0"/>
              </a:rPr>
              <a:t>privada</a:t>
            </a:r>
            <a:r>
              <a:rPr lang="en-US" sz="1800" dirty="0">
                <a:latin typeface="Ancizar Sans" panose="020B0602040300000003" pitchFamily="34" charset="0"/>
              </a:rPr>
              <a:t> y de </a:t>
            </a:r>
            <a:r>
              <a:rPr lang="en-US" sz="1800" dirty="0" err="1">
                <a:latin typeface="Ancizar Sans" panose="020B0602040300000003" pitchFamily="34" charset="0"/>
              </a:rPr>
              <a:t>nube</a:t>
            </a:r>
            <a:r>
              <a:rPr lang="en-US" sz="1800" dirty="0">
                <a:latin typeface="Ancizar Sans" panose="020B0602040300000003" pitchFamily="34" charset="0"/>
              </a:rPr>
              <a:t> </a:t>
            </a:r>
            <a:r>
              <a:rPr lang="en-US" sz="1800" dirty="0" err="1">
                <a:latin typeface="Ancizar Sans" panose="020B0602040300000003" pitchFamily="34" charset="0"/>
              </a:rPr>
              <a:t>pública</a:t>
            </a:r>
            <a:endParaRPr lang="en-US" sz="1800" dirty="0">
              <a:latin typeface="Ancizar Sans" panose="020B0602040300000003" pitchFamily="34" charset="0"/>
            </a:endParaRPr>
          </a:p>
          <a:p>
            <a:pPr lvl="1">
              <a:lnSpc>
                <a:spcPct val="90000"/>
              </a:lnSpc>
            </a:pPr>
            <a:r>
              <a:rPr lang="en-US" sz="1800" dirty="0">
                <a:latin typeface="Ancizar Sans" panose="020B0602040300000003" pitchFamily="34" charset="0"/>
              </a:rPr>
              <a:t>Software as a Service (</a:t>
            </a:r>
            <a:r>
              <a:rPr lang="en-US" sz="1800" b="1" dirty="0">
                <a:latin typeface="Ancizar Sans" panose="020B0602040300000003" pitchFamily="34" charset="0"/>
              </a:rPr>
              <a:t>SaaS</a:t>
            </a:r>
            <a:r>
              <a:rPr lang="en-US" sz="1800" dirty="0">
                <a:latin typeface="Ancizar Sans" panose="020B0602040300000003" pitchFamily="34" charset="0"/>
              </a:rPr>
              <a:t>) – </a:t>
            </a:r>
            <a:r>
              <a:rPr lang="en-US" sz="1800" dirty="0" err="1">
                <a:latin typeface="Ancizar Sans" panose="020B0602040300000003" pitchFamily="34" charset="0"/>
              </a:rPr>
              <a:t>una</a:t>
            </a:r>
            <a:r>
              <a:rPr lang="en-US" sz="1800" dirty="0">
                <a:latin typeface="Ancizar Sans" panose="020B0602040300000003" pitchFamily="34" charset="0"/>
              </a:rPr>
              <a:t> o </a:t>
            </a:r>
            <a:r>
              <a:rPr lang="en-US" sz="1800" dirty="0" err="1">
                <a:latin typeface="Ancizar Sans" panose="020B0602040300000003" pitchFamily="34" charset="0"/>
              </a:rPr>
              <a:t>más</a:t>
            </a:r>
            <a:r>
              <a:rPr lang="en-US" sz="1800" dirty="0">
                <a:latin typeface="Ancizar Sans" panose="020B0602040300000003" pitchFamily="34" charset="0"/>
              </a:rPr>
              <a:t> </a:t>
            </a:r>
            <a:r>
              <a:rPr lang="en-US" sz="1800" dirty="0" err="1">
                <a:latin typeface="Ancizar Sans" panose="020B0602040300000003" pitchFamily="34" charset="0"/>
              </a:rPr>
              <a:t>aplicaciones</a:t>
            </a:r>
            <a:r>
              <a:rPr lang="en-US" sz="1800" dirty="0">
                <a:latin typeface="Ancizar Sans" panose="020B0602040300000003" pitchFamily="34" charset="0"/>
              </a:rPr>
              <a:t> </a:t>
            </a:r>
            <a:r>
              <a:rPr lang="en-US" sz="1800" dirty="0" err="1">
                <a:latin typeface="Ancizar Sans" panose="020B0602040300000003" pitchFamily="34" charset="0"/>
              </a:rPr>
              <a:t>disponibles</a:t>
            </a:r>
            <a:r>
              <a:rPr lang="en-US" sz="1800" dirty="0">
                <a:latin typeface="Ancizar Sans" panose="020B0602040300000003" pitchFamily="34" charset="0"/>
              </a:rPr>
              <a:t> </a:t>
            </a:r>
            <a:r>
              <a:rPr lang="en-US" sz="1800" dirty="0" err="1">
                <a:latin typeface="Ancizar Sans" panose="020B0602040300000003" pitchFamily="34" charset="0"/>
              </a:rPr>
              <a:t>vía</a:t>
            </a:r>
            <a:r>
              <a:rPr lang="en-US" sz="1800" dirty="0">
                <a:latin typeface="Ancizar Sans" panose="020B0602040300000003" pitchFamily="34" charset="0"/>
              </a:rPr>
              <a:t> Internet (Office </a:t>
            </a:r>
            <a:r>
              <a:rPr lang="en-US" sz="1800" dirty="0" err="1">
                <a:latin typeface="Ancizar Sans" panose="020B0602040300000003" pitchFamily="34" charset="0"/>
              </a:rPr>
              <a:t>en</a:t>
            </a:r>
            <a:r>
              <a:rPr lang="en-US" sz="1800" dirty="0">
                <a:latin typeface="Ancizar Sans" panose="020B0602040300000003" pitchFamily="34" charset="0"/>
              </a:rPr>
              <a:t> la </a:t>
            </a:r>
            <a:r>
              <a:rPr lang="en-US" sz="1800" dirty="0" err="1">
                <a:latin typeface="Ancizar Sans" panose="020B0602040300000003" pitchFamily="34" charset="0"/>
              </a:rPr>
              <a:t>nube</a:t>
            </a:r>
            <a:r>
              <a:rPr lang="en-US" sz="1800" dirty="0">
                <a:latin typeface="Ancizar Sans" panose="020B0602040300000003" pitchFamily="34" charset="0"/>
              </a:rPr>
              <a:t>)</a:t>
            </a:r>
          </a:p>
          <a:p>
            <a:pPr lvl="1">
              <a:lnSpc>
                <a:spcPct val="90000"/>
              </a:lnSpc>
            </a:pPr>
            <a:r>
              <a:rPr lang="en-US" sz="1800" dirty="0">
                <a:latin typeface="Ancizar Sans" panose="020B0602040300000003" pitchFamily="34" charset="0"/>
              </a:rPr>
              <a:t>Platform as a Service (</a:t>
            </a:r>
            <a:r>
              <a:rPr lang="en-US" sz="1800" b="1" dirty="0">
                <a:latin typeface="Ancizar Sans" panose="020B0602040300000003" pitchFamily="34" charset="0"/>
              </a:rPr>
              <a:t>PaaS</a:t>
            </a:r>
            <a:r>
              <a:rPr lang="en-US" sz="1800" dirty="0">
                <a:latin typeface="Ancizar Sans" panose="020B0602040300000003" pitchFamily="34" charset="0"/>
              </a:rPr>
              <a:t>) – components de software </a:t>
            </a:r>
            <a:r>
              <a:rPr lang="en-US" sz="1800" dirty="0" err="1">
                <a:latin typeface="Ancizar Sans" panose="020B0602040300000003" pitchFamily="34" charset="0"/>
              </a:rPr>
              <a:t>listos</a:t>
            </a:r>
            <a:r>
              <a:rPr lang="en-US" sz="1800" dirty="0">
                <a:latin typeface="Ancizar Sans" panose="020B0602040300000003" pitchFamily="34" charset="0"/>
              </a:rPr>
              <a:t> </a:t>
            </a:r>
            <a:r>
              <a:rPr lang="en-US" sz="1800" dirty="0" err="1">
                <a:latin typeface="Ancizar Sans" panose="020B0602040300000003" pitchFamily="34" charset="0"/>
              </a:rPr>
              <a:t>uso</a:t>
            </a:r>
            <a:r>
              <a:rPr lang="en-US" sz="1800" dirty="0">
                <a:latin typeface="Ancizar Sans" panose="020B0602040300000003" pitchFamily="34" charset="0"/>
              </a:rPr>
              <a:t> de </a:t>
            </a:r>
            <a:r>
              <a:rPr lang="en-US" sz="1800" dirty="0" err="1">
                <a:latin typeface="Ancizar Sans" panose="020B0602040300000003" pitchFamily="34" charset="0"/>
              </a:rPr>
              <a:t>aplicaciones</a:t>
            </a:r>
            <a:r>
              <a:rPr lang="en-US" sz="1800" dirty="0">
                <a:latin typeface="Ancizar Sans" panose="020B0602040300000003" pitchFamily="34" charset="0"/>
              </a:rPr>
              <a:t> a </a:t>
            </a:r>
            <a:r>
              <a:rPr lang="en-US" sz="1800" dirty="0" err="1">
                <a:latin typeface="Ancizar Sans" panose="020B0602040300000003" pitchFamily="34" charset="0"/>
              </a:rPr>
              <a:t>través</a:t>
            </a:r>
            <a:r>
              <a:rPr lang="en-US" sz="1800" dirty="0">
                <a:latin typeface="Ancizar Sans" panose="020B0602040300000003" pitchFamily="34" charset="0"/>
              </a:rPr>
              <a:t> de Internet (</a:t>
            </a:r>
            <a:r>
              <a:rPr lang="en-US" sz="1800" dirty="0" err="1">
                <a:latin typeface="Ancizar Sans" panose="020B0602040300000003" pitchFamily="34" charset="0"/>
              </a:rPr>
              <a:t>contenedor</a:t>
            </a:r>
            <a:r>
              <a:rPr lang="en-US" sz="1800" dirty="0">
                <a:latin typeface="Ancizar Sans" panose="020B0602040300000003" pitchFamily="34" charset="0"/>
              </a:rPr>
              <a:t> de </a:t>
            </a:r>
            <a:r>
              <a:rPr lang="en-US" sz="1800" dirty="0" err="1">
                <a:latin typeface="Ancizar Sans" panose="020B0602040300000003" pitchFamily="34" charset="0"/>
              </a:rPr>
              <a:t>aplicaciones</a:t>
            </a:r>
            <a:r>
              <a:rPr lang="en-US" sz="1800" dirty="0">
                <a:latin typeface="Ancizar Sans" panose="020B0602040300000003" pitchFamily="34" charset="0"/>
              </a:rPr>
              <a:t>, </a:t>
            </a:r>
            <a:r>
              <a:rPr lang="en-US" sz="1800" dirty="0" err="1">
                <a:latin typeface="Ancizar Sans" panose="020B0602040300000003" pitchFamily="34" charset="0"/>
              </a:rPr>
              <a:t>servidor</a:t>
            </a:r>
            <a:r>
              <a:rPr lang="en-US" sz="1800" dirty="0">
                <a:latin typeface="Ancizar Sans" panose="020B0602040300000003" pitchFamily="34" charset="0"/>
              </a:rPr>
              <a:t> de base de </a:t>
            </a:r>
            <a:r>
              <a:rPr lang="en-US" sz="1800" dirty="0" err="1">
                <a:latin typeface="Ancizar Sans" panose="020B0602040300000003" pitchFamily="34" charset="0"/>
              </a:rPr>
              <a:t>datos</a:t>
            </a:r>
            <a:r>
              <a:rPr lang="en-US" sz="1800" dirty="0">
                <a:latin typeface="Ancizar Sans" panose="020B0602040300000003" pitchFamily="34" charset="0"/>
              </a:rPr>
              <a:t>)</a:t>
            </a:r>
          </a:p>
          <a:p>
            <a:pPr lvl="1">
              <a:lnSpc>
                <a:spcPct val="90000"/>
              </a:lnSpc>
            </a:pPr>
            <a:r>
              <a:rPr lang="en-US" sz="1800" dirty="0">
                <a:latin typeface="Ancizar Sans" panose="020B0602040300000003" pitchFamily="34" charset="0"/>
              </a:rPr>
              <a:t>Infrastructure as a Service (</a:t>
            </a:r>
            <a:r>
              <a:rPr lang="en-US" sz="1800" b="1" dirty="0">
                <a:latin typeface="Ancizar Sans" panose="020B0602040300000003" pitchFamily="34" charset="0"/>
              </a:rPr>
              <a:t>IaaS</a:t>
            </a:r>
            <a:r>
              <a:rPr lang="en-US" sz="1800" dirty="0">
                <a:latin typeface="Ancizar Sans" panose="020B0602040300000003" pitchFamily="34" charset="0"/>
              </a:rPr>
              <a:t>) – </a:t>
            </a:r>
            <a:r>
              <a:rPr lang="en-US" sz="1800" dirty="0" err="1">
                <a:latin typeface="Ancizar Sans" panose="020B0602040300000003" pitchFamily="34" charset="0"/>
              </a:rPr>
              <a:t>servidores</a:t>
            </a:r>
            <a:r>
              <a:rPr lang="en-US" sz="1800" dirty="0">
                <a:latin typeface="Ancizar Sans" panose="020B0602040300000003" pitchFamily="34" charset="0"/>
              </a:rPr>
              <a:t> o </a:t>
            </a:r>
            <a:r>
              <a:rPr lang="en-US" sz="1800" dirty="0" err="1">
                <a:latin typeface="Ancizar Sans" panose="020B0602040300000003" pitchFamily="34" charset="0"/>
              </a:rPr>
              <a:t>almacenamiento</a:t>
            </a:r>
            <a:r>
              <a:rPr lang="en-US" sz="1800" dirty="0">
                <a:latin typeface="Ancizar Sans" panose="020B0602040300000003" pitchFamily="34" charset="0"/>
              </a:rPr>
              <a:t> </a:t>
            </a:r>
            <a:r>
              <a:rPr lang="en-US" sz="1800" dirty="0" err="1">
                <a:latin typeface="Ancizar Sans" panose="020B0602040300000003" pitchFamily="34" charset="0"/>
              </a:rPr>
              <a:t>disponibles</a:t>
            </a:r>
            <a:r>
              <a:rPr lang="en-US" sz="1800" dirty="0">
                <a:latin typeface="Ancizar Sans" panose="020B0602040300000003" pitchFamily="34" charset="0"/>
              </a:rPr>
              <a:t> </a:t>
            </a:r>
            <a:r>
              <a:rPr lang="en-US" sz="1800" dirty="0" err="1">
                <a:latin typeface="Ancizar Sans" panose="020B0602040300000003" pitchFamily="34" charset="0"/>
              </a:rPr>
              <a:t>en</a:t>
            </a:r>
            <a:r>
              <a:rPr lang="en-US" sz="1800" dirty="0">
                <a:latin typeface="Ancizar Sans" panose="020B0602040300000003" pitchFamily="34" charset="0"/>
              </a:rPr>
              <a:t> Internet (i.e., </a:t>
            </a:r>
            <a:r>
              <a:rPr lang="en-US" sz="1800" dirty="0" err="1">
                <a:latin typeface="Ancizar Sans" panose="020B0602040300000003" pitchFamily="34" charset="0"/>
              </a:rPr>
              <a:t>almacenamiento</a:t>
            </a:r>
            <a:r>
              <a:rPr lang="en-US" sz="1800" dirty="0">
                <a:latin typeface="Ancizar Sans" panose="020B0602040300000003" pitchFamily="34" charset="0"/>
              </a:rPr>
              <a:t> disponible para </a:t>
            </a:r>
            <a:r>
              <a:rPr lang="en-US" sz="1800" dirty="0" err="1">
                <a:latin typeface="Ancizar Sans" panose="020B0602040300000003" pitchFamily="34" charset="0"/>
              </a:rPr>
              <a:t>hacer</a:t>
            </a:r>
            <a:r>
              <a:rPr lang="en-US" sz="1800" dirty="0">
                <a:latin typeface="Ancizar Sans" panose="020B0602040300000003" pitchFamily="34" charset="0"/>
              </a:rPr>
              <a:t> </a:t>
            </a:r>
            <a:r>
              <a:rPr lang="en-US" sz="1800" dirty="0" err="1">
                <a:latin typeface="Ancizar Sans" panose="020B0602040300000003" pitchFamily="34" charset="0"/>
              </a:rPr>
              <a:t>copias</a:t>
            </a:r>
            <a:r>
              <a:rPr lang="en-US" sz="1800" dirty="0">
                <a:latin typeface="Ancizar Sans" panose="020B0602040300000003" pitchFamily="34" charset="0"/>
              </a:rPr>
              <a:t> de </a:t>
            </a:r>
            <a:r>
              <a:rPr lang="en-US" sz="1800" dirty="0" err="1">
                <a:latin typeface="Ancizar Sans" panose="020B0602040300000003" pitchFamily="34" charset="0"/>
              </a:rPr>
              <a:t>respaldo</a:t>
            </a:r>
            <a:r>
              <a:rPr lang="en-US" sz="1800" dirty="0">
                <a:latin typeface="Ancizar Sans" panose="020B0602040300000003" pitchFamily="34" charset="0"/>
              </a:rPr>
              <a:t> - backup)</a:t>
            </a:r>
          </a:p>
          <a:p>
            <a:pPr>
              <a:lnSpc>
                <a:spcPct val="90000"/>
              </a:lnSpc>
            </a:pPr>
            <a:endParaRPr lang="es-CO" sz="1700" dirty="0">
              <a:latin typeface="Ancizar Sans" panose="020B0602040300000003" pitchFamily="34" charset="0"/>
            </a:endParaRPr>
          </a:p>
        </p:txBody>
      </p:sp>
    </p:spTree>
    <p:extLst>
      <p:ext uri="{BB962C8B-B14F-4D97-AF65-F5344CB8AC3E}">
        <p14:creationId xmlns:p14="http://schemas.microsoft.com/office/powerpoint/2010/main" val="5513508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0936" y="640080"/>
            <a:ext cx="4818888" cy="1481328"/>
          </a:xfrm>
        </p:spPr>
        <p:txBody>
          <a:bodyPr anchor="b">
            <a:normAutofit/>
          </a:bodyPr>
          <a:lstStyle/>
          <a:p>
            <a:pPr>
              <a:lnSpc>
                <a:spcPct val="90000"/>
              </a:lnSpc>
            </a:pPr>
            <a:r>
              <a:rPr lang="en-US" altLang="es-CO" sz="3000" dirty="0" err="1">
                <a:latin typeface="Ancizar Sans" panose="020B0602040300000003" pitchFamily="34" charset="0"/>
              </a:rPr>
              <a:t>Entornos</a:t>
            </a:r>
            <a:r>
              <a:rPr lang="en-US" altLang="es-CO" sz="3000" dirty="0">
                <a:latin typeface="Ancizar Sans" panose="020B0602040300000003" pitchFamily="34" charset="0"/>
              </a:rPr>
              <a:t> de </a:t>
            </a:r>
            <a:r>
              <a:rPr lang="en-US" altLang="es-CO" sz="3000" dirty="0" err="1">
                <a:latin typeface="Ancizar Sans" panose="020B0602040300000003" pitchFamily="34" charset="0"/>
              </a:rPr>
              <a:t>computación</a:t>
            </a:r>
            <a:r>
              <a:rPr lang="es-CO" sz="3000" dirty="0">
                <a:latin typeface="Ancizar Sans" panose="020B0602040300000003" pitchFamily="34" charset="0"/>
              </a:rPr>
              <a:t>– </a:t>
            </a:r>
            <a:r>
              <a:rPr lang="en-US" altLang="es-CO" sz="3000" dirty="0" err="1">
                <a:latin typeface="Ancizar Sans" panose="020B0602040300000003" pitchFamily="34" charset="0"/>
              </a:rPr>
              <a:t>Computación</a:t>
            </a:r>
            <a:r>
              <a:rPr lang="en-US" altLang="es-CO" sz="3000" dirty="0">
                <a:latin typeface="Ancizar Sans" panose="020B0602040300000003" pitchFamily="34" charset="0"/>
              </a:rPr>
              <a:t> </a:t>
            </a:r>
            <a:r>
              <a:rPr lang="en-US" altLang="es-CO" sz="3000" dirty="0" err="1">
                <a:latin typeface="Ancizar Sans" panose="020B0602040300000003" pitchFamily="34" charset="0"/>
              </a:rPr>
              <a:t>en</a:t>
            </a:r>
            <a:r>
              <a:rPr lang="en-US" altLang="es-CO" sz="3000" dirty="0">
                <a:latin typeface="Ancizar Sans" panose="020B0602040300000003" pitchFamily="34" charset="0"/>
              </a:rPr>
              <a:t> la </a:t>
            </a:r>
            <a:r>
              <a:rPr lang="en-US" altLang="es-CO" sz="3000" dirty="0" err="1">
                <a:latin typeface="Ancizar Sans" panose="020B0602040300000003" pitchFamily="34" charset="0"/>
              </a:rPr>
              <a:t>nube</a:t>
            </a:r>
            <a:endParaRPr lang="es-CO" sz="3000" dirty="0">
              <a:latin typeface="Ancizar Sans" panose="020B0602040300000003" pitchFamily="34" charset="0"/>
            </a:endParaRPr>
          </a:p>
        </p:txBody>
      </p:sp>
      <p:sp>
        <p:nvSpPr>
          <p:cNvPr id="3" name="Marcador de contenido 2"/>
          <p:cNvSpPr>
            <a:spLocks noGrp="1"/>
          </p:cNvSpPr>
          <p:nvPr>
            <p:ph idx="1"/>
          </p:nvPr>
        </p:nvSpPr>
        <p:spPr>
          <a:xfrm>
            <a:off x="630936" y="2660904"/>
            <a:ext cx="4818888" cy="3547872"/>
          </a:xfrm>
        </p:spPr>
        <p:txBody>
          <a:bodyPr anchor="t">
            <a:normAutofit/>
          </a:bodyPr>
          <a:lstStyle/>
          <a:p>
            <a:pPr>
              <a:lnSpc>
                <a:spcPct val="90000"/>
              </a:lnSpc>
            </a:pPr>
            <a:r>
              <a:rPr lang="en-US" sz="2200" dirty="0" err="1">
                <a:latin typeface="Ancizar Sans" panose="020B0602040300000003" pitchFamily="34" charset="0"/>
              </a:rPr>
              <a:t>Entorno</a:t>
            </a:r>
            <a:r>
              <a:rPr lang="en-US" sz="2200" dirty="0">
                <a:latin typeface="Ancizar Sans" panose="020B0602040300000003" pitchFamily="34" charset="0"/>
              </a:rPr>
              <a:t> de </a:t>
            </a:r>
            <a:r>
              <a:rPr lang="en-US" sz="2200" dirty="0" err="1">
                <a:latin typeface="Ancizar Sans" panose="020B0602040300000003" pitchFamily="34" charset="0"/>
              </a:rPr>
              <a:t>computación</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la </a:t>
            </a:r>
            <a:r>
              <a:rPr lang="en-US" sz="2200" dirty="0" err="1">
                <a:latin typeface="Ancizar Sans" panose="020B0602040300000003" pitchFamily="34" charset="0"/>
              </a:rPr>
              <a:t>nube</a:t>
            </a:r>
            <a:r>
              <a:rPr lang="en-US" sz="2200" dirty="0">
                <a:latin typeface="Ancizar Sans" panose="020B0602040300000003" pitchFamily="34" charset="0"/>
              </a:rPr>
              <a:t> </a:t>
            </a:r>
            <a:r>
              <a:rPr lang="en-US" sz="2200" dirty="0" err="1">
                <a:latin typeface="Ancizar Sans" panose="020B0602040300000003" pitchFamily="34" charset="0"/>
              </a:rPr>
              <a:t>compuesto</a:t>
            </a:r>
            <a:r>
              <a:rPr lang="en-US" sz="2200" dirty="0">
                <a:latin typeface="Ancizar Sans" panose="020B0602040300000003" pitchFamily="34" charset="0"/>
              </a:rPr>
              <a:t> </a:t>
            </a:r>
            <a:r>
              <a:rPr lang="en-US" sz="2200" dirty="0" err="1">
                <a:latin typeface="Ancizar Sans" panose="020B0602040300000003" pitchFamily="34" charset="0"/>
              </a:rPr>
              <a:t>por</a:t>
            </a:r>
            <a:r>
              <a:rPr lang="en-US" sz="2200" dirty="0">
                <a:latin typeface="Ancizar Sans" panose="020B0602040300000003" pitchFamily="34" charset="0"/>
              </a:rPr>
              <a:t> </a:t>
            </a:r>
            <a:r>
              <a:rPr lang="en-US" sz="2200" dirty="0" err="1">
                <a:latin typeface="Ancizar Sans" panose="020B0602040300000003" pitchFamily="34" charset="0"/>
              </a:rPr>
              <a:t>Sistemas</a:t>
            </a:r>
            <a:r>
              <a:rPr lang="en-US" sz="2200" dirty="0">
                <a:latin typeface="Ancizar Sans" panose="020B0602040300000003" pitchFamily="34" charset="0"/>
              </a:rPr>
              <a:t> </a:t>
            </a:r>
            <a:r>
              <a:rPr lang="en-US" sz="2200" dirty="0" err="1">
                <a:latin typeface="Ancizar Sans" panose="020B0602040300000003" pitchFamily="34" charset="0"/>
              </a:rPr>
              <a:t>operativos</a:t>
            </a:r>
            <a:r>
              <a:rPr lang="en-US" sz="2200" dirty="0">
                <a:latin typeface="Ancizar Sans" panose="020B0602040300000003" pitchFamily="34" charset="0"/>
              </a:rPr>
              <a:t> </a:t>
            </a:r>
            <a:r>
              <a:rPr lang="en-US" sz="2200" dirty="0" err="1">
                <a:latin typeface="Ancizar Sans" panose="020B0602040300000003" pitchFamily="34" charset="0"/>
              </a:rPr>
              <a:t>tradicionales</a:t>
            </a:r>
            <a:r>
              <a:rPr lang="en-US" sz="2200" dirty="0">
                <a:latin typeface="Ancizar Sans" panose="020B0602040300000003" pitchFamily="34" charset="0"/>
              </a:rPr>
              <a:t>, </a:t>
            </a:r>
            <a:r>
              <a:rPr lang="en-US" sz="2200" dirty="0" err="1">
                <a:latin typeface="Ancizar Sans" panose="020B0602040300000003" pitchFamily="34" charset="0"/>
              </a:rPr>
              <a:t>más</a:t>
            </a:r>
            <a:r>
              <a:rPr lang="en-US" sz="2200" dirty="0">
                <a:latin typeface="Ancizar Sans" panose="020B0602040300000003" pitchFamily="34" charset="0"/>
              </a:rPr>
              <a:t> VMMs, </a:t>
            </a:r>
            <a:r>
              <a:rPr lang="en-US" sz="2200" dirty="0" err="1">
                <a:latin typeface="Ancizar Sans" panose="020B0602040300000003" pitchFamily="34" charset="0"/>
              </a:rPr>
              <a:t>más</a:t>
            </a:r>
            <a:r>
              <a:rPr lang="en-US" sz="2200" dirty="0">
                <a:latin typeface="Ancizar Sans" panose="020B0602040300000003" pitchFamily="34" charset="0"/>
              </a:rPr>
              <a:t> </a:t>
            </a:r>
            <a:r>
              <a:rPr lang="en-US" sz="2200" dirty="0" err="1">
                <a:latin typeface="Ancizar Sans" panose="020B0602040300000003" pitchFamily="34" charset="0"/>
              </a:rPr>
              <a:t>herramientas</a:t>
            </a:r>
            <a:r>
              <a:rPr lang="en-US" sz="2200" dirty="0">
                <a:latin typeface="Ancizar Sans" panose="020B0602040300000003" pitchFamily="34" charset="0"/>
              </a:rPr>
              <a:t> de </a:t>
            </a:r>
            <a:r>
              <a:rPr lang="en-US" sz="2200" dirty="0" err="1">
                <a:latin typeface="Ancizar Sans" panose="020B0602040300000003" pitchFamily="34" charset="0"/>
              </a:rPr>
              <a:t>gestión</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la </a:t>
            </a:r>
            <a:r>
              <a:rPr lang="en-US" sz="2200" dirty="0" err="1">
                <a:latin typeface="Ancizar Sans" panose="020B0602040300000003" pitchFamily="34" charset="0"/>
              </a:rPr>
              <a:t>nube</a:t>
            </a:r>
            <a:endParaRPr lang="en-US" sz="2200" dirty="0">
              <a:latin typeface="Ancizar Sans" panose="020B0602040300000003" pitchFamily="34" charset="0"/>
            </a:endParaRPr>
          </a:p>
          <a:p>
            <a:pPr lvl="1">
              <a:lnSpc>
                <a:spcPct val="90000"/>
              </a:lnSpc>
            </a:pPr>
            <a:r>
              <a:rPr lang="en-US" sz="2200" dirty="0">
                <a:latin typeface="Ancizar Sans" panose="020B0602040300000003" pitchFamily="34" charset="0"/>
              </a:rPr>
              <a:t>La </a:t>
            </a:r>
            <a:r>
              <a:rPr lang="en-US" sz="2200" dirty="0" err="1">
                <a:latin typeface="Ancizar Sans" panose="020B0602040300000003" pitchFamily="34" charset="0"/>
              </a:rPr>
              <a:t>conectividad</a:t>
            </a:r>
            <a:r>
              <a:rPr lang="en-US" sz="2200" dirty="0">
                <a:latin typeface="Ancizar Sans" panose="020B0602040300000003" pitchFamily="34" charset="0"/>
              </a:rPr>
              <a:t> a Internet </a:t>
            </a:r>
            <a:r>
              <a:rPr lang="en-US" sz="2200" dirty="0" err="1">
                <a:latin typeface="Ancizar Sans" panose="020B0602040300000003" pitchFamily="34" charset="0"/>
              </a:rPr>
              <a:t>requiere</a:t>
            </a:r>
            <a:r>
              <a:rPr lang="en-US" sz="2200" dirty="0">
                <a:latin typeface="Ancizar Sans" panose="020B0602040300000003" pitchFamily="34" charset="0"/>
              </a:rPr>
              <a:t> </a:t>
            </a:r>
            <a:r>
              <a:rPr lang="en-US" sz="2200" dirty="0" err="1">
                <a:latin typeface="Ancizar Sans" panose="020B0602040300000003" pitchFamily="34" charset="0"/>
              </a:rPr>
              <a:t>componentes</a:t>
            </a:r>
            <a:r>
              <a:rPr lang="en-US" sz="2200" dirty="0">
                <a:latin typeface="Ancizar Sans" panose="020B0602040300000003" pitchFamily="34" charset="0"/>
              </a:rPr>
              <a:t> de </a:t>
            </a:r>
            <a:r>
              <a:rPr lang="en-US" sz="2200" dirty="0" err="1">
                <a:latin typeface="Ancizar Sans" panose="020B0602040300000003" pitchFamily="34" charset="0"/>
              </a:rPr>
              <a:t>seguridad</a:t>
            </a:r>
            <a:r>
              <a:rPr lang="en-US" sz="2200" dirty="0">
                <a:latin typeface="Ancizar Sans" panose="020B0602040300000003" pitchFamily="34" charset="0"/>
              </a:rPr>
              <a:t> </a:t>
            </a:r>
            <a:r>
              <a:rPr lang="en-US" sz="2200" dirty="0" err="1">
                <a:latin typeface="Ancizar Sans" panose="020B0602040300000003" pitchFamily="34" charset="0"/>
              </a:rPr>
              <a:t>como</a:t>
            </a:r>
            <a:r>
              <a:rPr lang="en-US" sz="2200" dirty="0">
                <a:latin typeface="Ancizar Sans" panose="020B0602040300000003" pitchFamily="34" charset="0"/>
              </a:rPr>
              <a:t> firewalls</a:t>
            </a:r>
          </a:p>
          <a:p>
            <a:pPr lvl="1">
              <a:lnSpc>
                <a:spcPct val="90000"/>
              </a:lnSpc>
            </a:pPr>
            <a:r>
              <a:rPr lang="en-US" sz="2200" dirty="0" err="1">
                <a:latin typeface="Ancizar Sans" panose="020B0602040300000003" pitchFamily="34" charset="0"/>
              </a:rPr>
              <a:t>Balanceadores</a:t>
            </a:r>
            <a:r>
              <a:rPr lang="en-US" sz="2200" dirty="0">
                <a:latin typeface="Ancizar Sans" panose="020B0602040300000003" pitchFamily="34" charset="0"/>
              </a:rPr>
              <a:t> de carga </a:t>
            </a:r>
            <a:r>
              <a:rPr lang="en-US" sz="2200" dirty="0" err="1">
                <a:latin typeface="Ancizar Sans" panose="020B0602040300000003" pitchFamily="34" charset="0"/>
              </a:rPr>
              <a:t>distribuyen</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tráfico</a:t>
            </a:r>
            <a:r>
              <a:rPr lang="en-US" sz="2200" dirty="0">
                <a:latin typeface="Ancizar Sans" panose="020B0602040300000003" pitchFamily="34" charset="0"/>
              </a:rPr>
              <a:t> a </a:t>
            </a:r>
            <a:r>
              <a:rPr lang="en-US" sz="2200" dirty="0" err="1">
                <a:latin typeface="Ancizar Sans" panose="020B0602040300000003" pitchFamily="34" charset="0"/>
              </a:rPr>
              <a:t>través</a:t>
            </a:r>
            <a:r>
              <a:rPr lang="en-US" sz="2200" dirty="0">
                <a:latin typeface="Ancizar Sans" panose="020B0602040300000003" pitchFamily="34" charset="0"/>
              </a:rPr>
              <a:t> de </a:t>
            </a:r>
            <a:r>
              <a:rPr lang="en-US" sz="2200" dirty="0" err="1">
                <a:latin typeface="Ancizar Sans" panose="020B0602040300000003" pitchFamily="34" charset="0"/>
              </a:rPr>
              <a:t>múltiples</a:t>
            </a:r>
            <a:r>
              <a:rPr lang="en-US" sz="2200" dirty="0">
                <a:latin typeface="Ancizar Sans" panose="020B0602040300000003" pitchFamily="34" charset="0"/>
              </a:rPr>
              <a:t> </a:t>
            </a:r>
            <a:r>
              <a:rPr lang="en-US" sz="2200" dirty="0" err="1">
                <a:latin typeface="Ancizar Sans" panose="020B0602040300000003" pitchFamily="34" charset="0"/>
              </a:rPr>
              <a:t>aplicaciones</a:t>
            </a:r>
            <a:endParaRPr lang="en-US" sz="2200" dirty="0">
              <a:latin typeface="Ancizar Sans" panose="020B0602040300000003" pitchFamily="34" charset="0"/>
            </a:endParaRPr>
          </a:p>
          <a:p>
            <a:pPr>
              <a:lnSpc>
                <a:spcPct val="90000"/>
              </a:lnSpc>
            </a:pPr>
            <a:endParaRPr lang="es-CO" sz="2200" dirty="0">
              <a:latin typeface="Ancizar Sans" panose="020B0602040300000003" pitchFamily="34" charset="0"/>
            </a:endParaRPr>
          </a:p>
        </p:txBody>
      </p:sp>
      <p:pic>
        <p:nvPicPr>
          <p:cNvPr id="4" name="Picture 1" descr="1_21.pdf"/>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9048" y="1266845"/>
            <a:ext cx="5458968" cy="43243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2747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pPr>
              <a:lnSpc>
                <a:spcPct val="90000"/>
              </a:lnSpc>
            </a:pPr>
            <a:r>
              <a:rPr lang="en-US" altLang="es-CO" sz="3700" dirty="0" err="1">
                <a:latin typeface="Ancizar Sans" panose="020B0602040300000003" pitchFamily="34" charset="0"/>
              </a:rPr>
              <a:t>Entornos</a:t>
            </a:r>
            <a:r>
              <a:rPr lang="en-US" altLang="es-CO" sz="3700" dirty="0">
                <a:latin typeface="Ancizar Sans" panose="020B0602040300000003" pitchFamily="34" charset="0"/>
              </a:rPr>
              <a:t> de </a:t>
            </a:r>
            <a:r>
              <a:rPr lang="en-US" altLang="es-CO" sz="3700" dirty="0" err="1">
                <a:latin typeface="Ancizar Sans" panose="020B0602040300000003" pitchFamily="34" charset="0"/>
              </a:rPr>
              <a:t>computación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sistemas</a:t>
            </a:r>
            <a:r>
              <a:rPr lang="en-US" altLang="es-CO" sz="3700" dirty="0">
                <a:latin typeface="Ancizar Sans" panose="020B0602040300000003" pitchFamily="34" charset="0"/>
              </a:rPr>
              <a:t> </a:t>
            </a:r>
            <a:r>
              <a:rPr lang="en-US" altLang="es-CO" sz="3700" dirty="0" err="1">
                <a:latin typeface="Ancizar Sans" panose="020B0602040300000003" pitchFamily="34" charset="0"/>
              </a:rPr>
              <a:t>embebidos</a:t>
            </a:r>
            <a:r>
              <a:rPr lang="en-US" altLang="es-CO" sz="3700" dirty="0">
                <a:latin typeface="Ancizar Sans" panose="020B0602040300000003" pitchFamily="34" charset="0"/>
              </a:rPr>
              <a:t> </a:t>
            </a:r>
            <a:r>
              <a:rPr lang="en-US" altLang="es-CO" sz="3700" dirty="0" err="1">
                <a:latin typeface="Ancizar Sans" panose="020B0602040300000003" pitchFamily="34" charset="0"/>
              </a:rPr>
              <a:t>en</a:t>
            </a:r>
            <a:r>
              <a:rPr lang="en-US" altLang="es-CO" sz="3700" dirty="0">
                <a:latin typeface="Ancizar Sans" panose="020B0602040300000003" pitchFamily="34" charset="0"/>
              </a:rPr>
              <a:t> </a:t>
            </a:r>
            <a:r>
              <a:rPr lang="en-US" altLang="es-CO" sz="3700" dirty="0" err="1">
                <a:latin typeface="Ancizar Sans" panose="020B0602040300000003" pitchFamily="34" charset="0"/>
              </a:rPr>
              <a:t>tiempo</a:t>
            </a:r>
            <a:r>
              <a:rPr lang="en-US" altLang="es-CO" sz="3700" dirty="0">
                <a:latin typeface="Ancizar Sans" panose="020B0602040300000003" pitchFamily="34" charset="0"/>
              </a:rPr>
              <a:t> real</a:t>
            </a:r>
            <a:endParaRPr lang="es-CO" sz="3700" dirty="0">
              <a:latin typeface="Ancizar Sans" panose="020B0602040300000003" pitchFamily="34" charset="0"/>
            </a:endParaRPr>
          </a:p>
        </p:txBody>
      </p:sp>
      <p:sp>
        <p:nvSpPr>
          <p:cNvPr id="3" name="Marcador de contenido 2"/>
          <p:cNvSpPr>
            <a:spLocks noGrp="1"/>
          </p:cNvSpPr>
          <p:nvPr>
            <p:ph idx="1"/>
          </p:nvPr>
        </p:nvSpPr>
        <p:spPr>
          <a:xfrm>
            <a:off x="1115568" y="2206487"/>
            <a:ext cx="10168128" cy="3970476"/>
          </a:xfrm>
        </p:spPr>
        <p:txBody>
          <a:bodyPr>
            <a:noAutofit/>
          </a:bodyPr>
          <a:lstStyle/>
          <a:p>
            <a:pPr>
              <a:lnSpc>
                <a:spcPct val="90000"/>
              </a:lnSpc>
            </a:pP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embebidos</a:t>
            </a:r>
            <a:r>
              <a:rPr lang="en-US" sz="2400" dirty="0">
                <a:latin typeface="Ancizar Sans" panose="020B0602040300000003" pitchFamily="34" charset="0"/>
              </a:rPr>
              <a:t> </a:t>
            </a:r>
            <a:r>
              <a:rPr lang="en-US" sz="2400" dirty="0" err="1">
                <a:latin typeface="Ancizar Sans" panose="020B0602040300000003" pitchFamily="34" charset="0"/>
              </a:rPr>
              <a:t>en</a:t>
            </a:r>
            <a:r>
              <a:rPr lang="en-US" sz="2400" dirty="0">
                <a:latin typeface="Ancizar Sans" panose="020B0602040300000003" pitchFamily="34" charset="0"/>
              </a:rPr>
              <a:t> </a:t>
            </a:r>
            <a:r>
              <a:rPr lang="en-US" sz="2400" dirty="0" err="1">
                <a:latin typeface="Ancizar Sans" panose="020B0602040300000003" pitchFamily="34" charset="0"/>
              </a:rPr>
              <a:t>tiempo</a:t>
            </a:r>
            <a:r>
              <a:rPr lang="en-US" sz="2400" dirty="0">
                <a:latin typeface="Ancizar Sans" panose="020B0602040300000003" pitchFamily="34" charset="0"/>
              </a:rPr>
              <a:t> real es la forma </a:t>
            </a:r>
            <a:r>
              <a:rPr lang="en-US" sz="2400" dirty="0" err="1">
                <a:latin typeface="Ancizar Sans" panose="020B0602040300000003" pitchFamily="34" charset="0"/>
              </a:rPr>
              <a:t>predominante</a:t>
            </a:r>
            <a:r>
              <a:rPr lang="en-US" sz="2400" dirty="0">
                <a:latin typeface="Ancizar Sans" panose="020B0602040300000003" pitchFamily="34" charset="0"/>
              </a:rPr>
              <a:t> de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computadores</a:t>
            </a:r>
            <a:endParaRPr lang="en-US" sz="2400" dirty="0">
              <a:latin typeface="Ancizar Sans" panose="020B0602040300000003" pitchFamily="34" charset="0"/>
            </a:endParaRPr>
          </a:p>
          <a:p>
            <a:pPr lvl="1">
              <a:lnSpc>
                <a:spcPct val="90000"/>
              </a:lnSpc>
            </a:pPr>
            <a:r>
              <a:rPr lang="en-US" sz="2000" dirty="0" err="1">
                <a:latin typeface="Ancizar Sans" panose="020B0602040300000003" pitchFamily="34" charset="0"/>
              </a:rPr>
              <a:t>Varía</a:t>
            </a:r>
            <a:r>
              <a:rPr lang="en-US" sz="2000" dirty="0">
                <a:latin typeface="Ancizar Sans" panose="020B0602040300000003" pitchFamily="34" charset="0"/>
              </a:rPr>
              <a:t> de forma considerable, son de </a:t>
            </a:r>
            <a:r>
              <a:rPr lang="en-US" sz="2000" dirty="0" err="1">
                <a:latin typeface="Ancizar Sans" panose="020B0602040300000003" pitchFamily="34" charset="0"/>
              </a:rPr>
              <a:t>propósito</a:t>
            </a:r>
            <a:r>
              <a:rPr lang="en-US" sz="2000" dirty="0">
                <a:latin typeface="Ancizar Sans" panose="020B0602040300000003" pitchFamily="34" charset="0"/>
              </a:rPr>
              <a:t> especial, </a:t>
            </a:r>
            <a:r>
              <a:rPr lang="en-US" sz="2000" dirty="0" err="1">
                <a:latin typeface="Ancizar Sans" panose="020B0602040300000003" pitchFamily="34" charset="0"/>
              </a:rPr>
              <a:t>utilizan</a:t>
            </a:r>
            <a:r>
              <a:rPr lang="en-US" sz="2000" dirty="0">
                <a:latin typeface="Ancizar Sans" panose="020B0602040300000003" pitchFamily="34" charset="0"/>
              </a:rPr>
              <a:t> </a:t>
            </a:r>
            <a:r>
              <a:rPr lang="en-US" sz="2000" dirty="0" err="1">
                <a:latin typeface="Ancizar Sans" panose="020B0602040300000003" pitchFamily="34" charset="0"/>
              </a:rPr>
              <a:t>sistemas</a:t>
            </a:r>
            <a:r>
              <a:rPr lang="en-US" sz="2000" dirty="0">
                <a:latin typeface="Ancizar Sans" panose="020B0602040300000003" pitchFamily="34" charset="0"/>
              </a:rPr>
              <a:t> </a:t>
            </a:r>
            <a:r>
              <a:rPr lang="en-US" sz="2000" dirty="0" err="1">
                <a:latin typeface="Ancizar Sans" panose="020B0602040300000003" pitchFamily="34" charset="0"/>
              </a:rPr>
              <a:t>operativos</a:t>
            </a:r>
            <a:r>
              <a:rPr lang="en-US" sz="2000" dirty="0">
                <a:latin typeface="Ancizar Sans" panose="020B0602040300000003" pitchFamily="34" charset="0"/>
              </a:rPr>
              <a:t> de </a:t>
            </a:r>
            <a:r>
              <a:rPr lang="en-US" sz="2000" dirty="0" err="1">
                <a:latin typeface="Ancizar Sans" panose="020B0602040300000003" pitchFamily="34" charset="0"/>
              </a:rPr>
              <a:t>propósito</a:t>
            </a:r>
            <a:r>
              <a:rPr lang="en-US" sz="2000" dirty="0">
                <a:latin typeface="Ancizar Sans" panose="020B0602040300000003" pitchFamily="34" charset="0"/>
              </a:rPr>
              <a:t> </a:t>
            </a:r>
            <a:r>
              <a:rPr lang="en-US" sz="2000" dirty="0" err="1">
                <a:latin typeface="Ancizar Sans" panose="020B0602040300000003" pitchFamily="34" charset="0"/>
              </a:rPr>
              <a:t>limitado</a:t>
            </a:r>
            <a:r>
              <a:rPr lang="en-US" sz="2000" dirty="0">
                <a:latin typeface="Ancizar Sans" panose="020B0602040300000003" pitchFamily="34" charset="0"/>
              </a:rPr>
              <a:t>, </a:t>
            </a:r>
            <a:r>
              <a:rPr lang="en-US" sz="2000" b="1" dirty="0" err="1">
                <a:latin typeface="Ancizar Sans" panose="020B0602040300000003" pitchFamily="34" charset="0"/>
              </a:rPr>
              <a:t>sistemas</a:t>
            </a:r>
            <a:r>
              <a:rPr lang="en-US" sz="2000" b="1" dirty="0">
                <a:latin typeface="Ancizar Sans" panose="020B0602040300000003" pitchFamily="34" charset="0"/>
              </a:rPr>
              <a:t> </a:t>
            </a:r>
            <a:r>
              <a:rPr lang="en-US" sz="2000" b="1" dirty="0" err="1">
                <a:latin typeface="Ancizar Sans" panose="020B0602040300000003" pitchFamily="34" charset="0"/>
              </a:rPr>
              <a:t>operativos</a:t>
            </a:r>
            <a:r>
              <a:rPr lang="en-US" sz="2000" b="1" dirty="0">
                <a:latin typeface="Ancizar Sans" panose="020B0602040300000003" pitchFamily="34" charset="0"/>
              </a:rPr>
              <a:t> de </a:t>
            </a:r>
            <a:r>
              <a:rPr lang="en-US" sz="2000" b="1" dirty="0" err="1">
                <a:latin typeface="Ancizar Sans" panose="020B0602040300000003" pitchFamily="34" charset="0"/>
              </a:rPr>
              <a:t>tiempo</a:t>
            </a:r>
            <a:r>
              <a:rPr lang="en-US" sz="2000" b="1" dirty="0">
                <a:latin typeface="Ancizar Sans" panose="020B0602040300000003" pitchFamily="34" charset="0"/>
              </a:rPr>
              <a:t> real</a:t>
            </a:r>
          </a:p>
          <a:p>
            <a:pPr lvl="1">
              <a:lnSpc>
                <a:spcPct val="90000"/>
              </a:lnSpc>
            </a:pPr>
            <a:r>
              <a:rPr lang="en-US" sz="2000" dirty="0">
                <a:latin typeface="Ancizar Sans" panose="020B0602040300000003" pitchFamily="34" charset="0"/>
              </a:rPr>
              <a:t>Su </a:t>
            </a:r>
            <a:r>
              <a:rPr lang="en-US" sz="2000" dirty="0" err="1">
                <a:latin typeface="Ancizar Sans" panose="020B0602040300000003" pitchFamily="34" charset="0"/>
              </a:rPr>
              <a:t>uso</a:t>
            </a:r>
            <a:r>
              <a:rPr lang="en-US" sz="2000" dirty="0">
                <a:latin typeface="Ancizar Sans" panose="020B0602040300000003" pitchFamily="34" charset="0"/>
              </a:rPr>
              <a:t> se </a:t>
            </a:r>
            <a:r>
              <a:rPr lang="en-US" sz="2000" dirty="0" err="1">
                <a:latin typeface="Ancizar Sans" panose="020B0602040300000003" pitchFamily="34" charset="0"/>
              </a:rPr>
              <a:t>sigue</a:t>
            </a:r>
            <a:r>
              <a:rPr lang="en-US" sz="2000" dirty="0">
                <a:latin typeface="Ancizar Sans" panose="020B0602040300000003" pitchFamily="34" charset="0"/>
              </a:rPr>
              <a:t> </a:t>
            </a:r>
            <a:r>
              <a:rPr lang="en-US" sz="2000" dirty="0" err="1">
                <a:latin typeface="Ancizar Sans" panose="020B0602040300000003" pitchFamily="34" charset="0"/>
              </a:rPr>
              <a:t>expandiendo</a:t>
            </a:r>
            <a:r>
              <a:rPr lang="en-US" sz="2000" dirty="0">
                <a:latin typeface="Ancizar Sans" panose="020B0602040300000003" pitchFamily="34" charset="0"/>
              </a:rPr>
              <a:t> (IoT: Internet de las </a:t>
            </a:r>
            <a:r>
              <a:rPr lang="en-US" sz="2000" dirty="0" err="1">
                <a:latin typeface="Ancizar Sans" panose="020B0602040300000003" pitchFamily="34" charset="0"/>
              </a:rPr>
              <a:t>cosas</a:t>
            </a:r>
            <a:r>
              <a:rPr lang="en-US" sz="2000" dirty="0">
                <a:latin typeface="Ancizar Sans" panose="020B0602040300000003" pitchFamily="34" charset="0"/>
              </a:rPr>
              <a:t>)</a:t>
            </a:r>
          </a:p>
          <a:p>
            <a:pPr>
              <a:lnSpc>
                <a:spcPct val="90000"/>
              </a:lnSpc>
            </a:pPr>
            <a:r>
              <a:rPr lang="en-US" sz="2400" dirty="0" err="1">
                <a:latin typeface="Ancizar Sans" panose="020B0602040300000003" pitchFamily="34" charset="0"/>
              </a:rPr>
              <a:t>Incluye</a:t>
            </a:r>
            <a:r>
              <a:rPr lang="en-US" sz="2400" dirty="0">
                <a:latin typeface="Ancizar Sans" panose="020B0602040300000003" pitchFamily="34" charset="0"/>
              </a:rPr>
              <a:t> </a:t>
            </a:r>
            <a:r>
              <a:rPr lang="en-US" sz="2400" dirty="0" err="1">
                <a:latin typeface="Ancizar Sans" panose="020B0602040300000003" pitchFamily="34" charset="0"/>
              </a:rPr>
              <a:t>otros</a:t>
            </a:r>
            <a:r>
              <a:rPr lang="en-US" sz="2400" dirty="0">
                <a:latin typeface="Ancizar Sans" panose="020B0602040300000003" pitchFamily="34" charset="0"/>
              </a:rPr>
              <a:t> </a:t>
            </a:r>
            <a:r>
              <a:rPr lang="en-US" sz="2400" dirty="0" err="1">
                <a:latin typeface="Ancizar Sans" panose="020B0602040300000003" pitchFamily="34" charset="0"/>
              </a:rPr>
              <a:t>entornos</a:t>
            </a:r>
            <a:r>
              <a:rPr lang="en-US" sz="2400" dirty="0">
                <a:latin typeface="Ancizar Sans" panose="020B0602040300000003" pitchFamily="34" charset="0"/>
              </a:rPr>
              <a:t> de </a:t>
            </a:r>
            <a:r>
              <a:rPr lang="en-US" sz="2400" dirty="0" err="1">
                <a:latin typeface="Ancizar Sans" panose="020B0602040300000003" pitchFamily="34" charset="0"/>
              </a:rPr>
              <a:t>computación</a:t>
            </a:r>
            <a:r>
              <a:rPr lang="en-US" sz="2400" dirty="0">
                <a:latin typeface="Ancizar Sans" panose="020B0602040300000003" pitchFamily="34" charset="0"/>
              </a:rPr>
              <a:t> especial</a:t>
            </a:r>
          </a:p>
          <a:p>
            <a:pPr lvl="1">
              <a:lnSpc>
                <a:spcPct val="90000"/>
              </a:lnSpc>
            </a:pPr>
            <a:r>
              <a:rPr lang="en-US" sz="2000" dirty="0" err="1">
                <a:latin typeface="Ancizar Sans" panose="020B0602040300000003" pitchFamily="34" charset="0"/>
              </a:rPr>
              <a:t>Algunos</a:t>
            </a:r>
            <a:r>
              <a:rPr lang="en-US" sz="2000" dirty="0">
                <a:latin typeface="Ancizar Sans" panose="020B0602040300000003" pitchFamily="34" charset="0"/>
              </a:rPr>
              <a:t> </a:t>
            </a:r>
            <a:r>
              <a:rPr lang="en-US" sz="2000" dirty="0" err="1">
                <a:latin typeface="Ancizar Sans" panose="020B0602040300000003" pitchFamily="34" charset="0"/>
              </a:rPr>
              <a:t>tienen</a:t>
            </a:r>
            <a:r>
              <a:rPr lang="en-US" sz="2000" dirty="0">
                <a:latin typeface="Ancizar Sans" panose="020B0602040300000003" pitchFamily="34" charset="0"/>
              </a:rPr>
              <a:t> </a:t>
            </a:r>
            <a:r>
              <a:rPr lang="en-US" sz="2000" dirty="0" err="1">
                <a:latin typeface="Ancizar Sans" panose="020B0602040300000003" pitchFamily="34" charset="0"/>
              </a:rPr>
              <a:t>sistemas</a:t>
            </a:r>
            <a:r>
              <a:rPr lang="en-US" sz="2000" dirty="0">
                <a:latin typeface="Ancizar Sans" panose="020B0602040300000003" pitchFamily="34" charset="0"/>
              </a:rPr>
              <a:t> </a:t>
            </a:r>
            <a:r>
              <a:rPr lang="en-US" sz="2000" dirty="0" err="1">
                <a:latin typeface="Ancizar Sans" panose="020B0602040300000003" pitchFamily="34" charset="0"/>
              </a:rPr>
              <a:t>operativos</a:t>
            </a:r>
            <a:r>
              <a:rPr lang="en-US" sz="2000" dirty="0">
                <a:latin typeface="Ancizar Sans" panose="020B0602040300000003" pitchFamily="34" charset="0"/>
              </a:rPr>
              <a:t>, </a:t>
            </a:r>
            <a:r>
              <a:rPr lang="en-US" sz="2000" dirty="0" err="1">
                <a:latin typeface="Ancizar Sans" panose="020B0602040300000003" pitchFamily="34" charset="0"/>
              </a:rPr>
              <a:t>otros</a:t>
            </a:r>
            <a:r>
              <a:rPr lang="en-US" sz="2000" dirty="0">
                <a:latin typeface="Ancizar Sans" panose="020B0602040300000003" pitchFamily="34" charset="0"/>
              </a:rPr>
              <a:t> </a:t>
            </a:r>
            <a:r>
              <a:rPr lang="en-US" sz="2000" dirty="0" err="1">
                <a:latin typeface="Ancizar Sans" panose="020B0602040300000003" pitchFamily="34" charset="0"/>
              </a:rPr>
              <a:t>realizan</a:t>
            </a:r>
            <a:r>
              <a:rPr lang="en-US" sz="2000" dirty="0">
                <a:latin typeface="Ancizar Sans" panose="020B0602040300000003" pitchFamily="34" charset="0"/>
              </a:rPr>
              <a:t> </a:t>
            </a:r>
            <a:r>
              <a:rPr lang="en-US" sz="2000" dirty="0" err="1">
                <a:latin typeface="Ancizar Sans" panose="020B0602040300000003" pitchFamily="34" charset="0"/>
              </a:rPr>
              <a:t>tareas</a:t>
            </a:r>
            <a:r>
              <a:rPr lang="en-US" sz="2000" dirty="0">
                <a:latin typeface="Ancizar Sans" panose="020B0602040300000003" pitchFamily="34" charset="0"/>
              </a:rPr>
              <a:t> sin un </a:t>
            </a:r>
            <a:r>
              <a:rPr lang="en-US" sz="2000" dirty="0" err="1">
                <a:latin typeface="Ancizar Sans" panose="020B0602040300000003" pitchFamily="34" charset="0"/>
              </a:rPr>
              <a:t>sistema</a:t>
            </a:r>
            <a:r>
              <a:rPr lang="en-US" sz="2000" dirty="0">
                <a:latin typeface="Ancizar Sans" panose="020B0602040300000003" pitchFamily="34" charset="0"/>
              </a:rPr>
              <a:t> </a:t>
            </a:r>
            <a:r>
              <a:rPr lang="en-US" sz="2000" dirty="0" err="1">
                <a:latin typeface="Ancizar Sans" panose="020B0602040300000003" pitchFamily="34" charset="0"/>
              </a:rPr>
              <a:t>operativo</a:t>
            </a:r>
            <a:endParaRPr lang="en-US" sz="2000" dirty="0">
              <a:latin typeface="Ancizar Sans" panose="020B0602040300000003" pitchFamily="34" charset="0"/>
            </a:endParaRPr>
          </a:p>
          <a:p>
            <a:pPr>
              <a:lnSpc>
                <a:spcPct val="90000"/>
              </a:lnSpc>
            </a:pPr>
            <a:r>
              <a:rPr lang="en-US" sz="2400" dirty="0">
                <a:latin typeface="Ancizar Sans" panose="020B0602040300000003" pitchFamily="34" charset="0"/>
              </a:rPr>
              <a:t>Los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r>
              <a:rPr lang="en-US" sz="2400" dirty="0">
                <a:latin typeface="Ancizar Sans" panose="020B0602040300000003" pitchFamily="34" charset="0"/>
              </a:rPr>
              <a:t> de </a:t>
            </a:r>
            <a:r>
              <a:rPr lang="en-US" sz="2400" dirty="0" err="1">
                <a:latin typeface="Ancizar Sans" panose="020B0602040300000003" pitchFamily="34" charset="0"/>
              </a:rPr>
              <a:t>tiempo</a:t>
            </a:r>
            <a:r>
              <a:rPr lang="en-US" sz="2400" dirty="0">
                <a:latin typeface="Ancizar Sans" panose="020B0602040300000003" pitchFamily="34" charset="0"/>
              </a:rPr>
              <a:t> real </a:t>
            </a:r>
            <a:r>
              <a:rPr lang="en-US" sz="2400" dirty="0" err="1">
                <a:latin typeface="Ancizar Sans" panose="020B0602040300000003" pitchFamily="34" charset="0"/>
              </a:rPr>
              <a:t>tienen</a:t>
            </a:r>
            <a:r>
              <a:rPr lang="en-US" sz="2400" dirty="0">
                <a:latin typeface="Ancizar Sans" panose="020B0602040300000003" pitchFamily="34" charset="0"/>
              </a:rPr>
              <a:t> </a:t>
            </a:r>
            <a:r>
              <a:rPr lang="en-US" sz="2400" dirty="0" err="1">
                <a:latin typeface="Ancizar Sans" panose="020B0602040300000003" pitchFamily="34" charset="0"/>
              </a:rPr>
              <a:t>restricciones</a:t>
            </a:r>
            <a:r>
              <a:rPr lang="en-US" sz="2400" dirty="0">
                <a:latin typeface="Ancizar Sans" panose="020B0602040300000003" pitchFamily="34" charset="0"/>
              </a:rPr>
              <a:t> de </a:t>
            </a:r>
            <a:r>
              <a:rPr lang="en-US" sz="2400" dirty="0" err="1">
                <a:latin typeface="Ancizar Sans" panose="020B0602040300000003" pitchFamily="34" charset="0"/>
              </a:rPr>
              <a:t>tiempo</a:t>
            </a:r>
            <a:r>
              <a:rPr lang="en-US" sz="2400" dirty="0">
                <a:latin typeface="Ancizar Sans" panose="020B0602040300000003" pitchFamily="34" charset="0"/>
              </a:rPr>
              <a:t> </a:t>
            </a:r>
            <a:r>
              <a:rPr lang="en-US" sz="2400" dirty="0" err="1">
                <a:latin typeface="Ancizar Sans" panose="020B0602040300000003" pitchFamily="34" charset="0"/>
              </a:rPr>
              <a:t>definidas</a:t>
            </a:r>
            <a:r>
              <a:rPr lang="en-US" sz="2400" dirty="0">
                <a:latin typeface="Ancizar Sans" panose="020B0602040300000003" pitchFamily="34" charset="0"/>
              </a:rPr>
              <a:t> </a:t>
            </a:r>
            <a:r>
              <a:rPr lang="en-US" sz="2400" dirty="0" err="1">
                <a:latin typeface="Ancizar Sans" panose="020B0602040300000003" pitchFamily="34" charset="0"/>
              </a:rPr>
              <a:t>extrictamente</a:t>
            </a:r>
            <a:endParaRPr lang="en-US" sz="2400" dirty="0">
              <a:latin typeface="Ancizar Sans" panose="020B0602040300000003" pitchFamily="34" charset="0"/>
            </a:endParaRPr>
          </a:p>
          <a:p>
            <a:pPr lvl="1">
              <a:lnSpc>
                <a:spcPct val="90000"/>
              </a:lnSpc>
            </a:pPr>
            <a:r>
              <a:rPr lang="en-US" sz="2000" dirty="0">
                <a:latin typeface="Ancizar Sans" panose="020B0602040300000003" pitchFamily="34" charset="0"/>
              </a:rPr>
              <a:t>El </a:t>
            </a:r>
            <a:r>
              <a:rPr lang="en-US" sz="2000" dirty="0" err="1">
                <a:latin typeface="Ancizar Sans" panose="020B0602040300000003" pitchFamily="34" charset="0"/>
              </a:rPr>
              <a:t>procesamiento</a:t>
            </a:r>
            <a:r>
              <a:rPr lang="en-US" sz="2000" dirty="0">
                <a:latin typeface="Ancizar Sans" panose="020B0602040300000003" pitchFamily="34" charset="0"/>
              </a:rPr>
              <a:t> </a:t>
            </a:r>
            <a:r>
              <a:rPr lang="en-US" sz="2000" b="1" dirty="0" err="1">
                <a:latin typeface="Ancizar Sans" panose="020B0602040300000003" pitchFamily="34" charset="0"/>
              </a:rPr>
              <a:t>debe</a:t>
            </a:r>
            <a:r>
              <a:rPr lang="en-US" sz="2000" b="1" dirty="0">
                <a:latin typeface="Ancizar Sans" panose="020B0602040300000003" pitchFamily="34" charset="0"/>
              </a:rPr>
              <a:t> </a:t>
            </a:r>
            <a:r>
              <a:rPr lang="en-US" sz="2000" b="1" dirty="0" err="1">
                <a:latin typeface="Ancizar Sans" panose="020B0602040300000003" pitchFamily="34" charset="0"/>
              </a:rPr>
              <a:t>realizarse</a:t>
            </a:r>
            <a:r>
              <a:rPr lang="en-US" sz="2000" dirty="0">
                <a:latin typeface="Ancizar Sans" panose="020B0602040300000003" pitchFamily="34" charset="0"/>
              </a:rPr>
              <a:t> </a:t>
            </a:r>
            <a:r>
              <a:rPr lang="en-US" sz="2000" dirty="0" err="1">
                <a:latin typeface="Ancizar Sans" panose="020B0602040300000003" pitchFamily="34" charset="0"/>
              </a:rPr>
              <a:t>dentro</a:t>
            </a:r>
            <a:r>
              <a:rPr lang="en-US" sz="2000" dirty="0">
                <a:latin typeface="Ancizar Sans" panose="020B0602040300000003" pitchFamily="34" charset="0"/>
              </a:rPr>
              <a:t> de las </a:t>
            </a:r>
            <a:r>
              <a:rPr lang="en-US" sz="2000" dirty="0" err="1">
                <a:latin typeface="Ancizar Sans" panose="020B0602040300000003" pitchFamily="34" charset="0"/>
              </a:rPr>
              <a:t>restriciiones</a:t>
            </a:r>
            <a:r>
              <a:rPr lang="en-US" sz="2000" dirty="0">
                <a:latin typeface="Ancizar Sans" panose="020B0602040300000003" pitchFamily="34" charset="0"/>
              </a:rPr>
              <a:t> de </a:t>
            </a:r>
            <a:r>
              <a:rPr lang="en-US" sz="2000" dirty="0" err="1">
                <a:latin typeface="Ancizar Sans" panose="020B0602040300000003" pitchFamily="34" charset="0"/>
              </a:rPr>
              <a:t>tiempo</a:t>
            </a:r>
            <a:endParaRPr lang="en-US" sz="2000" dirty="0">
              <a:latin typeface="Ancizar Sans" panose="020B0602040300000003" pitchFamily="34" charset="0"/>
            </a:endParaRPr>
          </a:p>
          <a:p>
            <a:pPr lvl="1">
              <a:lnSpc>
                <a:spcPct val="90000"/>
              </a:lnSpc>
            </a:pPr>
            <a:r>
              <a:rPr lang="en-US" sz="2000" dirty="0">
                <a:latin typeface="Ancizar Sans" panose="020B0602040300000003" pitchFamily="34" charset="0"/>
              </a:rPr>
              <a:t>La </a:t>
            </a:r>
            <a:r>
              <a:rPr lang="en-US" sz="2000" dirty="0" err="1">
                <a:latin typeface="Ancizar Sans" panose="020B0602040300000003" pitchFamily="34" charset="0"/>
              </a:rPr>
              <a:t>operación</a:t>
            </a:r>
            <a:r>
              <a:rPr lang="en-US" sz="2000" dirty="0">
                <a:latin typeface="Ancizar Sans" panose="020B0602040300000003" pitchFamily="34" charset="0"/>
              </a:rPr>
              <a:t> se </a:t>
            </a:r>
            <a:r>
              <a:rPr lang="en-US" sz="2000" dirty="0" err="1">
                <a:latin typeface="Ancizar Sans" panose="020B0602040300000003" pitchFamily="34" charset="0"/>
              </a:rPr>
              <a:t>considera</a:t>
            </a:r>
            <a:r>
              <a:rPr lang="en-US" sz="2000" dirty="0">
                <a:latin typeface="Ancizar Sans" panose="020B0602040300000003" pitchFamily="34" charset="0"/>
              </a:rPr>
              <a:t> </a:t>
            </a:r>
            <a:r>
              <a:rPr lang="en-US" sz="2000" dirty="0" err="1">
                <a:latin typeface="Ancizar Sans" panose="020B0602040300000003" pitchFamily="34" charset="0"/>
              </a:rPr>
              <a:t>correcta</a:t>
            </a:r>
            <a:r>
              <a:rPr lang="en-US" sz="2000" dirty="0">
                <a:latin typeface="Ancizar Sans" panose="020B0602040300000003" pitchFamily="34" charset="0"/>
              </a:rPr>
              <a:t> solo </a:t>
            </a:r>
            <a:r>
              <a:rPr lang="en-US" sz="2000" dirty="0" err="1">
                <a:latin typeface="Ancizar Sans" panose="020B0602040300000003" pitchFamily="34" charset="0"/>
              </a:rPr>
              <a:t>si</a:t>
            </a:r>
            <a:r>
              <a:rPr lang="en-US" sz="2000" dirty="0">
                <a:latin typeface="Ancizar Sans" panose="020B0602040300000003" pitchFamily="34" charset="0"/>
              </a:rPr>
              <a:t> se </a:t>
            </a:r>
            <a:r>
              <a:rPr lang="en-US" sz="2000" dirty="0" err="1">
                <a:latin typeface="Ancizar Sans" panose="020B0602040300000003" pitchFamily="34" charset="0"/>
              </a:rPr>
              <a:t>cumplen</a:t>
            </a:r>
            <a:r>
              <a:rPr lang="en-US" sz="2000" dirty="0">
                <a:latin typeface="Ancizar Sans" panose="020B0602040300000003" pitchFamily="34" charset="0"/>
              </a:rPr>
              <a:t> las </a:t>
            </a:r>
            <a:r>
              <a:rPr lang="en-US" sz="2000" dirty="0" err="1">
                <a:latin typeface="Ancizar Sans" panose="020B0602040300000003" pitchFamily="34" charset="0"/>
              </a:rPr>
              <a:t>restricciones</a:t>
            </a:r>
            <a:endParaRPr lang="en-US" sz="2000" dirty="0">
              <a:latin typeface="Ancizar Sans" panose="020B0602040300000003" pitchFamily="34" charset="0"/>
            </a:endParaRPr>
          </a:p>
        </p:txBody>
      </p:sp>
    </p:spTree>
    <p:extLst>
      <p:ext uri="{BB962C8B-B14F-4D97-AF65-F5344CB8AC3E}">
        <p14:creationId xmlns:p14="http://schemas.microsoft.com/office/powerpoint/2010/main" val="35687270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pPr>
              <a:lnSpc>
                <a:spcPct val="90000"/>
              </a:lnSpc>
            </a:pPr>
            <a:r>
              <a:rPr lang="en-US" altLang="es-CO" sz="3700" dirty="0" err="1">
                <a:latin typeface="Ancizar Sans" panose="020B0602040300000003" pitchFamily="34" charset="0"/>
              </a:rPr>
              <a:t>Entornos</a:t>
            </a:r>
            <a:r>
              <a:rPr lang="en-US" altLang="es-CO" sz="3700" dirty="0">
                <a:latin typeface="Ancizar Sans" panose="020B0602040300000003" pitchFamily="34" charset="0"/>
              </a:rPr>
              <a:t> de </a:t>
            </a:r>
            <a:r>
              <a:rPr lang="en-US" altLang="es-CO" sz="3700" dirty="0" err="1">
                <a:latin typeface="Ancizar Sans" panose="020B0602040300000003" pitchFamily="34" charset="0"/>
              </a:rPr>
              <a:t>computación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Virtualización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basada</a:t>
            </a:r>
            <a:r>
              <a:rPr lang="en-US" altLang="es-CO" sz="3700" dirty="0">
                <a:latin typeface="Ancizar Sans" panose="020B0602040300000003" pitchFamily="34" charset="0"/>
              </a:rPr>
              <a:t> </a:t>
            </a:r>
            <a:r>
              <a:rPr lang="en-US" altLang="es-CO" sz="3700" dirty="0" err="1">
                <a:latin typeface="Ancizar Sans" panose="020B0602040300000003" pitchFamily="34" charset="0"/>
              </a:rPr>
              <a:t>en</a:t>
            </a:r>
            <a:r>
              <a:rPr lang="en-US" altLang="es-CO" sz="3700" dirty="0">
                <a:latin typeface="Ancizar Sans" panose="020B0602040300000003" pitchFamily="34" charset="0"/>
              </a:rPr>
              <a:t> </a:t>
            </a:r>
            <a:r>
              <a:rPr lang="en-US" altLang="es-CO" sz="3700" dirty="0" err="1">
                <a:latin typeface="Ancizar Sans" panose="020B0602040300000003" pitchFamily="34" charset="0"/>
              </a:rPr>
              <a:t>contenedores</a:t>
            </a:r>
            <a:endParaRPr lang="es-CO" sz="3700" dirty="0">
              <a:latin typeface="Ancizar Sans" panose="020B0602040300000003" pitchFamily="34" charset="0"/>
            </a:endParaRPr>
          </a:p>
        </p:txBody>
      </p:sp>
      <p:sp>
        <p:nvSpPr>
          <p:cNvPr id="3" name="Marcador de contenido 2"/>
          <p:cNvSpPr>
            <a:spLocks noGrp="1"/>
          </p:cNvSpPr>
          <p:nvPr>
            <p:ph idx="1"/>
          </p:nvPr>
        </p:nvSpPr>
        <p:spPr>
          <a:xfrm>
            <a:off x="566928" y="2216028"/>
            <a:ext cx="11167447" cy="4059928"/>
          </a:xfrm>
        </p:spPr>
        <p:txBody>
          <a:bodyPr>
            <a:noAutofit/>
          </a:bodyPr>
          <a:lstStyle/>
          <a:p>
            <a:pPr>
              <a:lnSpc>
                <a:spcPct val="90000"/>
              </a:lnSpc>
            </a:pPr>
            <a:r>
              <a:rPr lang="en-US" sz="2200" i="1" dirty="0">
                <a:latin typeface="Ancizar Sans" panose="020B0602040300000003" pitchFamily="34" charset="0"/>
              </a:rPr>
              <a:t>Containerization</a:t>
            </a:r>
            <a:r>
              <a:rPr lang="en-US" sz="2200" dirty="0">
                <a:latin typeface="Ancizar Sans" panose="020B0602040300000003" pitchFamily="34" charset="0"/>
              </a:rPr>
              <a:t> – </a:t>
            </a:r>
            <a:r>
              <a:rPr lang="en-US" sz="2200" dirty="0" err="1">
                <a:latin typeface="Ancizar Sans" panose="020B0602040300000003" pitchFamily="34" charset="0"/>
              </a:rPr>
              <a:t>también</a:t>
            </a:r>
            <a:r>
              <a:rPr lang="en-US" sz="2200" dirty="0">
                <a:latin typeface="Ancizar Sans" panose="020B0602040300000003" pitchFamily="34" charset="0"/>
              </a:rPr>
              <a:t> </a:t>
            </a:r>
            <a:r>
              <a:rPr lang="en-US" sz="2200" dirty="0" err="1">
                <a:latin typeface="Ancizar Sans" panose="020B0602040300000003" pitchFamily="34" charset="0"/>
              </a:rPr>
              <a:t>llamada</a:t>
            </a:r>
            <a:r>
              <a:rPr lang="en-US" sz="2200" dirty="0">
                <a:latin typeface="Ancizar Sans" panose="020B0602040300000003" pitchFamily="34" charset="0"/>
              </a:rPr>
              <a:t> </a:t>
            </a:r>
            <a:r>
              <a:rPr lang="en-US" sz="2200" dirty="0" err="1">
                <a:latin typeface="Ancizar Sans" panose="020B0602040300000003" pitchFamily="34" charset="0"/>
              </a:rPr>
              <a:t>virtualización</a:t>
            </a:r>
            <a:r>
              <a:rPr lang="en-US" sz="2200" dirty="0">
                <a:latin typeface="Ancizar Sans" panose="020B0602040300000003" pitchFamily="34" charset="0"/>
              </a:rPr>
              <a:t> </a:t>
            </a:r>
            <a:r>
              <a:rPr lang="en-US" sz="2200" dirty="0" err="1">
                <a:latin typeface="Ancizar Sans" panose="020B0602040300000003" pitchFamily="34" charset="0"/>
              </a:rPr>
              <a:t>basada</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contenedores</a:t>
            </a:r>
            <a:r>
              <a:rPr lang="en-US" sz="2200" dirty="0">
                <a:latin typeface="Ancizar Sans" panose="020B0602040300000003" pitchFamily="34" charset="0"/>
              </a:rPr>
              <a:t> y </a:t>
            </a:r>
            <a:r>
              <a:rPr lang="en-US" sz="2200" dirty="0" err="1">
                <a:latin typeface="Ancizar Sans" panose="020B0602040300000003" pitchFamily="34" charset="0"/>
              </a:rPr>
              <a:t>aplicación</a:t>
            </a:r>
            <a:r>
              <a:rPr lang="en-US" sz="2200" dirty="0">
                <a:latin typeface="Ancizar Sans" panose="020B0602040300000003" pitchFamily="34" charset="0"/>
              </a:rPr>
              <a:t> de </a:t>
            </a:r>
            <a:r>
              <a:rPr lang="en-US" sz="2200" dirty="0" err="1">
                <a:latin typeface="Ancizar Sans" panose="020B0602040300000003" pitchFamily="34" charset="0"/>
              </a:rPr>
              <a:t>contenedores</a:t>
            </a:r>
            <a:r>
              <a:rPr lang="en-US" sz="2200" dirty="0">
                <a:latin typeface="Ancizar Sans" panose="020B0602040300000003" pitchFamily="34" charset="0"/>
              </a:rPr>
              <a:t> – es un </a:t>
            </a:r>
            <a:r>
              <a:rPr lang="en-US" sz="2200" dirty="0" err="1">
                <a:latin typeface="Ancizar Sans" panose="020B0602040300000003" pitchFamily="34" charset="0"/>
              </a:rPr>
              <a:t>método</a:t>
            </a:r>
            <a:r>
              <a:rPr lang="en-US" sz="2200" dirty="0">
                <a:latin typeface="Ancizar Sans" panose="020B0602040300000003" pitchFamily="34" charset="0"/>
              </a:rPr>
              <a:t> de </a:t>
            </a:r>
            <a:r>
              <a:rPr lang="en-US" sz="2200" dirty="0" err="1">
                <a:latin typeface="Ancizar Sans" panose="020B0602040300000003" pitchFamily="34" charset="0"/>
              </a:rPr>
              <a:t>virtualización</a:t>
            </a:r>
            <a:r>
              <a:rPr lang="en-US" sz="2200" dirty="0">
                <a:latin typeface="Ancizar Sans" panose="020B0602040300000003" pitchFamily="34" charset="0"/>
              </a:rPr>
              <a:t> a </a:t>
            </a:r>
            <a:r>
              <a:rPr lang="en-US" sz="2200" dirty="0" err="1">
                <a:latin typeface="Ancizar Sans" panose="020B0602040300000003" pitchFamily="34" charset="0"/>
              </a:rPr>
              <a:t>nivel</a:t>
            </a:r>
            <a:r>
              <a:rPr lang="en-US" sz="2200" dirty="0">
                <a:latin typeface="Ancizar Sans" panose="020B0602040300000003" pitchFamily="34" charset="0"/>
              </a:rPr>
              <a:t> de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operativo</a:t>
            </a:r>
            <a:r>
              <a:rPr lang="en-US" sz="2200" dirty="0">
                <a:latin typeface="Ancizar Sans" panose="020B0602040300000003" pitchFamily="34" charset="0"/>
              </a:rPr>
              <a:t> para </a:t>
            </a:r>
            <a:r>
              <a:rPr lang="en-US" sz="2200" dirty="0" err="1">
                <a:latin typeface="Ancizar Sans" panose="020B0602040300000003" pitchFamily="34" charset="0"/>
              </a:rPr>
              <a:t>desplegar</a:t>
            </a:r>
            <a:r>
              <a:rPr lang="en-US" sz="2200" dirty="0">
                <a:latin typeface="Ancizar Sans" panose="020B0602040300000003" pitchFamily="34" charset="0"/>
              </a:rPr>
              <a:t> y </a:t>
            </a:r>
            <a:r>
              <a:rPr lang="en-US" sz="2200" dirty="0" err="1">
                <a:latin typeface="Ancizar Sans" panose="020B0602040300000003" pitchFamily="34" charset="0"/>
              </a:rPr>
              <a:t>ejecutar</a:t>
            </a:r>
            <a:r>
              <a:rPr lang="en-US" sz="2200" dirty="0">
                <a:latin typeface="Ancizar Sans" panose="020B0602040300000003" pitchFamily="34" charset="0"/>
              </a:rPr>
              <a:t> </a:t>
            </a:r>
            <a:r>
              <a:rPr lang="en-US" sz="2200" dirty="0" err="1">
                <a:latin typeface="Ancizar Sans" panose="020B0602040300000003" pitchFamily="34" charset="0"/>
              </a:rPr>
              <a:t>aplicaciones</a:t>
            </a:r>
            <a:r>
              <a:rPr lang="en-US" sz="2200" dirty="0">
                <a:latin typeface="Ancizar Sans" panose="020B0602040300000003" pitchFamily="34" charset="0"/>
              </a:rPr>
              <a:t> </a:t>
            </a:r>
            <a:r>
              <a:rPr lang="en-US" sz="2200" dirty="0" err="1">
                <a:latin typeface="Ancizar Sans" panose="020B0602040300000003" pitchFamily="34" charset="0"/>
              </a:rPr>
              <a:t>distribuidas</a:t>
            </a:r>
            <a:r>
              <a:rPr lang="en-US" sz="2200" dirty="0">
                <a:latin typeface="Ancizar Sans" panose="020B0602040300000003" pitchFamily="34" charset="0"/>
              </a:rPr>
              <a:t> sin </a:t>
            </a:r>
            <a:r>
              <a:rPr lang="en-US" sz="2200" dirty="0" err="1">
                <a:latin typeface="Ancizar Sans" panose="020B0602040300000003" pitchFamily="34" charset="0"/>
              </a:rPr>
              <a:t>lanzar</a:t>
            </a:r>
            <a:r>
              <a:rPr lang="en-US" sz="2200" dirty="0">
                <a:latin typeface="Ancizar Sans" panose="020B0602040300000003" pitchFamily="34" charset="0"/>
              </a:rPr>
              <a:t> </a:t>
            </a:r>
            <a:r>
              <a:rPr lang="en-US" sz="2200" dirty="0" err="1">
                <a:latin typeface="Ancizar Sans" panose="020B0602040300000003" pitchFamily="34" charset="0"/>
              </a:rPr>
              <a:t>una</a:t>
            </a:r>
            <a:r>
              <a:rPr lang="en-US" sz="2200" dirty="0">
                <a:latin typeface="Ancizar Sans" panose="020B0602040300000003" pitchFamily="34" charset="0"/>
              </a:rPr>
              <a:t> VM </a:t>
            </a:r>
            <a:r>
              <a:rPr lang="en-US" sz="2200" dirty="0" err="1">
                <a:latin typeface="Ancizar Sans" panose="020B0602040300000003" pitchFamily="34" charset="0"/>
              </a:rPr>
              <a:t>completa</a:t>
            </a:r>
            <a:r>
              <a:rPr lang="en-US" sz="2200" dirty="0">
                <a:latin typeface="Ancizar Sans" panose="020B0602040300000003" pitchFamily="34" charset="0"/>
              </a:rPr>
              <a:t> para </a:t>
            </a:r>
            <a:r>
              <a:rPr lang="en-US" sz="2200" dirty="0" err="1">
                <a:latin typeface="Ancizar Sans" panose="020B0602040300000003" pitchFamily="34" charset="0"/>
              </a:rPr>
              <a:t>cada</a:t>
            </a:r>
            <a:r>
              <a:rPr lang="en-US" sz="2200" dirty="0">
                <a:latin typeface="Ancizar Sans" panose="020B0602040300000003" pitchFamily="34" charset="0"/>
              </a:rPr>
              <a:t> </a:t>
            </a:r>
            <a:r>
              <a:rPr lang="en-US" sz="2200" dirty="0" err="1">
                <a:latin typeface="Ancizar Sans" panose="020B0602040300000003" pitchFamily="34" charset="0"/>
              </a:rPr>
              <a:t>aplicación</a:t>
            </a:r>
            <a:r>
              <a:rPr lang="en-US" sz="2200" dirty="0">
                <a:latin typeface="Ancizar Sans" panose="020B0602040300000003" pitchFamily="34" charset="0"/>
              </a:rPr>
              <a:t>. </a:t>
            </a:r>
          </a:p>
          <a:p>
            <a:pPr lvl="1">
              <a:lnSpc>
                <a:spcPct val="90000"/>
              </a:lnSpc>
            </a:pPr>
            <a:r>
              <a:rPr lang="en-US" sz="2000" dirty="0">
                <a:latin typeface="Ancizar Sans" panose="020B0602040300000003" pitchFamily="34" charset="0"/>
              </a:rPr>
              <a:t>Por </a:t>
            </a:r>
            <a:r>
              <a:rPr lang="en-US" sz="2000" dirty="0" err="1">
                <a:latin typeface="Ancizar Sans" panose="020B0602040300000003" pitchFamily="34" charset="0"/>
              </a:rPr>
              <a:t>el</a:t>
            </a:r>
            <a:r>
              <a:rPr lang="en-US" sz="2000" dirty="0">
                <a:latin typeface="Ancizar Sans" panose="020B0602040300000003" pitchFamily="34" charset="0"/>
              </a:rPr>
              <a:t> </a:t>
            </a:r>
            <a:r>
              <a:rPr lang="en-US" sz="2000" dirty="0" err="1">
                <a:latin typeface="Ancizar Sans" panose="020B0602040300000003" pitchFamily="34" charset="0"/>
              </a:rPr>
              <a:t>contrario</a:t>
            </a:r>
            <a:r>
              <a:rPr lang="en-US" sz="2000" dirty="0">
                <a:latin typeface="Ancizar Sans" panose="020B0602040300000003" pitchFamily="34" charset="0"/>
              </a:rPr>
              <a:t>, </a:t>
            </a:r>
            <a:r>
              <a:rPr lang="en-US" sz="2000" dirty="0" err="1">
                <a:latin typeface="Ancizar Sans" panose="020B0602040300000003" pitchFamily="34" charset="0"/>
              </a:rPr>
              <a:t>múltiples</a:t>
            </a:r>
            <a:r>
              <a:rPr lang="en-US" sz="2000" dirty="0">
                <a:latin typeface="Ancizar Sans" panose="020B0602040300000003" pitchFamily="34" charset="0"/>
              </a:rPr>
              <a:t> </a:t>
            </a:r>
            <a:r>
              <a:rPr lang="en-US" sz="2000" dirty="0" err="1">
                <a:latin typeface="Ancizar Sans" panose="020B0602040300000003" pitchFamily="34" charset="0"/>
              </a:rPr>
              <a:t>sistemas</a:t>
            </a:r>
            <a:r>
              <a:rPr lang="en-US" sz="2000" dirty="0">
                <a:latin typeface="Ancizar Sans" panose="020B0602040300000003" pitchFamily="34" charset="0"/>
              </a:rPr>
              <a:t> </a:t>
            </a:r>
            <a:r>
              <a:rPr lang="en-US" sz="2000" dirty="0" err="1">
                <a:latin typeface="Ancizar Sans" panose="020B0602040300000003" pitchFamily="34" charset="0"/>
              </a:rPr>
              <a:t>aislados</a:t>
            </a:r>
            <a:r>
              <a:rPr lang="en-US" sz="2000" dirty="0">
                <a:latin typeface="Ancizar Sans" panose="020B0602040300000003" pitchFamily="34" charset="0"/>
              </a:rPr>
              <a:t>, </a:t>
            </a:r>
            <a:r>
              <a:rPr lang="en-US" sz="2000" dirty="0" err="1">
                <a:latin typeface="Ancizar Sans" panose="020B0602040300000003" pitchFamily="34" charset="0"/>
              </a:rPr>
              <a:t>llamados</a:t>
            </a:r>
            <a:r>
              <a:rPr lang="en-US" sz="2000" dirty="0">
                <a:latin typeface="Ancizar Sans" panose="020B0602040300000003" pitchFamily="34" charset="0"/>
              </a:rPr>
              <a:t> </a:t>
            </a:r>
            <a:r>
              <a:rPr lang="en-US" sz="2000" dirty="0" err="1">
                <a:latin typeface="Ancizar Sans" panose="020B0602040300000003" pitchFamily="34" charset="0"/>
              </a:rPr>
              <a:t>contenedores</a:t>
            </a:r>
            <a:r>
              <a:rPr lang="en-US" sz="2000" dirty="0">
                <a:latin typeface="Ancizar Sans" panose="020B0602040300000003" pitchFamily="34" charset="0"/>
              </a:rPr>
              <a:t> (containers), son </a:t>
            </a:r>
            <a:r>
              <a:rPr lang="en-US" sz="2000" dirty="0" err="1">
                <a:latin typeface="Ancizar Sans" panose="020B0602040300000003" pitchFamily="34" charset="0"/>
              </a:rPr>
              <a:t>ejecutados</a:t>
            </a:r>
            <a:r>
              <a:rPr lang="en-US" sz="2000" dirty="0">
                <a:latin typeface="Ancizar Sans" panose="020B0602040300000003" pitchFamily="34" charset="0"/>
              </a:rPr>
              <a:t> </a:t>
            </a:r>
            <a:r>
              <a:rPr lang="en-US" sz="2000" dirty="0" err="1">
                <a:latin typeface="Ancizar Sans" panose="020B0602040300000003" pitchFamily="34" charset="0"/>
              </a:rPr>
              <a:t>sobre</a:t>
            </a:r>
            <a:r>
              <a:rPr lang="en-US" sz="2000" dirty="0">
                <a:latin typeface="Ancizar Sans" panose="020B0602040300000003" pitchFamily="34" charset="0"/>
              </a:rPr>
              <a:t> un </a:t>
            </a:r>
            <a:r>
              <a:rPr lang="en-US" sz="2000" dirty="0" err="1">
                <a:latin typeface="Ancizar Sans" panose="020B0602040300000003" pitchFamily="34" charset="0"/>
              </a:rPr>
              <a:t>único</a:t>
            </a:r>
            <a:r>
              <a:rPr lang="en-US" sz="2000" dirty="0">
                <a:latin typeface="Ancizar Sans" panose="020B0602040300000003" pitchFamily="34" charset="0"/>
              </a:rPr>
              <a:t> host de control y con </a:t>
            </a:r>
            <a:r>
              <a:rPr lang="en-US" sz="2000" dirty="0" err="1">
                <a:latin typeface="Ancizar Sans" panose="020B0602040300000003" pitchFamily="34" charset="0"/>
              </a:rPr>
              <a:t>acceso</a:t>
            </a:r>
            <a:r>
              <a:rPr lang="en-US" sz="2000" dirty="0">
                <a:latin typeface="Ancizar Sans" panose="020B0602040300000003" pitchFamily="34" charset="0"/>
              </a:rPr>
              <a:t> a un </a:t>
            </a:r>
            <a:r>
              <a:rPr lang="en-US" sz="2000" dirty="0" err="1">
                <a:latin typeface="Ancizar Sans" panose="020B0602040300000003" pitchFamily="34" charset="0"/>
              </a:rPr>
              <a:t>único</a:t>
            </a:r>
            <a:r>
              <a:rPr lang="en-US" sz="2000" dirty="0">
                <a:latin typeface="Ancizar Sans" panose="020B0602040300000003" pitchFamily="34" charset="0"/>
              </a:rPr>
              <a:t> kernel.</a:t>
            </a:r>
          </a:p>
          <a:p>
            <a:pPr>
              <a:lnSpc>
                <a:spcPct val="90000"/>
              </a:lnSpc>
            </a:pPr>
            <a:r>
              <a:rPr lang="en-US" sz="2200" dirty="0" err="1">
                <a:latin typeface="Ancizar Sans" panose="020B0602040300000003" pitchFamily="34" charset="0"/>
              </a:rPr>
              <a:t>Debido</a:t>
            </a:r>
            <a:r>
              <a:rPr lang="en-US" sz="2200" dirty="0">
                <a:latin typeface="Ancizar Sans" panose="020B0602040300000003" pitchFamily="34" charset="0"/>
              </a:rPr>
              <a:t> a que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contenedores</a:t>
            </a:r>
            <a:r>
              <a:rPr lang="en-US" sz="2200" dirty="0">
                <a:latin typeface="Ancizar Sans" panose="020B0602040300000003" pitchFamily="34" charset="0"/>
              </a:rPr>
              <a:t> </a:t>
            </a:r>
            <a:r>
              <a:rPr lang="en-US" sz="2200" dirty="0" err="1">
                <a:latin typeface="Ancizar Sans" panose="020B0602040300000003" pitchFamily="34" charset="0"/>
              </a:rPr>
              <a:t>comparten</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mismo</a:t>
            </a:r>
            <a:r>
              <a:rPr lang="en-US" sz="2200" dirty="0">
                <a:latin typeface="Ancizar Sans" panose="020B0602040300000003" pitchFamily="34" charset="0"/>
              </a:rPr>
              <a:t> kernel del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operativo</a:t>
            </a:r>
            <a:r>
              <a:rPr lang="en-US" sz="2200" dirty="0">
                <a:latin typeface="Ancizar Sans" panose="020B0602040300000003" pitchFamily="34" charset="0"/>
              </a:rPr>
              <a:t> al </a:t>
            </a:r>
            <a:r>
              <a:rPr lang="en-US" sz="2200" dirty="0" err="1">
                <a:latin typeface="Ancizar Sans" panose="020B0602040300000003" pitchFamily="34" charset="0"/>
              </a:rPr>
              <a:t>igual</a:t>
            </a:r>
            <a:r>
              <a:rPr lang="en-US" sz="2200" dirty="0">
                <a:latin typeface="Ancizar Sans" panose="020B0602040300000003" pitchFamily="34" charset="0"/>
              </a:rPr>
              <a:t> que </a:t>
            </a:r>
            <a:r>
              <a:rPr lang="en-US" sz="2200" dirty="0" err="1">
                <a:latin typeface="Ancizar Sans" panose="020B0602040300000003" pitchFamily="34" charset="0"/>
              </a:rPr>
              <a:t>el</a:t>
            </a:r>
            <a:r>
              <a:rPr lang="en-US" sz="2200" dirty="0">
                <a:latin typeface="Ancizar Sans" panose="020B0602040300000003" pitchFamily="34" charset="0"/>
              </a:rPr>
              <a:t> host,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contenedores</a:t>
            </a:r>
            <a:r>
              <a:rPr lang="en-US" sz="2200" dirty="0">
                <a:latin typeface="Ancizar Sans" panose="020B0602040300000003" pitchFamily="34" charset="0"/>
              </a:rPr>
              <a:t> </a:t>
            </a:r>
            <a:r>
              <a:rPr lang="en-US" sz="2200" dirty="0" err="1">
                <a:latin typeface="Ancizar Sans" panose="020B0602040300000003" pitchFamily="34" charset="0"/>
              </a:rPr>
              <a:t>pueden</a:t>
            </a:r>
            <a:r>
              <a:rPr lang="en-US" sz="2200" dirty="0">
                <a:latin typeface="Ancizar Sans" panose="020B0602040300000003" pitchFamily="34" charset="0"/>
              </a:rPr>
              <a:t> ser </a:t>
            </a:r>
            <a:r>
              <a:rPr lang="en-US" sz="2200" dirty="0" err="1">
                <a:latin typeface="Ancizar Sans" panose="020B0602040300000003" pitchFamily="34" charset="0"/>
              </a:rPr>
              <a:t>más</a:t>
            </a:r>
            <a:r>
              <a:rPr lang="en-US" sz="2200" dirty="0">
                <a:latin typeface="Ancizar Sans" panose="020B0602040300000003" pitchFamily="34" charset="0"/>
              </a:rPr>
              <a:t> </a:t>
            </a:r>
            <a:r>
              <a:rPr lang="en-US" sz="2200" dirty="0" err="1">
                <a:latin typeface="Ancizar Sans" panose="020B0602040300000003" pitchFamily="34" charset="0"/>
              </a:rPr>
              <a:t>eficientes</a:t>
            </a:r>
            <a:r>
              <a:rPr lang="en-US" sz="2200" dirty="0">
                <a:latin typeface="Ancizar Sans" panose="020B0602040300000003" pitchFamily="34" charset="0"/>
              </a:rPr>
              <a:t> que las VMs, que </a:t>
            </a:r>
            <a:r>
              <a:rPr lang="en-US" sz="2200" dirty="0" err="1">
                <a:latin typeface="Ancizar Sans" panose="020B0602040300000003" pitchFamily="34" charset="0"/>
              </a:rPr>
              <a:t>requieren</a:t>
            </a:r>
            <a:r>
              <a:rPr lang="en-US" sz="2200" dirty="0">
                <a:latin typeface="Ancizar Sans" panose="020B0602040300000003" pitchFamily="34" charset="0"/>
              </a:rPr>
              <a:t> </a:t>
            </a:r>
            <a:r>
              <a:rPr lang="en-US" sz="2200" dirty="0" err="1">
                <a:latin typeface="Ancizar Sans" panose="020B0602040300000003" pitchFamily="34" charset="0"/>
              </a:rPr>
              <a:t>instancias</a:t>
            </a:r>
            <a:r>
              <a:rPr lang="en-US" sz="2200" dirty="0">
                <a:latin typeface="Ancizar Sans" panose="020B0602040300000003" pitchFamily="34" charset="0"/>
              </a:rPr>
              <a:t> del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operativo</a:t>
            </a:r>
            <a:r>
              <a:rPr lang="en-US" sz="2200" dirty="0">
                <a:latin typeface="Ancizar Sans" panose="020B0602040300000003" pitchFamily="34" charset="0"/>
              </a:rPr>
              <a:t> </a:t>
            </a:r>
            <a:r>
              <a:rPr lang="en-US" sz="2200" dirty="0" err="1">
                <a:latin typeface="Ancizar Sans" panose="020B0602040300000003" pitchFamily="34" charset="0"/>
              </a:rPr>
              <a:t>separadas</a:t>
            </a:r>
            <a:r>
              <a:rPr lang="en-US" sz="2200" dirty="0">
                <a:latin typeface="Ancizar Sans" panose="020B0602040300000003" pitchFamily="34" charset="0"/>
              </a:rPr>
              <a:t>.</a:t>
            </a:r>
          </a:p>
          <a:p>
            <a:pPr>
              <a:lnSpc>
                <a:spcPct val="90000"/>
              </a:lnSpc>
            </a:pPr>
            <a:r>
              <a:rPr lang="en-US" sz="2200" dirty="0">
                <a:latin typeface="Ancizar Sans" panose="020B0602040300000003" pitchFamily="34" charset="0"/>
              </a:rPr>
              <a:t>Los </a:t>
            </a:r>
            <a:r>
              <a:rPr lang="en-US" sz="2200" dirty="0" err="1">
                <a:latin typeface="Ancizar Sans" panose="020B0602040300000003" pitchFamily="34" charset="0"/>
              </a:rPr>
              <a:t>contenedores</a:t>
            </a:r>
            <a:r>
              <a:rPr lang="en-US" sz="2200" dirty="0">
                <a:latin typeface="Ancizar Sans" panose="020B0602040300000003" pitchFamily="34" charset="0"/>
              </a:rPr>
              <a:t> </a:t>
            </a:r>
            <a:r>
              <a:rPr lang="en-US" sz="2200" dirty="0" err="1">
                <a:latin typeface="Ancizar Sans" panose="020B0602040300000003" pitchFamily="34" charset="0"/>
              </a:rPr>
              <a:t>tienen</a:t>
            </a:r>
            <a:r>
              <a:rPr lang="en-US" sz="2200" dirty="0">
                <a:latin typeface="Ancizar Sans" panose="020B0602040300000003" pitchFamily="34" charset="0"/>
              </a:rPr>
              <a: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componenets</a:t>
            </a:r>
            <a:r>
              <a:rPr lang="en-US" sz="2200" dirty="0">
                <a:latin typeface="Ancizar Sans" panose="020B0602040300000003" pitchFamily="34" charset="0"/>
              </a:rPr>
              <a:t> </a:t>
            </a:r>
            <a:r>
              <a:rPr lang="en-US" sz="2200" dirty="0" err="1">
                <a:latin typeface="Ancizar Sans" panose="020B0602040300000003" pitchFamily="34" charset="0"/>
              </a:rPr>
              <a:t>necesarios</a:t>
            </a:r>
            <a:r>
              <a:rPr lang="en-US" sz="2200" dirty="0">
                <a:latin typeface="Ancizar Sans" panose="020B0602040300000003" pitchFamily="34" charset="0"/>
              </a:rPr>
              <a:t> para </a:t>
            </a:r>
            <a:r>
              <a:rPr lang="en-US" sz="2200" dirty="0" err="1">
                <a:latin typeface="Ancizar Sans" panose="020B0602040300000003" pitchFamily="34" charset="0"/>
              </a:rPr>
              <a:t>ejecutar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software </a:t>
            </a:r>
            <a:r>
              <a:rPr lang="en-US" sz="2200" dirty="0" err="1">
                <a:latin typeface="Ancizar Sans" panose="020B0602040300000003" pitchFamily="34" charset="0"/>
              </a:rPr>
              <a:t>deseado</a:t>
            </a:r>
            <a:r>
              <a:rPr lang="en-US" sz="2200" dirty="0">
                <a:latin typeface="Ancizar Sans" panose="020B0602040300000003" pitchFamily="34" charset="0"/>
              </a:rPr>
              <a:t>, tales </a:t>
            </a:r>
            <a:r>
              <a:rPr lang="en-US" sz="2200" dirty="0" err="1">
                <a:latin typeface="Ancizar Sans" panose="020B0602040300000003" pitchFamily="34" charset="0"/>
              </a:rPr>
              <a:t>como</a:t>
            </a:r>
            <a:r>
              <a:rPr lang="en-US" sz="2200" dirty="0">
                <a:latin typeface="Ancizar Sans" panose="020B0602040300000003" pitchFamily="34" charset="0"/>
              </a:rPr>
              <a:t> </a:t>
            </a:r>
            <a:r>
              <a:rPr lang="en-US" sz="2200" dirty="0" err="1">
                <a:latin typeface="Ancizar Sans" panose="020B0602040300000003" pitchFamily="34" charset="0"/>
              </a:rPr>
              <a:t>archivos</a:t>
            </a:r>
            <a:r>
              <a:rPr lang="en-US" sz="2200" dirty="0">
                <a:latin typeface="Ancizar Sans" panose="020B0602040300000003" pitchFamily="34" charset="0"/>
              </a:rPr>
              <a:t>, variables y </a:t>
            </a:r>
            <a:r>
              <a:rPr lang="en-US" sz="2200" dirty="0" err="1">
                <a:latin typeface="Ancizar Sans" panose="020B0602040300000003" pitchFamily="34" charset="0"/>
              </a:rPr>
              <a:t>librerías</a:t>
            </a:r>
            <a:r>
              <a:rPr lang="en-US" sz="2200" dirty="0">
                <a:latin typeface="Ancizar Sans" panose="020B0602040300000003" pitchFamily="34" charset="0"/>
              </a:rPr>
              <a:t> de </a:t>
            </a:r>
            <a:r>
              <a:rPr lang="en-US" sz="2200" dirty="0" err="1">
                <a:latin typeface="Ancizar Sans" panose="020B0602040300000003" pitchFamily="34" charset="0"/>
              </a:rPr>
              <a:t>entorno</a:t>
            </a:r>
            <a:r>
              <a:rPr lang="en-US" sz="2200" dirty="0">
                <a:latin typeface="Ancizar Sans" panose="020B0602040300000003" pitchFamily="34" charset="0"/>
              </a:rPr>
              <a:t>. </a:t>
            </a:r>
          </a:p>
          <a:p>
            <a:pPr>
              <a:lnSpc>
                <a:spcPct val="90000"/>
              </a:lnSpc>
            </a:pPr>
            <a:r>
              <a:rPr lang="en-US" sz="2200" dirty="0">
                <a:latin typeface="Ancizar Sans" panose="020B0602040300000003" pitchFamily="34" charset="0"/>
              </a:rPr>
              <a:t>El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operativo</a:t>
            </a:r>
            <a:r>
              <a:rPr lang="en-US" sz="2200" dirty="0">
                <a:latin typeface="Ancizar Sans" panose="020B0602040300000003" pitchFamily="34" charset="0"/>
              </a:rPr>
              <a:t> del Host </a:t>
            </a:r>
            <a:r>
              <a:rPr lang="en-US" sz="2200" dirty="0" err="1">
                <a:latin typeface="Ancizar Sans" panose="020B0602040300000003" pitchFamily="34" charset="0"/>
              </a:rPr>
              <a:t>también</a:t>
            </a:r>
            <a:r>
              <a:rPr lang="en-US" sz="2200" dirty="0">
                <a:latin typeface="Ancizar Sans" panose="020B0602040300000003" pitchFamily="34" charset="0"/>
              </a:rPr>
              <a:t> </a:t>
            </a:r>
            <a:r>
              <a:rPr lang="en-US" sz="2200" dirty="0" err="1">
                <a:latin typeface="Ancizar Sans" panose="020B0602040300000003" pitchFamily="34" charset="0"/>
              </a:rPr>
              <a:t>restringe</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acceso</a:t>
            </a:r>
            <a:r>
              <a:rPr lang="en-US" sz="2200" dirty="0">
                <a:latin typeface="Ancizar Sans" panose="020B0602040300000003" pitchFamily="34" charset="0"/>
              </a:rPr>
              <a:t> del </a:t>
            </a:r>
            <a:r>
              <a:rPr lang="en-US" sz="2200" dirty="0" err="1">
                <a:latin typeface="Ancizar Sans" panose="020B0602040300000003" pitchFamily="34" charset="0"/>
              </a:rPr>
              <a:t>contenedor</a:t>
            </a:r>
            <a:r>
              <a:rPr lang="en-US" sz="2200" dirty="0">
                <a:latin typeface="Ancizar Sans" panose="020B0602040300000003" pitchFamily="34" charset="0"/>
              </a:rPr>
              <a:t> a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recursos</a:t>
            </a:r>
            <a:r>
              <a:rPr lang="en-US" sz="2200" dirty="0">
                <a:latin typeface="Ancizar Sans" panose="020B0602040300000003" pitchFamily="34" charset="0"/>
              </a:rPr>
              <a:t> </a:t>
            </a:r>
            <a:r>
              <a:rPr lang="en-US" sz="2200" dirty="0" err="1">
                <a:latin typeface="Ancizar Sans" panose="020B0602040300000003" pitchFamily="34" charset="0"/>
              </a:rPr>
              <a:t>físicos</a:t>
            </a:r>
            <a:r>
              <a:rPr lang="en-US" sz="2200" dirty="0">
                <a:latin typeface="Ancizar Sans" panose="020B0602040300000003" pitchFamily="34" charset="0"/>
              </a:rPr>
              <a:t> – </a:t>
            </a:r>
            <a:r>
              <a:rPr lang="en-US" sz="2200" dirty="0" err="1">
                <a:latin typeface="Ancizar Sans" panose="020B0602040300000003" pitchFamily="34" charset="0"/>
              </a:rPr>
              <a:t>como</a:t>
            </a:r>
            <a:r>
              <a:rPr lang="en-US" sz="2200" dirty="0">
                <a:latin typeface="Ancizar Sans" panose="020B0602040300000003" pitchFamily="34" charset="0"/>
              </a:rPr>
              <a:t> la CPU y la </a:t>
            </a:r>
            <a:r>
              <a:rPr lang="en-US" sz="2200" dirty="0" err="1">
                <a:latin typeface="Ancizar Sans" panose="020B0602040300000003" pitchFamily="34" charset="0"/>
              </a:rPr>
              <a:t>memoria</a:t>
            </a:r>
            <a:r>
              <a:rPr lang="en-US" sz="2200" dirty="0">
                <a:latin typeface="Ancizar Sans" panose="020B0602040300000003" pitchFamily="34" charset="0"/>
              </a:rPr>
              <a:t> – de </a:t>
            </a:r>
            <a:r>
              <a:rPr lang="en-US" sz="2200" dirty="0" err="1">
                <a:latin typeface="Ancizar Sans" panose="020B0602040300000003" pitchFamily="34" charset="0"/>
              </a:rPr>
              <a:t>esta</a:t>
            </a:r>
            <a:r>
              <a:rPr lang="en-US" sz="2200" dirty="0">
                <a:latin typeface="Ancizar Sans" panose="020B0602040300000003" pitchFamily="34" charset="0"/>
              </a:rPr>
              <a:t> forma, un solo </a:t>
            </a:r>
            <a:r>
              <a:rPr lang="en-US" sz="2200" dirty="0" err="1">
                <a:latin typeface="Ancizar Sans" panose="020B0602040300000003" pitchFamily="34" charset="0"/>
              </a:rPr>
              <a:t>contenedor</a:t>
            </a:r>
            <a:r>
              <a:rPr lang="en-US" sz="2200" dirty="0">
                <a:latin typeface="Ancizar Sans" panose="020B0602040300000003" pitchFamily="34" charset="0"/>
              </a:rPr>
              <a:t> no </a:t>
            </a:r>
            <a:r>
              <a:rPr lang="en-US" sz="2200" dirty="0" err="1">
                <a:latin typeface="Ancizar Sans" panose="020B0602040300000003" pitchFamily="34" charset="0"/>
              </a:rPr>
              <a:t>puede</a:t>
            </a:r>
            <a:r>
              <a:rPr lang="en-US" sz="2200" dirty="0">
                <a:latin typeface="Ancizar Sans" panose="020B0602040300000003" pitchFamily="34" charset="0"/>
              </a:rPr>
              <a:t> </a:t>
            </a:r>
            <a:r>
              <a:rPr lang="en-US" sz="2200" dirty="0" err="1">
                <a:latin typeface="Ancizar Sans" panose="020B0602040300000003" pitchFamily="34" charset="0"/>
              </a:rPr>
              <a:t>consumir</a:t>
            </a:r>
            <a:r>
              <a:rPr lang="en-US" sz="2200" dirty="0">
                <a:latin typeface="Ancizar Sans" panose="020B0602040300000003" pitchFamily="34" charset="0"/>
              </a:rPr>
              <a:t> </a:t>
            </a:r>
            <a:r>
              <a:rPr lang="en-US" sz="2200" dirty="0" err="1">
                <a:latin typeface="Ancizar Sans" panose="020B0602040300000003" pitchFamily="34" charset="0"/>
              </a:rPr>
              <a:t>todos</a:t>
            </a:r>
            <a:r>
              <a:rPr lang="en-US" sz="2200" dirty="0">
                <a:latin typeface="Ancizar Sans" panose="020B0602040300000003" pitchFamily="34" charset="0"/>
              </a:rPr>
              <a: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recursos</a:t>
            </a:r>
            <a:r>
              <a:rPr lang="en-US" sz="2200" dirty="0">
                <a:latin typeface="Ancizar Sans" panose="020B0602040300000003" pitchFamily="34" charset="0"/>
              </a:rPr>
              <a:t> </a:t>
            </a:r>
            <a:r>
              <a:rPr lang="en-US" sz="2200" dirty="0" err="1">
                <a:latin typeface="Ancizar Sans" panose="020B0602040300000003" pitchFamily="34" charset="0"/>
              </a:rPr>
              <a:t>físicos</a:t>
            </a:r>
            <a:r>
              <a:rPr lang="en-US" sz="2200" dirty="0">
                <a:latin typeface="Ancizar Sans" panose="020B0602040300000003" pitchFamily="34" charset="0"/>
              </a:rPr>
              <a:t> del </a:t>
            </a:r>
            <a:r>
              <a:rPr lang="en-US" sz="2200" dirty="0" err="1">
                <a:latin typeface="Ancizar Sans" panose="020B0602040300000003" pitchFamily="34" charset="0"/>
              </a:rPr>
              <a:t>del</a:t>
            </a:r>
            <a:r>
              <a:rPr lang="en-US" sz="2200" dirty="0">
                <a:latin typeface="Ancizar Sans" panose="020B0602040300000003" pitchFamily="34" charset="0"/>
              </a:rPr>
              <a:t> </a:t>
            </a:r>
            <a:r>
              <a:rPr lang="en-US" sz="2200" dirty="0" err="1">
                <a:latin typeface="Ancizar Sans" panose="020B0602040300000003" pitchFamily="34" charset="0"/>
              </a:rPr>
              <a:t>computador</a:t>
            </a:r>
            <a:r>
              <a:rPr lang="en-US" sz="2200" dirty="0">
                <a:latin typeface="Ancizar Sans" panose="020B0602040300000003" pitchFamily="34" charset="0"/>
              </a:rPr>
              <a:t>.</a:t>
            </a:r>
            <a:endParaRPr lang="es-CO" sz="2200" dirty="0">
              <a:latin typeface="Ancizar Sans" panose="020B0602040300000003" pitchFamily="34" charset="0"/>
            </a:endParaRPr>
          </a:p>
        </p:txBody>
      </p:sp>
    </p:spTree>
    <p:extLst>
      <p:ext uri="{BB962C8B-B14F-4D97-AF65-F5344CB8AC3E}">
        <p14:creationId xmlns:p14="http://schemas.microsoft.com/office/powerpoint/2010/main" val="8455179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altLang="es-CO" dirty="0" err="1">
                <a:latin typeface="Ancizar Sans" panose="020B0602040300000003" pitchFamily="34" charset="0"/>
              </a:rPr>
              <a:t>Entornos</a:t>
            </a:r>
            <a:r>
              <a:rPr lang="en-US" altLang="es-CO" dirty="0">
                <a:latin typeface="Ancizar Sans" panose="020B0602040300000003" pitchFamily="34" charset="0"/>
              </a:rPr>
              <a:t> de </a:t>
            </a:r>
            <a:r>
              <a:rPr lang="en-US" altLang="es-CO" dirty="0" err="1">
                <a:latin typeface="Ancizar Sans" panose="020B0602040300000003" pitchFamily="34" charset="0"/>
              </a:rPr>
              <a:t>computación</a:t>
            </a:r>
            <a:r>
              <a:rPr lang="en-US" altLang="es-CO" dirty="0">
                <a:latin typeface="Ancizar Sans" panose="020B0602040300000003" pitchFamily="34" charset="0"/>
              </a:rPr>
              <a:t>– </a:t>
            </a:r>
            <a:r>
              <a:rPr lang="en-US" altLang="es-CO" dirty="0" err="1">
                <a:latin typeface="Ancizar Sans" panose="020B0602040300000003" pitchFamily="34" charset="0"/>
              </a:rPr>
              <a:t>Virtualización</a:t>
            </a:r>
            <a:r>
              <a:rPr lang="en-US" altLang="es-CO" dirty="0">
                <a:latin typeface="Ancizar Sans" panose="020B0602040300000003" pitchFamily="34" charset="0"/>
              </a:rPr>
              <a:t> </a:t>
            </a:r>
            <a:r>
              <a:rPr lang="en-US" altLang="es-CO" dirty="0" err="1">
                <a:latin typeface="Ancizar Sans" panose="020B0602040300000003" pitchFamily="34" charset="0"/>
              </a:rPr>
              <a:t>basada</a:t>
            </a:r>
            <a:r>
              <a:rPr lang="en-US" altLang="es-CO" dirty="0">
                <a:latin typeface="Ancizar Sans" panose="020B0602040300000003" pitchFamily="34" charset="0"/>
              </a:rPr>
              <a:t> en </a:t>
            </a:r>
            <a:r>
              <a:rPr lang="en-US" altLang="es-CO" dirty="0" err="1">
                <a:latin typeface="Ancizar Sans" panose="020B0602040300000003" pitchFamily="34" charset="0"/>
              </a:rPr>
              <a:t>contenedores</a:t>
            </a:r>
            <a:endParaRPr lang="es-CO" dirty="0">
              <a:latin typeface="Ancizar Sans" panose="020B0602040300000003"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536" y="1574913"/>
            <a:ext cx="7506929" cy="4654296"/>
          </a:xfrm>
          <a:prstGeom prst="rect">
            <a:avLst/>
          </a:prstGeom>
        </p:spPr>
      </p:pic>
      <p:sp>
        <p:nvSpPr>
          <p:cNvPr id="5" name="CuadroTexto 4"/>
          <p:cNvSpPr txBox="1"/>
          <p:nvPr/>
        </p:nvSpPr>
        <p:spPr>
          <a:xfrm>
            <a:off x="2100952" y="6363907"/>
            <a:ext cx="8109849" cy="461665"/>
          </a:xfrm>
          <a:prstGeom prst="rect">
            <a:avLst/>
          </a:prstGeom>
          <a:noFill/>
        </p:spPr>
        <p:txBody>
          <a:bodyPr wrap="none" rtlCol="0">
            <a:spAutoFit/>
          </a:bodyPr>
          <a:lstStyle/>
          <a:p>
            <a:r>
              <a:rPr lang="es-CO" sz="1200" dirty="0">
                <a:latin typeface="Ancizar Sans" panose="020B0602040300000003" pitchFamily="34" charset="0"/>
                <a:hlinkClick r:id="rId3"/>
              </a:rPr>
              <a:t>http://searchservervirtualization.techtarget.com/definition/container-based-virtualization-operating-system-level-virtualization</a:t>
            </a:r>
            <a:endParaRPr lang="es-CO" sz="1200" dirty="0">
              <a:latin typeface="Ancizar Sans" panose="020B0602040300000003" pitchFamily="34" charset="0"/>
            </a:endParaRPr>
          </a:p>
          <a:p>
            <a:r>
              <a:rPr lang="es-CO" sz="1200" dirty="0">
                <a:latin typeface="Ancizar Sans" panose="020B0602040300000003" pitchFamily="34" charset="0"/>
                <a:hlinkClick r:id="rId4"/>
              </a:rPr>
              <a:t>https://en.wikipedia.org/wiki/Operating-system-level_virtualization</a:t>
            </a:r>
            <a:r>
              <a:rPr lang="es-CO" sz="1200" dirty="0">
                <a:latin typeface="Ancizar Sans" panose="020B0602040300000003" pitchFamily="34" charset="0"/>
              </a:rPr>
              <a:t> </a:t>
            </a:r>
          </a:p>
        </p:txBody>
      </p:sp>
    </p:spTree>
    <p:extLst>
      <p:ext uri="{BB962C8B-B14F-4D97-AF65-F5344CB8AC3E}">
        <p14:creationId xmlns:p14="http://schemas.microsoft.com/office/powerpoint/2010/main" val="4491878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588FB68-F260-C4D1-6524-3CA68A2B5BCC}"/>
              </a:ext>
            </a:extLst>
          </p:cNvPr>
          <p:cNvSpPr>
            <a:spLocks noGrp="1"/>
          </p:cNvSpPr>
          <p:nvPr>
            <p:ph type="title"/>
          </p:nvPr>
        </p:nvSpPr>
        <p:spPr/>
        <p:txBody>
          <a:bodyPr/>
          <a:lstStyle/>
          <a:p>
            <a:r>
              <a:rPr lang="es-MX" dirty="0"/>
              <a:t>Arquitectura Docker</a:t>
            </a:r>
            <a:endParaRPr lang="es-CO" dirty="0"/>
          </a:p>
        </p:txBody>
      </p:sp>
      <p:sp>
        <p:nvSpPr>
          <p:cNvPr id="9" name="Marcador de contenido 8">
            <a:extLst>
              <a:ext uri="{FF2B5EF4-FFF2-40B4-BE49-F238E27FC236}">
                <a16:creationId xmlns:a16="http://schemas.microsoft.com/office/drawing/2014/main" id="{14BA6F69-A160-91A9-93FB-7C494BF29502}"/>
              </a:ext>
            </a:extLst>
          </p:cNvPr>
          <p:cNvSpPr>
            <a:spLocks noGrp="1"/>
          </p:cNvSpPr>
          <p:nvPr>
            <p:ph sz="half" idx="2"/>
          </p:nvPr>
        </p:nvSpPr>
        <p:spPr>
          <a:xfrm>
            <a:off x="6197600" y="1679714"/>
            <a:ext cx="5384800" cy="4525963"/>
          </a:xfrm>
        </p:spPr>
        <p:txBody>
          <a:bodyPr>
            <a:normAutofit fontScale="85000" lnSpcReduction="10000"/>
          </a:bodyPr>
          <a:lstStyle/>
          <a:p>
            <a:r>
              <a:rPr lang="es-MX" dirty="0"/>
              <a:t>Docker es una parte indispensable del despliegue de aplicaciones modernas. </a:t>
            </a:r>
          </a:p>
          <a:p>
            <a:r>
              <a:rPr lang="es-MX" dirty="0"/>
              <a:t>Sigue un modelo cliente-servidor e incluye componentes principales como el </a:t>
            </a:r>
            <a:r>
              <a:rPr lang="es-MX" i="1" dirty="0"/>
              <a:t>Cliente Docker</a:t>
            </a:r>
            <a:r>
              <a:rPr lang="es-MX" dirty="0"/>
              <a:t>, el </a:t>
            </a:r>
            <a:r>
              <a:rPr lang="es-MX" i="1" dirty="0"/>
              <a:t>Host Docker</a:t>
            </a:r>
            <a:r>
              <a:rPr lang="es-MX" dirty="0"/>
              <a:t>, las </a:t>
            </a:r>
            <a:r>
              <a:rPr lang="es-MX" i="1" dirty="0"/>
              <a:t>Imágenes Docker</a:t>
            </a:r>
            <a:r>
              <a:rPr lang="es-MX" dirty="0"/>
              <a:t>, los </a:t>
            </a:r>
            <a:r>
              <a:rPr lang="es-MX" i="1" dirty="0"/>
              <a:t>Contenedores Docker</a:t>
            </a:r>
            <a:r>
              <a:rPr lang="es-MX" dirty="0"/>
              <a:t> y el </a:t>
            </a:r>
            <a:r>
              <a:rPr lang="es-MX" i="1" dirty="0"/>
              <a:t>Registro Docker</a:t>
            </a:r>
            <a:r>
              <a:rPr lang="es-MX" dirty="0"/>
              <a:t>. </a:t>
            </a:r>
          </a:p>
          <a:p>
            <a:pPr lvl="1"/>
            <a:r>
              <a:rPr lang="es-MX" i="1" dirty="0"/>
              <a:t>Cliente Docker</a:t>
            </a:r>
            <a:r>
              <a:rPr lang="es-MX" dirty="0"/>
              <a:t>: proporciona una manera para que los usuarios interactúen con Docker. Cuando enviamos un comando Docker, el cliente Docker envía estas instrucciones al Docker Daemon, quien realiza las tareas solicitadas.</a:t>
            </a:r>
            <a:endParaRPr lang="es-CO" dirty="0"/>
          </a:p>
        </p:txBody>
      </p:sp>
      <p:pic>
        <p:nvPicPr>
          <p:cNvPr id="11" name="Imagen 10">
            <a:extLst>
              <a:ext uri="{FF2B5EF4-FFF2-40B4-BE49-F238E27FC236}">
                <a16:creationId xmlns:a16="http://schemas.microsoft.com/office/drawing/2014/main" id="{668ABA4E-48E0-E81F-6C01-F18271C08DC3}"/>
              </a:ext>
            </a:extLst>
          </p:cNvPr>
          <p:cNvPicPr>
            <a:picLocks noChangeAspect="1"/>
          </p:cNvPicPr>
          <p:nvPr/>
        </p:nvPicPr>
        <p:blipFill>
          <a:blip r:embed="rId2"/>
          <a:stretch>
            <a:fillRect/>
          </a:stretch>
        </p:blipFill>
        <p:spPr>
          <a:xfrm>
            <a:off x="1018800" y="1602000"/>
            <a:ext cx="4565145" cy="4525200"/>
          </a:xfrm>
          <a:prstGeom prst="rect">
            <a:avLst/>
          </a:prstGeom>
        </p:spPr>
      </p:pic>
      <p:sp>
        <p:nvSpPr>
          <p:cNvPr id="13" name="Marcador de contenido 12">
            <a:extLst>
              <a:ext uri="{FF2B5EF4-FFF2-40B4-BE49-F238E27FC236}">
                <a16:creationId xmlns:a16="http://schemas.microsoft.com/office/drawing/2014/main" id="{F2A7588C-C158-5993-3563-9BCDB25594E1}"/>
              </a:ext>
            </a:extLst>
          </p:cNvPr>
          <p:cNvSpPr>
            <a:spLocks noGrp="1"/>
          </p:cNvSpPr>
          <p:nvPr>
            <p:ph sz="half" idx="1"/>
          </p:nvPr>
        </p:nvSpPr>
        <p:spPr/>
        <p:txBody>
          <a:bodyPr>
            <a:normAutofit fontScale="85000" lnSpcReduction="10000"/>
          </a:bodyPr>
          <a:lstStyle/>
          <a:p>
            <a:pPr lvl="2"/>
            <a:endParaRPr lang="es-CO" dirty="0"/>
          </a:p>
        </p:txBody>
      </p:sp>
    </p:spTree>
    <p:extLst>
      <p:ext uri="{BB962C8B-B14F-4D97-AF65-F5344CB8AC3E}">
        <p14:creationId xmlns:p14="http://schemas.microsoft.com/office/powerpoint/2010/main" val="3074363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588FB68-F260-C4D1-6524-3CA68A2B5BCC}"/>
              </a:ext>
            </a:extLst>
          </p:cNvPr>
          <p:cNvSpPr>
            <a:spLocks noGrp="1"/>
          </p:cNvSpPr>
          <p:nvPr>
            <p:ph type="title"/>
          </p:nvPr>
        </p:nvSpPr>
        <p:spPr/>
        <p:txBody>
          <a:bodyPr/>
          <a:lstStyle/>
          <a:p>
            <a:r>
              <a:rPr lang="es-MX" dirty="0"/>
              <a:t>Arquitectura Docker</a:t>
            </a:r>
            <a:endParaRPr lang="es-CO" dirty="0"/>
          </a:p>
        </p:txBody>
      </p:sp>
      <p:sp>
        <p:nvSpPr>
          <p:cNvPr id="9" name="Marcador de contenido 8">
            <a:extLst>
              <a:ext uri="{FF2B5EF4-FFF2-40B4-BE49-F238E27FC236}">
                <a16:creationId xmlns:a16="http://schemas.microsoft.com/office/drawing/2014/main" id="{14BA6F69-A160-91A9-93FB-7C494BF29502}"/>
              </a:ext>
            </a:extLst>
          </p:cNvPr>
          <p:cNvSpPr>
            <a:spLocks noGrp="1"/>
          </p:cNvSpPr>
          <p:nvPr>
            <p:ph sz="half" idx="2"/>
          </p:nvPr>
        </p:nvSpPr>
        <p:spPr>
          <a:xfrm>
            <a:off x="6197600" y="1679714"/>
            <a:ext cx="5384800" cy="5039138"/>
          </a:xfrm>
        </p:spPr>
        <p:txBody>
          <a:bodyPr>
            <a:normAutofit fontScale="70000" lnSpcReduction="20000"/>
          </a:bodyPr>
          <a:lstStyle/>
          <a:p>
            <a:r>
              <a:rPr lang="es-MX" i="1" dirty="0"/>
              <a:t>Docker Daemon</a:t>
            </a:r>
            <a:r>
              <a:rPr lang="es-MX" dirty="0"/>
              <a:t>: se ejecuta en la máquina anfitriona y gestiona todas las peticiones del cliente Docker, como la construcción, ejecución y distribución de contenedores Docker.</a:t>
            </a:r>
          </a:p>
          <a:p>
            <a:r>
              <a:rPr lang="es-MX" i="1" dirty="0"/>
              <a:t>Imágenes Docker</a:t>
            </a:r>
            <a:r>
              <a:rPr lang="es-MX" dirty="0"/>
              <a:t>: son plantillas de solo lectura que forman la base de los contenedores. Incluyen todas las dependencias que su aplicación necesita para ejecutarse eficazmente.</a:t>
            </a:r>
          </a:p>
          <a:p>
            <a:r>
              <a:rPr lang="es-MX" i="1" dirty="0"/>
              <a:t>Contenedores Docker</a:t>
            </a:r>
            <a:r>
              <a:rPr lang="es-MX" dirty="0"/>
              <a:t>: tiene todo lo necesario para ejecutar una aplicación: el código, el tiempo de ejecución, las librerías, las variables de entorno y los archivos de configuración.</a:t>
            </a:r>
          </a:p>
          <a:p>
            <a:r>
              <a:rPr lang="es-MX" i="1" dirty="0"/>
              <a:t>Registro Docker</a:t>
            </a:r>
            <a:r>
              <a:rPr lang="es-MX" dirty="0"/>
              <a:t>: es donde viven las imágenes Docker.  </a:t>
            </a:r>
            <a:r>
              <a:rPr lang="es-MX" i="1" dirty="0"/>
              <a:t>Docker Hub</a:t>
            </a:r>
            <a:r>
              <a:rPr lang="es-MX" dirty="0"/>
              <a:t> es un registro público que cualquiera puede utilizar, pero también tiene la opción de crear su propio registro privado. </a:t>
            </a:r>
            <a:endParaRPr lang="es-CO" dirty="0"/>
          </a:p>
        </p:txBody>
      </p:sp>
      <p:sp>
        <p:nvSpPr>
          <p:cNvPr id="3" name="Marcador de contenido 2">
            <a:extLst>
              <a:ext uri="{FF2B5EF4-FFF2-40B4-BE49-F238E27FC236}">
                <a16:creationId xmlns:a16="http://schemas.microsoft.com/office/drawing/2014/main" id="{439D6DA8-D42B-92BF-B4AD-17097BA1793D}"/>
              </a:ext>
            </a:extLst>
          </p:cNvPr>
          <p:cNvSpPr>
            <a:spLocks noGrp="1"/>
          </p:cNvSpPr>
          <p:nvPr>
            <p:ph sz="half" idx="1"/>
          </p:nvPr>
        </p:nvSpPr>
        <p:spPr/>
        <p:txBody>
          <a:bodyPr>
            <a:normAutofit fontScale="70000" lnSpcReduction="20000"/>
          </a:bodyPr>
          <a:lstStyle/>
          <a:p>
            <a:endParaRPr lang="es-CO"/>
          </a:p>
        </p:txBody>
      </p:sp>
      <p:pic>
        <p:nvPicPr>
          <p:cNvPr id="4" name="Imagen 3">
            <a:extLst>
              <a:ext uri="{FF2B5EF4-FFF2-40B4-BE49-F238E27FC236}">
                <a16:creationId xmlns:a16="http://schemas.microsoft.com/office/drawing/2014/main" id="{EA5390B9-3455-AF7C-C564-5BF31A452F34}"/>
              </a:ext>
            </a:extLst>
          </p:cNvPr>
          <p:cNvPicPr>
            <a:picLocks noChangeAspect="1"/>
          </p:cNvPicPr>
          <p:nvPr/>
        </p:nvPicPr>
        <p:blipFill>
          <a:blip r:embed="rId2"/>
          <a:stretch>
            <a:fillRect/>
          </a:stretch>
        </p:blipFill>
        <p:spPr>
          <a:xfrm>
            <a:off x="1018800" y="1602000"/>
            <a:ext cx="4565145" cy="4525200"/>
          </a:xfrm>
          <a:prstGeom prst="rect">
            <a:avLst/>
          </a:prstGeom>
        </p:spPr>
      </p:pic>
    </p:spTree>
    <p:extLst>
      <p:ext uri="{BB962C8B-B14F-4D97-AF65-F5344CB8AC3E}">
        <p14:creationId xmlns:p14="http://schemas.microsoft.com/office/powerpoint/2010/main" val="39687316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588FB68-F260-C4D1-6524-3CA68A2B5BCC}"/>
              </a:ext>
            </a:extLst>
          </p:cNvPr>
          <p:cNvSpPr>
            <a:spLocks noGrp="1"/>
          </p:cNvSpPr>
          <p:nvPr>
            <p:ph type="title"/>
          </p:nvPr>
        </p:nvSpPr>
        <p:spPr/>
        <p:txBody>
          <a:bodyPr/>
          <a:lstStyle/>
          <a:p>
            <a:r>
              <a:rPr lang="es-MX" dirty="0"/>
              <a:t>Arquitectura Docker</a:t>
            </a:r>
            <a:endParaRPr lang="es-CO" dirty="0"/>
          </a:p>
        </p:txBody>
      </p:sp>
      <p:sp>
        <p:nvSpPr>
          <p:cNvPr id="9" name="Marcador de contenido 8">
            <a:extLst>
              <a:ext uri="{FF2B5EF4-FFF2-40B4-BE49-F238E27FC236}">
                <a16:creationId xmlns:a16="http://schemas.microsoft.com/office/drawing/2014/main" id="{14BA6F69-A160-91A9-93FB-7C494BF29502}"/>
              </a:ext>
            </a:extLst>
          </p:cNvPr>
          <p:cNvSpPr>
            <a:spLocks noGrp="1"/>
          </p:cNvSpPr>
          <p:nvPr>
            <p:ph sz="half" idx="2"/>
          </p:nvPr>
        </p:nvSpPr>
        <p:spPr>
          <a:xfrm>
            <a:off x="6197600" y="1679714"/>
            <a:ext cx="5384800" cy="5078895"/>
          </a:xfrm>
        </p:spPr>
        <p:txBody>
          <a:bodyPr>
            <a:normAutofit fontScale="92500" lnSpcReduction="10000"/>
          </a:bodyPr>
          <a:lstStyle/>
          <a:p>
            <a:r>
              <a:rPr lang="es-MX" dirty="0"/>
              <a:t>Los cuatro comandos Docker más básicos:</a:t>
            </a:r>
          </a:p>
          <a:p>
            <a:pPr lvl="1"/>
            <a:r>
              <a:rPr lang="es-MX" b="1" dirty="0"/>
              <a:t>Docker </a:t>
            </a:r>
            <a:r>
              <a:rPr lang="es-MX" b="1" dirty="0" err="1"/>
              <a:t>Pull</a:t>
            </a:r>
            <a:endParaRPr lang="es-MX" b="1" dirty="0"/>
          </a:p>
          <a:p>
            <a:pPr marL="400050" lvl="1" indent="0">
              <a:buNone/>
            </a:pPr>
            <a:r>
              <a:rPr lang="es-MX" dirty="0"/>
              <a:t>			𝚍𝚘𝚌𝚔𝚎𝚛 𝚙𝚞𝚕𝚕 𝚙𝚘𝚜𝚝𝚐𝚛𝚎𝚜 </a:t>
            </a:r>
          </a:p>
          <a:p>
            <a:pPr lvl="2"/>
            <a:r>
              <a:rPr lang="es-MX" dirty="0"/>
              <a:t>Comprueba si la imagen ya está descargada localmente.- Si no, descargará la imagen desde Docker Hub. </a:t>
            </a:r>
          </a:p>
          <a:p>
            <a:pPr lvl="1"/>
            <a:r>
              <a:rPr lang="es-MX" b="1" dirty="0"/>
              <a:t>Docker </a:t>
            </a:r>
            <a:r>
              <a:rPr lang="es-MX" b="1" dirty="0" err="1"/>
              <a:t>Build</a:t>
            </a:r>
            <a:endParaRPr lang="es-MX" b="1" dirty="0"/>
          </a:p>
          <a:p>
            <a:pPr marL="400050" lvl="1" indent="0">
              <a:buNone/>
            </a:pPr>
            <a:r>
              <a:rPr lang="es-MX" dirty="0"/>
              <a:t>			𝚍𝚘𝚌𝚔𝚎𝚛 𝚋𝚞𝚒𝚕𝚍 . </a:t>
            </a:r>
          </a:p>
          <a:p>
            <a:pPr lvl="2"/>
            <a:r>
              <a:rPr lang="es-MX" dirty="0"/>
              <a:t>Construye el </a:t>
            </a:r>
            <a:r>
              <a:rPr lang="es-MX" dirty="0" err="1"/>
              <a:t>Dockerfile</a:t>
            </a:r>
            <a:r>
              <a:rPr lang="es-MX" dirty="0"/>
              <a:t> actual y crea una imagen local para su aplicación.- El </a:t>
            </a:r>
            <a:r>
              <a:rPr lang="es-MX" dirty="0" err="1"/>
              <a:t>Dockerfile</a:t>
            </a:r>
            <a:r>
              <a:rPr lang="es-MX" dirty="0"/>
              <a:t> es un archivo de texto que contiene las instrucciones para construir la imagen.- Se puede utilizar para construir imágenes personalizadas para sus aplicaciones.</a:t>
            </a:r>
          </a:p>
        </p:txBody>
      </p:sp>
      <p:sp>
        <p:nvSpPr>
          <p:cNvPr id="3" name="Marcador de contenido 2">
            <a:extLst>
              <a:ext uri="{FF2B5EF4-FFF2-40B4-BE49-F238E27FC236}">
                <a16:creationId xmlns:a16="http://schemas.microsoft.com/office/drawing/2014/main" id="{E64A074D-E8F2-9ED4-5CE3-634A31CA3343}"/>
              </a:ext>
            </a:extLst>
          </p:cNvPr>
          <p:cNvSpPr>
            <a:spLocks noGrp="1"/>
          </p:cNvSpPr>
          <p:nvPr>
            <p:ph sz="half" idx="1"/>
          </p:nvPr>
        </p:nvSpPr>
        <p:spPr/>
        <p:txBody>
          <a:bodyPr>
            <a:normAutofit fontScale="92500" lnSpcReduction="10000"/>
          </a:bodyPr>
          <a:lstStyle/>
          <a:p>
            <a:endParaRPr lang="es-CO"/>
          </a:p>
        </p:txBody>
      </p:sp>
      <p:pic>
        <p:nvPicPr>
          <p:cNvPr id="4" name="Imagen 3">
            <a:extLst>
              <a:ext uri="{FF2B5EF4-FFF2-40B4-BE49-F238E27FC236}">
                <a16:creationId xmlns:a16="http://schemas.microsoft.com/office/drawing/2014/main" id="{BF7C84A2-6CA2-617A-AC37-95B9C7F151B1}"/>
              </a:ext>
            </a:extLst>
          </p:cNvPr>
          <p:cNvPicPr>
            <a:picLocks noChangeAspect="1"/>
          </p:cNvPicPr>
          <p:nvPr/>
        </p:nvPicPr>
        <p:blipFill>
          <a:blip r:embed="rId2"/>
          <a:stretch>
            <a:fillRect/>
          </a:stretch>
        </p:blipFill>
        <p:spPr>
          <a:xfrm>
            <a:off x="1018800" y="1602000"/>
            <a:ext cx="4565145" cy="4525200"/>
          </a:xfrm>
          <a:prstGeom prst="rect">
            <a:avLst/>
          </a:prstGeom>
        </p:spPr>
      </p:pic>
    </p:spTree>
    <p:extLst>
      <p:ext uri="{BB962C8B-B14F-4D97-AF65-F5344CB8AC3E}">
        <p14:creationId xmlns:p14="http://schemas.microsoft.com/office/powerpoint/2010/main" val="126505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77B06F5-F9B6-4B60-8173-F97C2BC7495A}"/>
              </a:ext>
            </a:extLst>
          </p:cNvPr>
          <p:cNvSpPr>
            <a:spLocks noGrp="1"/>
          </p:cNvSpPr>
          <p:nvPr>
            <p:ph type="title"/>
          </p:nvPr>
        </p:nvSpPr>
        <p:spPr>
          <a:xfrm>
            <a:off x="1090665" y="140208"/>
            <a:ext cx="10168128" cy="1179576"/>
          </a:xfrm>
        </p:spPr>
        <p:txBody>
          <a:bodyPr>
            <a:normAutofit/>
          </a:bodyPr>
          <a:lstStyle/>
          <a:p>
            <a:r>
              <a:rPr lang="es-CO" sz="4000" dirty="0"/>
              <a:t>Una clasificación de los tipos de programas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7A4FE959-8C4B-424A-8903-9C5932854F66}"/>
              </a:ext>
            </a:extLst>
          </p:cNvPr>
          <p:cNvSpPr>
            <a:spLocks noGrp="1"/>
          </p:cNvSpPr>
          <p:nvPr>
            <p:ph idx="1"/>
          </p:nvPr>
        </p:nvSpPr>
        <p:spPr>
          <a:xfrm>
            <a:off x="329184" y="2011680"/>
            <a:ext cx="11570208" cy="4706112"/>
          </a:xfrm>
        </p:spPr>
        <p:txBody>
          <a:bodyPr>
            <a:noAutofit/>
          </a:bodyPr>
          <a:lstStyle/>
          <a:p>
            <a:pPr>
              <a:lnSpc>
                <a:spcPct val="90000"/>
              </a:lnSpc>
            </a:pPr>
            <a:r>
              <a:rPr lang="es-CO" sz="2400" dirty="0"/>
              <a:t>La siguiente es una clasificación de los programas que se utilizan en un computador:</a:t>
            </a:r>
          </a:p>
          <a:p>
            <a:pPr marL="971550" lvl="1" indent="-514350">
              <a:lnSpc>
                <a:spcPct val="90000"/>
              </a:lnSpc>
              <a:buFont typeface="+mj-lt"/>
              <a:buAutoNum type="arabicPeriod"/>
            </a:pPr>
            <a:r>
              <a:rPr lang="es-CO" sz="2400" b="1" i="1" dirty="0"/>
              <a:t>Sistemas operativos:</a:t>
            </a:r>
            <a:r>
              <a:rPr lang="es-CO" sz="2400" dirty="0"/>
              <a:t> conjunto de programas que permiten utilizar el computador</a:t>
            </a:r>
          </a:p>
          <a:p>
            <a:pPr marL="971550" lvl="1" indent="-514350">
              <a:lnSpc>
                <a:spcPct val="90000"/>
              </a:lnSpc>
              <a:buFont typeface="+mj-lt"/>
              <a:buAutoNum type="arabicPeriod"/>
            </a:pPr>
            <a:r>
              <a:rPr lang="es-CO" sz="2400" b="1" i="1" dirty="0"/>
              <a:t>Aplicaciones:</a:t>
            </a:r>
            <a:r>
              <a:rPr lang="es-CO" sz="2400" dirty="0"/>
              <a:t> programas que le permiten a una organización o a una persona resolver sus problemas</a:t>
            </a:r>
          </a:p>
          <a:p>
            <a:pPr marL="1371600" lvl="2" indent="-457200">
              <a:lnSpc>
                <a:spcPct val="90000"/>
              </a:lnSpc>
              <a:buFont typeface="+mj-lt"/>
              <a:buAutoNum type="alphaLcPeriod"/>
            </a:pPr>
            <a:r>
              <a:rPr lang="es-CO" dirty="0"/>
              <a:t>A la medida: aplicaciones específicas para la empresa, por ejemplo el sistema de reservas de una aerolínea específica.</a:t>
            </a:r>
          </a:p>
          <a:p>
            <a:pPr marL="1371600" lvl="2" indent="-457200">
              <a:lnSpc>
                <a:spcPct val="90000"/>
              </a:lnSpc>
              <a:buFont typeface="+mj-lt"/>
              <a:buAutoNum type="alphaLcPeriod"/>
            </a:pPr>
            <a:r>
              <a:rPr lang="es-CO" dirty="0"/>
              <a:t>Paquetes: aplicaciones que muchas personas pueden utilizar y, si tienen éxito comercial, serán adquiridas en grandes cantidades por los usuarios. Por ejemplo la suite de Office de Microsoft. </a:t>
            </a:r>
          </a:p>
          <a:p>
            <a:pPr marL="971550" lvl="1" indent="-514350">
              <a:lnSpc>
                <a:spcPct val="90000"/>
              </a:lnSpc>
              <a:buFont typeface="+mj-lt"/>
              <a:buAutoNum type="arabicPeriod"/>
            </a:pPr>
            <a:r>
              <a:rPr lang="es-CO" sz="2400" b="1" i="1" dirty="0"/>
              <a:t>Herramientas de desarrollo:</a:t>
            </a:r>
            <a:r>
              <a:rPr lang="es-CO" sz="2400" dirty="0"/>
              <a:t> los lenguajes de programación, entornos de desarrollo, etc., con los cuales se construyen sistemas operativos y aplicaciones (y por supuesto, herramientas de desarrollo)</a:t>
            </a:r>
          </a:p>
        </p:txBody>
      </p:sp>
    </p:spTree>
    <p:extLst>
      <p:ext uri="{BB962C8B-B14F-4D97-AF65-F5344CB8AC3E}">
        <p14:creationId xmlns:p14="http://schemas.microsoft.com/office/powerpoint/2010/main" val="36357559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588FB68-F260-C4D1-6524-3CA68A2B5BCC}"/>
              </a:ext>
            </a:extLst>
          </p:cNvPr>
          <p:cNvSpPr>
            <a:spLocks noGrp="1"/>
          </p:cNvSpPr>
          <p:nvPr>
            <p:ph type="title"/>
          </p:nvPr>
        </p:nvSpPr>
        <p:spPr/>
        <p:txBody>
          <a:bodyPr/>
          <a:lstStyle/>
          <a:p>
            <a:r>
              <a:rPr lang="es-MX" dirty="0"/>
              <a:t>Arquitectura Docker</a:t>
            </a:r>
            <a:endParaRPr lang="es-CO" dirty="0"/>
          </a:p>
        </p:txBody>
      </p:sp>
      <p:sp>
        <p:nvSpPr>
          <p:cNvPr id="9" name="Marcador de contenido 8">
            <a:extLst>
              <a:ext uri="{FF2B5EF4-FFF2-40B4-BE49-F238E27FC236}">
                <a16:creationId xmlns:a16="http://schemas.microsoft.com/office/drawing/2014/main" id="{14BA6F69-A160-91A9-93FB-7C494BF29502}"/>
              </a:ext>
            </a:extLst>
          </p:cNvPr>
          <p:cNvSpPr>
            <a:spLocks noGrp="1"/>
          </p:cNvSpPr>
          <p:nvPr>
            <p:ph sz="half" idx="2"/>
          </p:nvPr>
        </p:nvSpPr>
        <p:spPr>
          <a:xfrm>
            <a:off x="6197600" y="1679714"/>
            <a:ext cx="5384800" cy="5078895"/>
          </a:xfrm>
        </p:spPr>
        <p:txBody>
          <a:bodyPr>
            <a:normAutofit fontScale="85000" lnSpcReduction="20000"/>
          </a:bodyPr>
          <a:lstStyle/>
          <a:p>
            <a:r>
              <a:rPr lang="es-MX" dirty="0"/>
              <a:t>Los cuatro comandos Docker más básicos:</a:t>
            </a:r>
          </a:p>
          <a:p>
            <a:pPr lvl="1"/>
            <a:r>
              <a:rPr lang="es-MX" b="1" dirty="0"/>
              <a:t>Docker </a:t>
            </a:r>
            <a:r>
              <a:rPr lang="es-MX" b="1" dirty="0" err="1"/>
              <a:t>Push</a:t>
            </a:r>
            <a:endParaRPr lang="es-MX" b="1" dirty="0"/>
          </a:p>
          <a:p>
            <a:pPr marL="400050" lvl="1" indent="0">
              <a:buNone/>
            </a:pPr>
            <a:r>
              <a:rPr lang="es-MX" dirty="0"/>
              <a:t>			𝚍𝚘𝚌𝚔𝚎𝚛 𝚙𝚞𝚜𝚑 &lt;𝚊𝚙𝚙𝚕𝚒𝚌𝚊𝚝𝚒𝚘𝚗 𝚒𝚖𝚊𝚐𝚎&gt;</a:t>
            </a:r>
          </a:p>
          <a:p>
            <a:pPr lvl="2"/>
            <a:r>
              <a:rPr lang="es-MX" dirty="0"/>
              <a:t>Sube la imagen/extensión/plugin a Docker Hub.</a:t>
            </a:r>
          </a:p>
          <a:p>
            <a:pPr lvl="2"/>
            <a:r>
              <a:rPr lang="es-MX" dirty="0"/>
              <a:t>Se puede utilizar para compartir sus imágenes con los demás.</a:t>
            </a:r>
          </a:p>
          <a:p>
            <a:pPr lvl="1"/>
            <a:r>
              <a:rPr lang="es-MX" b="1" dirty="0"/>
              <a:t>Docker Run</a:t>
            </a:r>
          </a:p>
          <a:p>
            <a:pPr marL="400050" lvl="1" indent="0">
              <a:buNone/>
            </a:pPr>
            <a:r>
              <a:rPr lang="es-MX" dirty="0"/>
              <a:t>			𝚍𝚘𝚌𝚔𝚎𝚛 𝚛𝚞𝚗 𝚗𝚐𝚒𝚗𝚡</a:t>
            </a:r>
          </a:p>
          <a:p>
            <a:pPr lvl="2"/>
            <a:r>
              <a:rPr lang="es-MX" dirty="0"/>
              <a:t>Toma una imagen y ejecuta un contenedor a partir de ella.</a:t>
            </a:r>
          </a:p>
          <a:p>
            <a:pPr lvl="2"/>
            <a:r>
              <a:rPr lang="es-MX" dirty="0"/>
              <a:t>El contenedor correrá el ejecutable de la imagen y expondrá los puertos de la imagen.</a:t>
            </a:r>
          </a:p>
          <a:p>
            <a:pPr lvl="2"/>
            <a:r>
              <a:rPr lang="es-MX" dirty="0"/>
              <a:t>Se puede utilizar para iniciar un servidor web, una base de datos, o cualquier otro tipo de aplicación. </a:t>
            </a:r>
          </a:p>
        </p:txBody>
      </p:sp>
      <p:sp>
        <p:nvSpPr>
          <p:cNvPr id="3" name="Marcador de contenido 2">
            <a:extLst>
              <a:ext uri="{FF2B5EF4-FFF2-40B4-BE49-F238E27FC236}">
                <a16:creationId xmlns:a16="http://schemas.microsoft.com/office/drawing/2014/main" id="{E64A074D-E8F2-9ED4-5CE3-634A31CA3343}"/>
              </a:ext>
            </a:extLst>
          </p:cNvPr>
          <p:cNvSpPr>
            <a:spLocks noGrp="1"/>
          </p:cNvSpPr>
          <p:nvPr>
            <p:ph sz="half" idx="1"/>
          </p:nvPr>
        </p:nvSpPr>
        <p:spPr/>
        <p:txBody>
          <a:bodyPr>
            <a:normAutofit fontScale="85000" lnSpcReduction="20000"/>
          </a:bodyPr>
          <a:lstStyle/>
          <a:p>
            <a:endParaRPr lang="es-CO"/>
          </a:p>
        </p:txBody>
      </p:sp>
      <p:pic>
        <p:nvPicPr>
          <p:cNvPr id="4" name="Imagen 3">
            <a:extLst>
              <a:ext uri="{FF2B5EF4-FFF2-40B4-BE49-F238E27FC236}">
                <a16:creationId xmlns:a16="http://schemas.microsoft.com/office/drawing/2014/main" id="{BF7C84A2-6CA2-617A-AC37-95B9C7F151B1}"/>
              </a:ext>
            </a:extLst>
          </p:cNvPr>
          <p:cNvPicPr>
            <a:picLocks noChangeAspect="1"/>
          </p:cNvPicPr>
          <p:nvPr/>
        </p:nvPicPr>
        <p:blipFill>
          <a:blip r:embed="rId2"/>
          <a:stretch>
            <a:fillRect/>
          </a:stretch>
        </p:blipFill>
        <p:spPr>
          <a:xfrm>
            <a:off x="1018800" y="1602000"/>
            <a:ext cx="4565145" cy="4525200"/>
          </a:xfrm>
          <a:prstGeom prst="rect">
            <a:avLst/>
          </a:prstGeom>
        </p:spPr>
      </p:pic>
    </p:spTree>
    <p:extLst>
      <p:ext uri="{BB962C8B-B14F-4D97-AF65-F5344CB8AC3E}">
        <p14:creationId xmlns:p14="http://schemas.microsoft.com/office/powerpoint/2010/main" val="17619395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pPr>
              <a:lnSpc>
                <a:spcPct val="90000"/>
              </a:lnSpc>
            </a:pPr>
            <a:r>
              <a:rPr lang="en-US" altLang="es-CO" sz="3700" dirty="0" err="1">
                <a:latin typeface="Ancizar Sans" panose="020B0602040300000003" pitchFamily="34" charset="0"/>
              </a:rPr>
              <a:t>Entornos</a:t>
            </a:r>
            <a:r>
              <a:rPr lang="en-US" altLang="es-CO" sz="3700" dirty="0">
                <a:latin typeface="Ancizar Sans" panose="020B0602040300000003" pitchFamily="34" charset="0"/>
              </a:rPr>
              <a:t> de </a:t>
            </a:r>
            <a:r>
              <a:rPr lang="en-US" altLang="es-CO" sz="3700" dirty="0" err="1">
                <a:latin typeface="Ancizar Sans" panose="020B0602040300000003" pitchFamily="34" charset="0"/>
              </a:rPr>
              <a:t>computación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Virtualización</a:t>
            </a:r>
            <a:r>
              <a:rPr lang="en-US" altLang="es-CO" sz="3700" dirty="0">
                <a:latin typeface="Ancizar Sans" panose="020B0602040300000003" pitchFamily="34" charset="0"/>
              </a:rPr>
              <a:t> </a:t>
            </a:r>
            <a:r>
              <a:rPr lang="en-US" altLang="es-CO" sz="3700" dirty="0" err="1">
                <a:latin typeface="Ancizar Sans" panose="020B0602040300000003" pitchFamily="34" charset="0"/>
              </a:rPr>
              <a:t>basada</a:t>
            </a:r>
            <a:r>
              <a:rPr lang="en-US" altLang="es-CO" sz="3700" dirty="0">
                <a:latin typeface="Ancizar Sans" panose="020B0602040300000003" pitchFamily="34" charset="0"/>
              </a:rPr>
              <a:t> </a:t>
            </a:r>
            <a:r>
              <a:rPr lang="en-US" altLang="es-CO" sz="3700" dirty="0" err="1">
                <a:latin typeface="Ancizar Sans" panose="020B0602040300000003" pitchFamily="34" charset="0"/>
              </a:rPr>
              <a:t>en</a:t>
            </a:r>
            <a:r>
              <a:rPr lang="en-US" altLang="es-CO" sz="3700" dirty="0">
                <a:latin typeface="Ancizar Sans" panose="020B0602040300000003" pitchFamily="34" charset="0"/>
              </a:rPr>
              <a:t> </a:t>
            </a:r>
            <a:r>
              <a:rPr lang="en-US" altLang="es-CO" sz="3700" dirty="0" err="1">
                <a:latin typeface="Ancizar Sans" panose="020B0602040300000003" pitchFamily="34" charset="0"/>
              </a:rPr>
              <a:t>contenedores</a:t>
            </a:r>
            <a:endParaRPr lang="es-CO" sz="3700" dirty="0">
              <a:latin typeface="Ancizar Sans" panose="020B0602040300000003" pitchFamily="34" charset="0"/>
            </a:endParaRPr>
          </a:p>
        </p:txBody>
      </p:sp>
      <p:sp>
        <p:nvSpPr>
          <p:cNvPr id="3" name="Marcador de contenido 2"/>
          <p:cNvSpPr>
            <a:spLocks noGrp="1"/>
          </p:cNvSpPr>
          <p:nvPr>
            <p:ph idx="1"/>
          </p:nvPr>
        </p:nvSpPr>
        <p:spPr>
          <a:xfrm>
            <a:off x="1115568" y="2146852"/>
            <a:ext cx="10168128" cy="4611757"/>
          </a:xfrm>
        </p:spPr>
        <p:txBody>
          <a:bodyPr>
            <a:noAutofit/>
          </a:bodyPr>
          <a:lstStyle/>
          <a:p>
            <a:pPr>
              <a:lnSpc>
                <a:spcPct val="90000"/>
              </a:lnSpc>
            </a:pPr>
            <a:r>
              <a:rPr lang="en-US" sz="2400" dirty="0" err="1">
                <a:latin typeface="Ancizar Sans" panose="020B0602040300000003" pitchFamily="34" charset="0"/>
              </a:rPr>
              <a:t>Beneficios</a:t>
            </a:r>
            <a:r>
              <a:rPr lang="en-US" sz="2400" dirty="0">
                <a:latin typeface="Ancizar Sans" panose="020B0602040300000003" pitchFamily="34" charset="0"/>
              </a:rPr>
              <a:t> de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i="1" dirty="0">
                <a:latin typeface="Ancizar Sans" panose="020B0602040300000003" pitchFamily="34" charset="0"/>
              </a:rPr>
              <a:t>containers</a:t>
            </a:r>
            <a:r>
              <a:rPr lang="en-US" sz="2400" dirty="0">
                <a:latin typeface="Ancizar Sans" panose="020B0602040300000003" pitchFamily="34" charset="0"/>
              </a:rPr>
              <a:t>:</a:t>
            </a:r>
          </a:p>
          <a:p>
            <a:pPr lvl="1">
              <a:lnSpc>
                <a:spcPct val="90000"/>
              </a:lnSpc>
            </a:pPr>
            <a:r>
              <a:rPr lang="en-US" sz="2200" dirty="0" err="1">
                <a:latin typeface="Ancizar Sans" panose="020B0602040300000003" pitchFamily="34" charset="0"/>
              </a:rPr>
              <a:t>Pueden</a:t>
            </a:r>
            <a:r>
              <a:rPr lang="en-US" sz="2200" dirty="0">
                <a:latin typeface="Ancizar Sans" panose="020B0602040300000003" pitchFamily="34" charset="0"/>
              </a:rPr>
              <a:t> ser </a:t>
            </a:r>
            <a:r>
              <a:rPr lang="en-US" sz="2200" dirty="0" err="1">
                <a:latin typeface="Ancizar Sans" panose="020B0602040300000003" pitchFamily="34" charset="0"/>
              </a:rPr>
              <a:t>más</a:t>
            </a:r>
            <a:r>
              <a:rPr lang="en-US" sz="2200" dirty="0">
                <a:latin typeface="Ancizar Sans" panose="020B0602040300000003" pitchFamily="34" charset="0"/>
              </a:rPr>
              <a:t> </a:t>
            </a:r>
            <a:r>
              <a:rPr lang="en-US" sz="2200" dirty="0" err="1">
                <a:latin typeface="Ancizar Sans" panose="020B0602040300000003" pitchFamily="34" charset="0"/>
              </a:rPr>
              <a:t>eficientes</a:t>
            </a:r>
            <a:r>
              <a:rPr lang="en-US" sz="2200" dirty="0">
                <a:latin typeface="Ancizar Sans" panose="020B0602040300000003" pitchFamily="34" charset="0"/>
              </a:rPr>
              <a:t> que las </a:t>
            </a:r>
            <a:r>
              <a:rPr lang="en-US" sz="2200" dirty="0" err="1">
                <a:latin typeface="Ancizar Sans" panose="020B0602040300000003" pitchFamily="34" charset="0"/>
              </a:rPr>
              <a:t>máquinas</a:t>
            </a:r>
            <a:r>
              <a:rPr lang="en-US" sz="2200" dirty="0">
                <a:latin typeface="Ancizar Sans" panose="020B0602040300000003" pitchFamily="34" charset="0"/>
              </a:rPr>
              <a:t> </a:t>
            </a:r>
            <a:r>
              <a:rPr lang="en-US" sz="2200" dirty="0" err="1">
                <a:latin typeface="Ancizar Sans" panose="020B0602040300000003" pitchFamily="34" charset="0"/>
              </a:rPr>
              <a:t>virtuales</a:t>
            </a:r>
            <a:endParaRPr lang="en-US" sz="2200" dirty="0">
              <a:latin typeface="Ancizar Sans" panose="020B0602040300000003" pitchFamily="34" charset="0"/>
            </a:endParaRPr>
          </a:p>
          <a:p>
            <a:pPr lvl="1">
              <a:lnSpc>
                <a:spcPct val="90000"/>
              </a:lnSpc>
            </a:pPr>
            <a:r>
              <a:rPr lang="en-US" sz="2200" dirty="0">
                <a:latin typeface="Ancizar Sans" panose="020B0602040300000003" pitchFamily="34" charset="0"/>
              </a:rPr>
              <a:t>Son portables</a:t>
            </a:r>
          </a:p>
          <a:p>
            <a:pPr lvl="1">
              <a:lnSpc>
                <a:spcPct val="90000"/>
              </a:lnSpc>
            </a:pPr>
            <a:r>
              <a:rPr lang="en-US" sz="2200" dirty="0" err="1">
                <a:latin typeface="Ancizar Sans" panose="020B0602040300000003" pitchFamily="34" charset="0"/>
              </a:rPr>
              <a:t>Uso</a:t>
            </a:r>
            <a:r>
              <a:rPr lang="en-US" sz="2200" dirty="0">
                <a:latin typeface="Ancizar Sans" panose="020B0602040300000003" pitchFamily="34" charset="0"/>
              </a:rPr>
              <a:t> </a:t>
            </a:r>
            <a:r>
              <a:rPr lang="en-US" sz="2200" dirty="0" err="1">
                <a:latin typeface="Ancizar Sans" panose="020B0602040300000003" pitchFamily="34" charset="0"/>
              </a:rPr>
              <a:t>eficiente</a:t>
            </a:r>
            <a:r>
              <a:rPr lang="en-US" sz="2200" dirty="0">
                <a:latin typeface="Ancizar Sans" panose="020B0602040300000003" pitchFamily="34" charset="0"/>
              </a:rPr>
              <a:t> de Memoria, CPU y </a:t>
            </a:r>
            <a:r>
              <a:rPr lang="en-US" sz="2200" dirty="0" err="1">
                <a:latin typeface="Ancizar Sans" panose="020B0602040300000003" pitchFamily="34" charset="0"/>
              </a:rPr>
              <a:t>almacenamiento</a:t>
            </a:r>
            <a:endParaRPr lang="en-US" sz="2200" dirty="0">
              <a:latin typeface="Ancizar Sans" panose="020B0602040300000003" pitchFamily="34" charset="0"/>
            </a:endParaRPr>
          </a:p>
          <a:p>
            <a:pPr lvl="1">
              <a:lnSpc>
                <a:spcPct val="90000"/>
              </a:lnSpc>
            </a:pPr>
            <a:r>
              <a:rPr lang="en-US" sz="2200" dirty="0">
                <a:latin typeface="Ancizar Sans" panose="020B0602040300000003" pitchFamily="34" charset="0"/>
              </a:rPr>
              <a:t>Son </a:t>
            </a:r>
            <a:r>
              <a:rPr lang="en-US" sz="2200" dirty="0" err="1">
                <a:latin typeface="Ancizar Sans" panose="020B0602040300000003" pitchFamily="34" charset="0"/>
              </a:rPr>
              <a:t>consistentes</a:t>
            </a:r>
            <a:r>
              <a:rPr lang="en-US" sz="2200" dirty="0">
                <a:latin typeface="Ancizar Sans" panose="020B0602040300000003" pitchFamily="34" charset="0"/>
              </a:rPr>
              <a:t> a </a:t>
            </a:r>
            <a:r>
              <a:rPr lang="en-US" sz="2200" dirty="0" err="1">
                <a:latin typeface="Ancizar Sans" panose="020B0602040300000003" pitchFamily="34" charset="0"/>
              </a:rPr>
              <a:t>través</a:t>
            </a:r>
            <a:r>
              <a:rPr lang="en-US" sz="2200" dirty="0">
                <a:latin typeface="Ancizar Sans" panose="020B0602040300000003" pitchFamily="34" charset="0"/>
              </a:rPr>
              <a:t> del </a:t>
            </a:r>
            <a:r>
              <a:rPr lang="en-US" sz="2200" dirty="0" err="1">
                <a:latin typeface="Ancizar Sans" panose="020B0602040300000003" pitchFamily="34" charset="0"/>
              </a:rPr>
              <a:t>ciclo</a:t>
            </a:r>
            <a:r>
              <a:rPr lang="en-US" sz="2200" dirty="0">
                <a:latin typeface="Ancizar Sans" panose="020B0602040300000003" pitchFamily="34" charset="0"/>
              </a:rPr>
              <a:t> de </a:t>
            </a:r>
            <a:r>
              <a:rPr lang="en-US" sz="2200" dirty="0" err="1">
                <a:latin typeface="Ancizar Sans" panose="020B0602040300000003" pitchFamily="34" charset="0"/>
              </a:rPr>
              <a:t>vida</a:t>
            </a:r>
            <a:r>
              <a:rPr lang="en-US" sz="2200" dirty="0">
                <a:latin typeface="Ancizar Sans" panose="020B0602040300000003" pitchFamily="34" charset="0"/>
              </a:rPr>
              <a:t> de las </a:t>
            </a:r>
            <a:r>
              <a:rPr lang="en-US" sz="2200" dirty="0" err="1">
                <a:latin typeface="Ancizar Sans" panose="020B0602040300000003" pitchFamily="34" charset="0"/>
              </a:rPr>
              <a:t>aplicaciones</a:t>
            </a:r>
            <a:r>
              <a:rPr lang="en-US" sz="2200" dirty="0">
                <a:latin typeface="Ancizar Sans" panose="020B0602040300000003" pitchFamily="34" charset="0"/>
              </a:rPr>
              <a:t>, </a:t>
            </a:r>
            <a:r>
              <a:rPr lang="en-US" sz="2200" dirty="0" err="1">
                <a:latin typeface="Ancizar Sans" panose="020B0602040300000003" pitchFamily="34" charset="0"/>
              </a:rPr>
              <a:t>facilitando</a:t>
            </a:r>
            <a:r>
              <a:rPr lang="en-US" sz="2200" dirty="0">
                <a:latin typeface="Ancizar Sans" panose="020B0602040300000003" pitchFamily="34" charset="0"/>
              </a:rPr>
              <a:t> </a:t>
            </a:r>
            <a:r>
              <a:rPr lang="en-US" sz="2200" dirty="0" err="1">
                <a:latin typeface="Ancizar Sans" panose="020B0602040300000003" pitchFamily="34" charset="0"/>
              </a:rPr>
              <a:t>iniciatives</a:t>
            </a:r>
            <a:r>
              <a:rPr lang="en-US" sz="2200" dirty="0">
                <a:latin typeface="Ancizar Sans" panose="020B0602040300000003" pitchFamily="34" charset="0"/>
              </a:rPr>
              <a:t> </a:t>
            </a:r>
            <a:r>
              <a:rPr lang="en-US" sz="2200" dirty="0" err="1">
                <a:latin typeface="Ancizar Sans" panose="020B0602040300000003" pitchFamily="34" charset="0"/>
              </a:rPr>
              <a:t>como</a:t>
            </a:r>
            <a:r>
              <a:rPr lang="en-US" sz="2200" dirty="0">
                <a:latin typeface="Ancizar Sans" panose="020B0602040300000003" pitchFamily="34" charset="0"/>
              </a:rPr>
              <a:t> CI (continuous integration) y CD (</a:t>
            </a:r>
            <a:r>
              <a:rPr lang="en-US" sz="2200" dirty="0" err="1">
                <a:latin typeface="Ancizar Sans" panose="020B0602040300000003" pitchFamily="34" charset="0"/>
              </a:rPr>
              <a:t>Continous</a:t>
            </a:r>
            <a:r>
              <a:rPr lang="en-US" sz="2200" dirty="0">
                <a:latin typeface="Ancizar Sans" panose="020B0602040300000003" pitchFamily="34" charset="0"/>
              </a:rPr>
              <a:t> delivery)</a:t>
            </a:r>
          </a:p>
          <a:p>
            <a:pPr>
              <a:lnSpc>
                <a:spcPct val="90000"/>
              </a:lnSpc>
            </a:pPr>
            <a:r>
              <a:rPr lang="en-US" sz="2400" dirty="0" err="1">
                <a:latin typeface="Ancizar Sans" panose="020B0602040300000003" pitchFamily="34" charset="0"/>
              </a:rPr>
              <a:t>Desventajes</a:t>
            </a:r>
            <a:r>
              <a:rPr lang="en-US" sz="2400" dirty="0">
                <a:latin typeface="Ancizar Sans" panose="020B0602040300000003" pitchFamily="34" charset="0"/>
              </a:rPr>
              <a:t> de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i="1" dirty="0">
                <a:latin typeface="Ancizar Sans" panose="020B0602040300000003" pitchFamily="34" charset="0"/>
              </a:rPr>
              <a:t>containers</a:t>
            </a:r>
            <a:r>
              <a:rPr lang="en-US" sz="2400" dirty="0">
                <a:latin typeface="Ancizar Sans" panose="020B0602040300000003" pitchFamily="34" charset="0"/>
              </a:rPr>
              <a:t>:</a:t>
            </a:r>
          </a:p>
          <a:p>
            <a:pPr lvl="1">
              <a:lnSpc>
                <a:spcPct val="90000"/>
              </a:lnSpc>
            </a:pPr>
            <a:r>
              <a:rPr lang="en-US" sz="2200" dirty="0">
                <a:latin typeface="Ancizar Sans" panose="020B0602040300000003" pitchFamily="34" charset="0"/>
              </a:rPr>
              <a:t>Más vulnerable a </a:t>
            </a:r>
            <a:r>
              <a:rPr lang="en-US" sz="2200" dirty="0" err="1">
                <a:latin typeface="Ancizar Sans" panose="020B0602040300000003" pitchFamily="34" charset="0"/>
              </a:rPr>
              <a:t>amenazas</a:t>
            </a:r>
            <a:r>
              <a:rPr lang="en-US" sz="2200" dirty="0">
                <a:latin typeface="Ancizar Sans" panose="020B0602040300000003" pitchFamily="34" charset="0"/>
              </a:rPr>
              <a:t> de </a:t>
            </a:r>
            <a:r>
              <a:rPr lang="en-US" sz="2200" dirty="0" err="1">
                <a:latin typeface="Ancizar Sans" panose="020B0602040300000003" pitchFamily="34" charset="0"/>
              </a:rPr>
              <a:t>seguridad</a:t>
            </a:r>
            <a:r>
              <a:rPr lang="en-US" sz="2200" dirty="0">
                <a:latin typeface="Ancizar Sans" panose="020B0602040300000003" pitchFamily="34" charset="0"/>
              </a:rPr>
              <a:t> </a:t>
            </a:r>
            <a:r>
              <a:rPr lang="en-US" sz="2200" dirty="0" err="1">
                <a:latin typeface="Ancizar Sans" panose="020B0602040300000003" pitchFamily="34" charset="0"/>
              </a:rPr>
              <a:t>debido</a:t>
            </a:r>
            <a:r>
              <a:rPr lang="en-US" sz="2200" dirty="0">
                <a:latin typeface="Ancizar Sans" panose="020B0602040300000003" pitchFamily="34" charset="0"/>
              </a:rPr>
              <a:t> a que NO </a:t>
            </a:r>
            <a:r>
              <a:rPr lang="en-US" sz="2200" dirty="0" err="1">
                <a:latin typeface="Ancizar Sans" panose="020B0602040300000003" pitchFamily="34" charset="0"/>
              </a:rPr>
              <a:t>está</a:t>
            </a:r>
            <a:r>
              <a:rPr lang="en-US" sz="2200" dirty="0">
                <a:latin typeface="Ancizar Sans" panose="020B0602040300000003" pitchFamily="34" charset="0"/>
              </a:rPr>
              <a:t> </a:t>
            </a:r>
            <a:r>
              <a:rPr lang="en-US" sz="2200" dirty="0" err="1">
                <a:latin typeface="Ancizar Sans" panose="020B0602040300000003" pitchFamily="34" charset="0"/>
              </a:rPr>
              <a:t>aislado</a:t>
            </a:r>
            <a:r>
              <a:rPr lang="en-US" sz="2200" dirty="0">
                <a:latin typeface="Ancizar Sans" panose="020B0602040300000003" pitchFamily="34" charset="0"/>
              </a:rPr>
              <a:t> del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operativo</a:t>
            </a:r>
            <a:r>
              <a:rPr lang="en-US" sz="2200" dirty="0">
                <a:latin typeface="Ancizar Sans" panose="020B0602040300000003" pitchFamily="34" charset="0"/>
              </a:rPr>
              <a:t> del host.</a:t>
            </a:r>
          </a:p>
          <a:p>
            <a:pPr lvl="1">
              <a:lnSpc>
                <a:spcPct val="90000"/>
              </a:lnSpc>
            </a:pPr>
            <a:r>
              <a:rPr lang="es-CO" sz="2200" dirty="0">
                <a:latin typeface="Ancizar Sans" panose="020B0602040300000003" pitchFamily="34" charset="0"/>
              </a:rPr>
              <a:t>No es flexible en lo relacionado con el sistema operativo: contenedores creados en un host Linux no pueden ejecutarse en Windows</a:t>
            </a:r>
          </a:p>
          <a:p>
            <a:pPr lvl="1">
              <a:lnSpc>
                <a:spcPct val="90000"/>
              </a:lnSpc>
            </a:pPr>
            <a:r>
              <a:rPr lang="es-CO" sz="2200" dirty="0">
                <a:latin typeface="Ancizar Sans" panose="020B0602040300000003" pitchFamily="34" charset="0"/>
              </a:rPr>
              <a:t>Al tener cientos o miles de contenedores en </a:t>
            </a:r>
            <a:r>
              <a:rPr lang="es-CO" sz="2200" dirty="0" err="1">
                <a:latin typeface="Ancizar Sans" panose="020B0602040300000003" pitchFamily="34" charset="0"/>
              </a:rPr>
              <a:t>en</a:t>
            </a:r>
            <a:r>
              <a:rPr lang="es-CO" sz="2200" dirty="0">
                <a:latin typeface="Ancizar Sans" panose="020B0602040300000003" pitchFamily="34" charset="0"/>
              </a:rPr>
              <a:t> un servidor es difícil hacer monitoreo a cada contenedor (Orquestación) </a:t>
            </a:r>
          </a:p>
        </p:txBody>
      </p:sp>
    </p:spTree>
    <p:extLst>
      <p:ext uri="{BB962C8B-B14F-4D97-AF65-F5344CB8AC3E}">
        <p14:creationId xmlns:p14="http://schemas.microsoft.com/office/powerpoint/2010/main" val="3906748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3915743051"/>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10087627" y="349329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1550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85613"/>
            <a:ext cx="10515600" cy="1325563"/>
          </a:xfrm>
        </p:spPr>
        <p:txBody>
          <a:bodyPr>
            <a:normAutofit/>
          </a:bodyPr>
          <a:lstStyle/>
          <a:p>
            <a:pPr>
              <a:lnSpc>
                <a:spcPct val="90000"/>
              </a:lnSpc>
            </a:pPr>
            <a:r>
              <a:rPr lang="en-US" altLang="es-CO" sz="4600" dirty="0" err="1">
                <a:latin typeface="Ancizar Sans" panose="020B0602040300000003" pitchFamily="34" charset="0"/>
              </a:rPr>
              <a:t>Entornos</a:t>
            </a:r>
            <a:r>
              <a:rPr lang="en-US" altLang="es-CO" sz="4600" dirty="0">
                <a:latin typeface="Ancizar Sans" panose="020B0602040300000003" pitchFamily="34" charset="0"/>
              </a:rPr>
              <a:t> de </a:t>
            </a:r>
            <a:r>
              <a:rPr lang="en-US" altLang="es-CO" sz="4600" dirty="0" err="1">
                <a:latin typeface="Ancizar Sans" panose="020B0602040300000003" pitchFamily="34" charset="0"/>
              </a:rPr>
              <a:t>computación</a:t>
            </a:r>
            <a:r>
              <a:rPr lang="es-CO" sz="4600" dirty="0">
                <a:latin typeface="Ancizar Sans" panose="020B0602040300000003" pitchFamily="34" charset="0"/>
              </a:rPr>
              <a:t>– Distribuido</a:t>
            </a:r>
          </a:p>
        </p:txBody>
      </p:sp>
      <p:sp>
        <p:nvSpPr>
          <p:cNvPr id="3" name="Marcador de contenido 2"/>
          <p:cNvSpPr>
            <a:spLocks noGrp="1"/>
          </p:cNvSpPr>
          <p:nvPr>
            <p:ph idx="1"/>
          </p:nvPr>
        </p:nvSpPr>
        <p:spPr>
          <a:xfrm>
            <a:off x="838200" y="1929384"/>
            <a:ext cx="10515600" cy="4251960"/>
          </a:xfrm>
        </p:spPr>
        <p:txBody>
          <a:bodyPr>
            <a:normAutofit/>
          </a:bodyPr>
          <a:lstStyle/>
          <a:p>
            <a:pPr>
              <a:lnSpc>
                <a:spcPct val="90000"/>
              </a:lnSpc>
            </a:pPr>
            <a:r>
              <a:rPr lang="en-US" sz="1900" dirty="0" err="1">
                <a:latin typeface="Ancizar Sans" panose="020B0602040300000003" pitchFamily="34" charset="0"/>
              </a:rPr>
              <a:t>Computación</a:t>
            </a:r>
            <a:r>
              <a:rPr lang="en-US" sz="1900" dirty="0">
                <a:latin typeface="Ancizar Sans" panose="020B0602040300000003" pitchFamily="34" charset="0"/>
              </a:rPr>
              <a:t> </a:t>
            </a:r>
            <a:r>
              <a:rPr lang="en-US" sz="1900" dirty="0" err="1">
                <a:latin typeface="Ancizar Sans" panose="020B0602040300000003" pitchFamily="34" charset="0"/>
              </a:rPr>
              <a:t>distribuida</a:t>
            </a:r>
            <a:endParaRPr lang="en-US" sz="1900" dirty="0">
              <a:latin typeface="Ancizar Sans" panose="020B0602040300000003" pitchFamily="34" charset="0"/>
            </a:endParaRPr>
          </a:p>
          <a:p>
            <a:pPr lvl="1">
              <a:lnSpc>
                <a:spcPct val="90000"/>
              </a:lnSpc>
            </a:pPr>
            <a:r>
              <a:rPr lang="en-US" sz="1900" dirty="0" err="1">
                <a:latin typeface="Ancizar Sans" panose="020B0602040300000003" pitchFamily="34" charset="0"/>
              </a:rPr>
              <a:t>Colección</a:t>
            </a:r>
            <a:r>
              <a:rPr lang="en-US" sz="1900" dirty="0">
                <a:latin typeface="Ancizar Sans" panose="020B0602040300000003" pitchFamily="34" charset="0"/>
              </a:rPr>
              <a:t> de </a:t>
            </a:r>
            <a:r>
              <a:rPr lang="en-US" sz="1900" dirty="0" err="1">
                <a:latin typeface="Ancizar Sans" panose="020B0602040300000003" pitchFamily="34" charset="0"/>
              </a:rPr>
              <a:t>sistemas</a:t>
            </a:r>
            <a:r>
              <a:rPr lang="en-US" sz="1900" dirty="0">
                <a:latin typeface="Ancizar Sans" panose="020B0602040300000003" pitchFamily="34" charset="0"/>
              </a:rPr>
              <a:t> </a:t>
            </a:r>
            <a:r>
              <a:rPr lang="en-US" sz="1900" dirty="0" err="1">
                <a:latin typeface="Ancizar Sans" panose="020B0602040300000003" pitchFamily="34" charset="0"/>
              </a:rPr>
              <a:t>en</a:t>
            </a:r>
            <a:r>
              <a:rPr lang="en-US" sz="1900" dirty="0">
                <a:latin typeface="Ancizar Sans" panose="020B0602040300000003" pitchFamily="34" charset="0"/>
              </a:rPr>
              <a:t> red </a:t>
            </a:r>
            <a:r>
              <a:rPr lang="en-US" sz="1900" dirty="0" err="1">
                <a:latin typeface="Ancizar Sans" panose="020B0602040300000003" pitchFamily="34" charset="0"/>
              </a:rPr>
              <a:t>separados</a:t>
            </a:r>
            <a:r>
              <a:rPr lang="en-US" sz="1900" dirty="0">
                <a:latin typeface="Ancizar Sans" panose="020B0602040300000003" pitchFamily="34" charset="0"/>
              </a:rPr>
              <a:t>, </a:t>
            </a:r>
            <a:r>
              <a:rPr lang="en-US" sz="1900" dirty="0" err="1">
                <a:latin typeface="Ancizar Sans" panose="020B0602040300000003" pitchFamily="34" charset="0"/>
              </a:rPr>
              <a:t>incluso</a:t>
            </a:r>
            <a:r>
              <a:rPr lang="en-US" sz="1900" dirty="0">
                <a:latin typeface="Ancizar Sans" panose="020B0602040300000003" pitchFamily="34" charset="0"/>
              </a:rPr>
              <a:t> </a:t>
            </a:r>
            <a:r>
              <a:rPr lang="en-US" sz="1900" dirty="0" err="1">
                <a:latin typeface="Ancizar Sans" panose="020B0602040300000003" pitchFamily="34" charset="0"/>
              </a:rPr>
              <a:t>heterogéneos</a:t>
            </a:r>
            <a:r>
              <a:rPr lang="en-US" sz="1900" dirty="0">
                <a:latin typeface="Ancizar Sans" panose="020B0602040300000003" pitchFamily="34" charset="0"/>
              </a:rPr>
              <a:t>, </a:t>
            </a:r>
          </a:p>
          <a:p>
            <a:pPr lvl="2">
              <a:lnSpc>
                <a:spcPct val="90000"/>
              </a:lnSpc>
            </a:pPr>
            <a:r>
              <a:rPr lang="en-US" sz="1900" b="1" dirty="0">
                <a:latin typeface="Ancizar Sans" panose="020B0602040300000003" pitchFamily="34" charset="0"/>
              </a:rPr>
              <a:t>La red </a:t>
            </a:r>
            <a:r>
              <a:rPr lang="en-US" sz="1900" dirty="0">
                <a:latin typeface="Ancizar Sans" panose="020B0602040300000003" pitchFamily="34" charset="0"/>
              </a:rPr>
              <a:t>es la </a:t>
            </a:r>
            <a:r>
              <a:rPr lang="en-US" sz="1900" dirty="0" err="1">
                <a:latin typeface="Ancizar Sans" panose="020B0602040300000003" pitchFamily="34" charset="0"/>
              </a:rPr>
              <a:t>estructura</a:t>
            </a:r>
            <a:r>
              <a:rPr lang="en-US" sz="1900" dirty="0">
                <a:latin typeface="Ancizar Sans" panose="020B0602040300000003" pitchFamily="34" charset="0"/>
              </a:rPr>
              <a:t> (</a:t>
            </a:r>
            <a:r>
              <a:rPr lang="en-US" sz="1900" dirty="0" err="1">
                <a:latin typeface="Ancizar Sans" panose="020B0602040300000003" pitchFamily="34" charset="0"/>
              </a:rPr>
              <a:t>física</a:t>
            </a:r>
            <a:r>
              <a:rPr lang="en-US" sz="1900" dirty="0">
                <a:latin typeface="Ancizar Sans" panose="020B0602040300000003" pitchFamily="34" charset="0"/>
              </a:rPr>
              <a:t> y </a:t>
            </a:r>
            <a:r>
              <a:rPr lang="en-US" sz="1900" dirty="0" err="1">
                <a:latin typeface="Ancizar Sans" panose="020B0602040300000003" pitchFamily="34" charset="0"/>
              </a:rPr>
              <a:t>lógica</a:t>
            </a:r>
            <a:r>
              <a:rPr lang="en-US" sz="1900" dirty="0">
                <a:latin typeface="Ancizar Sans" panose="020B0602040300000003" pitchFamily="34" charset="0"/>
              </a:rPr>
              <a:t>) que</a:t>
            </a:r>
            <a:r>
              <a:rPr lang="en-US" sz="1900" b="1" dirty="0">
                <a:latin typeface="Ancizar Sans" panose="020B0602040300000003" pitchFamily="34" charset="0"/>
              </a:rPr>
              <a:t> </a:t>
            </a:r>
            <a:r>
              <a:rPr lang="en-US" sz="1900" b="1" dirty="0" err="1">
                <a:latin typeface="Ancizar Sans" panose="020B0602040300000003" pitchFamily="34" charset="0"/>
              </a:rPr>
              <a:t>permite</a:t>
            </a:r>
            <a:r>
              <a:rPr lang="en-US" sz="1900" b="1" dirty="0">
                <a:latin typeface="Ancizar Sans" panose="020B0602040300000003" pitchFamily="34" charset="0"/>
              </a:rPr>
              <a:t> la </a:t>
            </a:r>
            <a:r>
              <a:rPr lang="en-US" sz="1900" b="1" dirty="0" err="1">
                <a:latin typeface="Ancizar Sans" panose="020B0602040300000003" pitchFamily="34" charset="0"/>
              </a:rPr>
              <a:t>comunicación</a:t>
            </a:r>
            <a:r>
              <a:rPr lang="en-US" sz="1900" b="1" dirty="0">
                <a:latin typeface="Ancizar Sans" panose="020B0602040300000003" pitchFamily="34" charset="0"/>
              </a:rPr>
              <a:t>.</a:t>
            </a:r>
            <a:r>
              <a:rPr lang="en-US" sz="1900" dirty="0">
                <a:latin typeface="Ancizar Sans" panose="020B0602040300000003" pitchFamily="34" charset="0"/>
              </a:rPr>
              <a:t> </a:t>
            </a:r>
            <a:r>
              <a:rPr lang="en-US" sz="1900" b="1" dirty="0">
                <a:latin typeface="Ancizar Sans" panose="020B0602040300000003" pitchFamily="34" charset="0"/>
              </a:rPr>
              <a:t>TCP/IP </a:t>
            </a:r>
            <a:r>
              <a:rPr lang="en-US" sz="1900" dirty="0">
                <a:latin typeface="Ancizar Sans" panose="020B0602040300000003" pitchFamily="34" charset="0"/>
              </a:rPr>
              <a:t>es la </a:t>
            </a:r>
            <a:r>
              <a:rPr lang="en-US" sz="1900" dirty="0" err="1">
                <a:latin typeface="Ancizar Sans" panose="020B0602040300000003" pitchFamily="34" charset="0"/>
              </a:rPr>
              <a:t>más</a:t>
            </a:r>
            <a:r>
              <a:rPr lang="en-US" sz="1900" dirty="0">
                <a:latin typeface="Ancizar Sans" panose="020B0602040300000003" pitchFamily="34" charset="0"/>
              </a:rPr>
              <a:t> </a:t>
            </a:r>
            <a:r>
              <a:rPr lang="en-US" sz="1900" dirty="0" err="1">
                <a:latin typeface="Ancizar Sans" panose="020B0602040300000003" pitchFamily="34" charset="0"/>
              </a:rPr>
              <a:t>común</a:t>
            </a:r>
            <a:endParaRPr lang="en-US" sz="1900" dirty="0">
              <a:latin typeface="Ancizar Sans" panose="020B0602040300000003" pitchFamily="34" charset="0"/>
            </a:endParaRPr>
          </a:p>
          <a:p>
            <a:pPr lvl="3">
              <a:lnSpc>
                <a:spcPct val="90000"/>
              </a:lnSpc>
            </a:pPr>
            <a:r>
              <a:rPr lang="en-US" sz="1900" b="1" dirty="0">
                <a:latin typeface="Ancizar Sans" panose="020B0602040300000003" pitchFamily="34" charset="0"/>
              </a:rPr>
              <a:t>Local Area Network (LAN)</a:t>
            </a:r>
          </a:p>
          <a:p>
            <a:pPr lvl="3">
              <a:lnSpc>
                <a:spcPct val="90000"/>
              </a:lnSpc>
            </a:pPr>
            <a:r>
              <a:rPr lang="en-US" sz="1900" b="1" dirty="0">
                <a:latin typeface="Ancizar Sans" panose="020B0602040300000003" pitchFamily="34" charset="0"/>
              </a:rPr>
              <a:t>Wide Area Network (WAN)</a:t>
            </a:r>
          </a:p>
          <a:p>
            <a:pPr lvl="3">
              <a:lnSpc>
                <a:spcPct val="90000"/>
              </a:lnSpc>
            </a:pPr>
            <a:r>
              <a:rPr lang="en-US" sz="1900" b="1" dirty="0">
                <a:latin typeface="Ancizar Sans" panose="020B0602040300000003" pitchFamily="34" charset="0"/>
              </a:rPr>
              <a:t>Metropolitan Area Network (MAN)</a:t>
            </a:r>
          </a:p>
          <a:p>
            <a:pPr lvl="3">
              <a:lnSpc>
                <a:spcPct val="90000"/>
              </a:lnSpc>
            </a:pPr>
            <a:r>
              <a:rPr lang="en-US" sz="1900" b="1" dirty="0">
                <a:latin typeface="Ancizar Sans" panose="020B0602040300000003" pitchFamily="34" charset="0"/>
              </a:rPr>
              <a:t>Personal Area Network (PAN)</a:t>
            </a:r>
          </a:p>
          <a:p>
            <a:pPr lvl="3">
              <a:lnSpc>
                <a:spcPct val="90000"/>
              </a:lnSpc>
            </a:pPr>
            <a:r>
              <a:rPr lang="en-US" sz="1900" b="1" dirty="0">
                <a:latin typeface="Ancizar Sans" panose="020B0602040300000003" pitchFamily="34" charset="0"/>
              </a:rPr>
              <a:t>Body Area Network (BAN)</a:t>
            </a:r>
          </a:p>
          <a:p>
            <a:pPr lvl="1">
              <a:lnSpc>
                <a:spcPct val="90000"/>
              </a:lnSpc>
            </a:pPr>
            <a:r>
              <a:rPr lang="en-US" sz="1900" b="1" dirty="0">
                <a:latin typeface="Ancizar Sans" panose="020B0602040300000003" pitchFamily="34" charset="0"/>
              </a:rPr>
              <a:t>Sistema </a:t>
            </a:r>
            <a:r>
              <a:rPr lang="en-US" sz="1900" b="1" dirty="0" err="1">
                <a:latin typeface="Ancizar Sans" panose="020B0602040300000003" pitchFamily="34" charset="0"/>
              </a:rPr>
              <a:t>operativo</a:t>
            </a:r>
            <a:r>
              <a:rPr lang="en-US" sz="1900" b="1" dirty="0">
                <a:latin typeface="Ancizar Sans" panose="020B0602040300000003" pitchFamily="34" charset="0"/>
              </a:rPr>
              <a:t> de Red (Network Operating System)</a:t>
            </a:r>
            <a:r>
              <a:rPr lang="en-US" sz="1900" dirty="0">
                <a:latin typeface="Ancizar Sans" panose="020B0602040300000003" pitchFamily="34" charset="0"/>
              </a:rPr>
              <a:t> </a:t>
            </a:r>
            <a:r>
              <a:rPr lang="en-US" sz="1900" dirty="0" err="1">
                <a:latin typeface="Ancizar Sans" panose="020B0602040300000003" pitchFamily="34" charset="0"/>
              </a:rPr>
              <a:t>proporciona</a:t>
            </a:r>
            <a:r>
              <a:rPr lang="en-US" sz="1900" dirty="0">
                <a:latin typeface="Ancizar Sans" panose="020B0602040300000003" pitchFamily="34" charset="0"/>
              </a:rPr>
              <a:t> las </a:t>
            </a:r>
            <a:r>
              <a:rPr lang="en-US" sz="1900" dirty="0" err="1">
                <a:latin typeface="Ancizar Sans" panose="020B0602040300000003" pitchFamily="34" charset="0"/>
              </a:rPr>
              <a:t>características</a:t>
            </a:r>
            <a:r>
              <a:rPr lang="en-US" sz="1900" dirty="0">
                <a:latin typeface="Ancizar Sans" panose="020B0602040300000003" pitchFamily="34" charset="0"/>
              </a:rPr>
              <a:t> que dan </a:t>
            </a:r>
            <a:r>
              <a:rPr lang="en-US" sz="1900" dirty="0" err="1">
                <a:latin typeface="Ancizar Sans" panose="020B0602040300000003" pitchFamily="34" charset="0"/>
              </a:rPr>
              <a:t>soporte</a:t>
            </a:r>
            <a:r>
              <a:rPr lang="en-US" sz="1900" dirty="0">
                <a:latin typeface="Ancizar Sans" panose="020B0602040300000003" pitchFamily="34" charset="0"/>
              </a:rPr>
              <a:t> al Sistema </a:t>
            </a:r>
            <a:r>
              <a:rPr lang="en-US" sz="1900" dirty="0" err="1">
                <a:latin typeface="Ancizar Sans" panose="020B0602040300000003" pitchFamily="34" charset="0"/>
              </a:rPr>
              <a:t>distribuido</a:t>
            </a:r>
            <a:r>
              <a:rPr lang="en-US" sz="1900" dirty="0">
                <a:latin typeface="Ancizar Sans" panose="020B0602040300000003" pitchFamily="34" charset="0"/>
              </a:rPr>
              <a:t> a </a:t>
            </a:r>
            <a:r>
              <a:rPr lang="en-US" sz="1900" dirty="0" err="1">
                <a:latin typeface="Ancizar Sans" panose="020B0602040300000003" pitchFamily="34" charset="0"/>
              </a:rPr>
              <a:t>través</a:t>
            </a:r>
            <a:r>
              <a:rPr lang="en-US" sz="1900" dirty="0">
                <a:latin typeface="Ancizar Sans" panose="020B0602040300000003" pitchFamily="34" charset="0"/>
              </a:rPr>
              <a:t> de la red</a:t>
            </a:r>
          </a:p>
          <a:p>
            <a:pPr lvl="2">
              <a:lnSpc>
                <a:spcPct val="90000"/>
              </a:lnSpc>
            </a:pPr>
            <a:r>
              <a:rPr lang="en-US" sz="1900" dirty="0">
                <a:latin typeface="Ancizar Sans" panose="020B0602040300000003" pitchFamily="34" charset="0"/>
              </a:rPr>
              <a:t>El </a:t>
            </a:r>
            <a:r>
              <a:rPr lang="en-US" sz="1900" dirty="0" err="1">
                <a:latin typeface="Ancizar Sans" panose="020B0602040300000003" pitchFamily="34" charset="0"/>
              </a:rPr>
              <a:t>esquema</a:t>
            </a:r>
            <a:r>
              <a:rPr lang="en-US" sz="1900" dirty="0">
                <a:latin typeface="Ancizar Sans" panose="020B0602040300000003" pitchFamily="34" charset="0"/>
              </a:rPr>
              <a:t> de </a:t>
            </a:r>
            <a:r>
              <a:rPr lang="en-US" sz="1900" dirty="0" err="1">
                <a:latin typeface="Ancizar Sans" panose="020B0602040300000003" pitchFamily="34" charset="0"/>
              </a:rPr>
              <a:t>comunicación</a:t>
            </a:r>
            <a:r>
              <a:rPr lang="en-US" sz="1900" dirty="0">
                <a:latin typeface="Ancizar Sans" panose="020B0602040300000003" pitchFamily="34" charset="0"/>
              </a:rPr>
              <a:t> </a:t>
            </a:r>
            <a:r>
              <a:rPr lang="en-US" sz="1900" dirty="0" err="1">
                <a:latin typeface="Ancizar Sans" panose="020B0602040300000003" pitchFamily="34" charset="0"/>
              </a:rPr>
              <a:t>permite</a:t>
            </a:r>
            <a:r>
              <a:rPr lang="en-US" sz="1900" dirty="0">
                <a:latin typeface="Ancizar Sans" panose="020B0602040300000003" pitchFamily="34" charset="0"/>
              </a:rPr>
              <a:t> a </a:t>
            </a:r>
            <a:r>
              <a:rPr lang="en-US" sz="1900" dirty="0" err="1">
                <a:latin typeface="Ancizar Sans" panose="020B0602040300000003" pitchFamily="34" charset="0"/>
              </a:rPr>
              <a:t>los</a:t>
            </a:r>
            <a:r>
              <a:rPr lang="en-US" sz="1900" dirty="0">
                <a:latin typeface="Ancizar Sans" panose="020B0602040300000003" pitchFamily="34" charset="0"/>
              </a:rPr>
              <a:t> </a:t>
            </a:r>
            <a:r>
              <a:rPr lang="en-US" sz="1900" dirty="0" err="1">
                <a:latin typeface="Ancizar Sans" panose="020B0602040300000003" pitchFamily="34" charset="0"/>
              </a:rPr>
              <a:t>Sistemas</a:t>
            </a:r>
            <a:r>
              <a:rPr lang="en-US" sz="1900" dirty="0">
                <a:latin typeface="Ancizar Sans" panose="020B0602040300000003" pitchFamily="34" charset="0"/>
              </a:rPr>
              <a:t> </a:t>
            </a:r>
            <a:r>
              <a:rPr lang="en-US" sz="1900" dirty="0" err="1">
                <a:latin typeface="Ancizar Sans" panose="020B0602040300000003" pitchFamily="34" charset="0"/>
              </a:rPr>
              <a:t>intercambiar</a:t>
            </a:r>
            <a:r>
              <a:rPr lang="en-US" sz="1900" dirty="0">
                <a:latin typeface="Ancizar Sans" panose="020B0602040300000003" pitchFamily="34" charset="0"/>
              </a:rPr>
              <a:t> </a:t>
            </a:r>
            <a:r>
              <a:rPr lang="en-US" sz="1900" dirty="0" err="1">
                <a:latin typeface="Ancizar Sans" panose="020B0602040300000003" pitchFamily="34" charset="0"/>
              </a:rPr>
              <a:t>mensajes</a:t>
            </a:r>
            <a:endParaRPr lang="en-US" sz="1900" dirty="0">
              <a:latin typeface="Ancizar Sans" panose="020B0602040300000003" pitchFamily="34" charset="0"/>
            </a:endParaRPr>
          </a:p>
          <a:p>
            <a:pPr lvl="2">
              <a:lnSpc>
                <a:spcPct val="90000"/>
              </a:lnSpc>
            </a:pPr>
            <a:r>
              <a:rPr lang="en-US" sz="1900" dirty="0">
                <a:latin typeface="Ancizar Sans" panose="020B0602040300000003" pitchFamily="34" charset="0"/>
              </a:rPr>
              <a:t>Se </a:t>
            </a:r>
            <a:r>
              <a:rPr lang="en-US" sz="1900" dirty="0" err="1">
                <a:latin typeface="Ancizar Sans" panose="020B0602040300000003" pitchFamily="34" charset="0"/>
              </a:rPr>
              <a:t>puede</a:t>
            </a:r>
            <a:r>
              <a:rPr lang="en-US" sz="1900" dirty="0">
                <a:latin typeface="Ancizar Sans" panose="020B0602040300000003" pitchFamily="34" charset="0"/>
              </a:rPr>
              <a:t> </a:t>
            </a:r>
            <a:r>
              <a:rPr lang="en-US" sz="1900" dirty="0" err="1">
                <a:latin typeface="Ancizar Sans" panose="020B0602040300000003" pitchFamily="34" charset="0"/>
              </a:rPr>
              <a:t>crear</a:t>
            </a:r>
            <a:r>
              <a:rPr lang="en-US" sz="1900" dirty="0">
                <a:latin typeface="Ancizar Sans" panose="020B0602040300000003" pitchFamily="34" charset="0"/>
              </a:rPr>
              <a:t> la </a:t>
            </a:r>
            <a:r>
              <a:rPr lang="en-US" sz="1900" dirty="0" err="1">
                <a:latin typeface="Ancizar Sans" panose="020B0602040300000003" pitchFamily="34" charset="0"/>
              </a:rPr>
              <a:t>ilusión</a:t>
            </a:r>
            <a:r>
              <a:rPr lang="en-US" sz="1900" dirty="0">
                <a:latin typeface="Ancizar Sans" panose="020B0602040300000003" pitchFamily="34" charset="0"/>
              </a:rPr>
              <a:t> de un </a:t>
            </a:r>
            <a:r>
              <a:rPr lang="en-US" sz="1900" dirty="0" err="1">
                <a:latin typeface="Ancizar Sans" panose="020B0602040300000003" pitchFamily="34" charset="0"/>
              </a:rPr>
              <a:t>único</a:t>
            </a:r>
            <a:r>
              <a:rPr lang="en-US" sz="1900" dirty="0">
                <a:latin typeface="Ancizar Sans" panose="020B0602040300000003" pitchFamily="34" charset="0"/>
              </a:rPr>
              <a:t> </a:t>
            </a:r>
            <a:r>
              <a:rPr lang="en-US" sz="1900" dirty="0" err="1">
                <a:latin typeface="Ancizar Sans" panose="020B0602040300000003" pitchFamily="34" charset="0"/>
              </a:rPr>
              <a:t>sistema</a:t>
            </a:r>
            <a:endParaRPr lang="en-US" sz="1900" dirty="0">
              <a:latin typeface="Ancizar Sans" panose="020B0602040300000003" pitchFamily="34" charset="0"/>
            </a:endParaRPr>
          </a:p>
          <a:p>
            <a:pPr>
              <a:lnSpc>
                <a:spcPct val="90000"/>
              </a:lnSpc>
            </a:pPr>
            <a:endParaRPr lang="es-CO" sz="1900" dirty="0">
              <a:latin typeface="Ancizar Sans" panose="020B0602040300000003" pitchFamily="34" charset="0"/>
            </a:endParaRPr>
          </a:p>
        </p:txBody>
      </p:sp>
    </p:spTree>
    <p:extLst>
      <p:ext uri="{BB962C8B-B14F-4D97-AF65-F5344CB8AC3E}">
        <p14:creationId xmlns:p14="http://schemas.microsoft.com/office/powerpoint/2010/main" val="10374030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es-CO" dirty="0" err="1">
                <a:latin typeface="Ancizar Sans" panose="020B0602040300000003" pitchFamily="34" charset="0"/>
              </a:rPr>
              <a:t>Entornos</a:t>
            </a:r>
            <a:r>
              <a:rPr lang="en-US" altLang="es-CO" dirty="0">
                <a:latin typeface="Ancizar Sans" panose="020B0602040300000003" pitchFamily="34" charset="0"/>
              </a:rPr>
              <a:t> de </a:t>
            </a:r>
            <a:r>
              <a:rPr lang="en-US" altLang="es-CO" dirty="0" err="1">
                <a:latin typeface="Ancizar Sans" panose="020B0602040300000003" pitchFamily="34" charset="0"/>
              </a:rPr>
              <a:t>computación</a:t>
            </a:r>
            <a:r>
              <a:rPr lang="es-CO" dirty="0">
                <a:latin typeface="Ancizar Sans" panose="020B0602040300000003" pitchFamily="34" charset="0"/>
              </a:rPr>
              <a:t>– Cliente/Servidor</a:t>
            </a:r>
          </a:p>
        </p:txBody>
      </p:sp>
      <p:sp>
        <p:nvSpPr>
          <p:cNvPr id="3" name="Marcador de contenido 2"/>
          <p:cNvSpPr>
            <a:spLocks noGrp="1"/>
          </p:cNvSpPr>
          <p:nvPr>
            <p:ph idx="1"/>
          </p:nvPr>
        </p:nvSpPr>
        <p:spPr>
          <a:xfrm>
            <a:off x="609600" y="1875315"/>
            <a:ext cx="10972800" cy="2835832"/>
          </a:xfrm>
        </p:spPr>
        <p:txBody>
          <a:bodyPr>
            <a:normAutofit fontScale="85000" lnSpcReduction="20000"/>
          </a:bodyPr>
          <a:lstStyle/>
          <a:p>
            <a:r>
              <a:rPr lang="en-US" dirty="0" err="1">
                <a:latin typeface="Ancizar Sans" panose="020B0602040300000003" pitchFamily="34" charset="0"/>
              </a:rPr>
              <a:t>Computación</a:t>
            </a:r>
            <a:r>
              <a:rPr lang="en-US" dirty="0">
                <a:latin typeface="Ancizar Sans" panose="020B0602040300000003" pitchFamily="34" charset="0"/>
              </a:rPr>
              <a:t> </a:t>
            </a:r>
            <a:r>
              <a:rPr lang="en-US" dirty="0" err="1">
                <a:latin typeface="Ancizar Sans" panose="020B0602040300000003" pitchFamily="34" charset="0"/>
              </a:rPr>
              <a:t>Cliente</a:t>
            </a:r>
            <a:r>
              <a:rPr lang="en-US" dirty="0">
                <a:latin typeface="Ancizar Sans" panose="020B0602040300000003" pitchFamily="34" charset="0"/>
              </a:rPr>
              <a:t>/</a:t>
            </a:r>
            <a:r>
              <a:rPr lang="en-US" dirty="0" err="1">
                <a:latin typeface="Ancizar Sans" panose="020B0602040300000003" pitchFamily="34" charset="0"/>
              </a:rPr>
              <a:t>Servidor</a:t>
            </a:r>
            <a:endParaRPr lang="en-US" dirty="0">
              <a:latin typeface="Ancizar Sans" panose="020B0602040300000003" pitchFamily="34" charset="0"/>
            </a:endParaRPr>
          </a:p>
          <a:p>
            <a:pPr lvl="1"/>
            <a:r>
              <a:rPr lang="en-US" dirty="0" err="1">
                <a:latin typeface="Ancizar Sans" panose="020B0602040300000003" pitchFamily="34" charset="0"/>
              </a:rPr>
              <a:t>Terminales</a:t>
            </a:r>
            <a:r>
              <a:rPr lang="en-US" dirty="0">
                <a:latin typeface="Ancizar Sans" panose="020B0602040300000003" pitchFamily="34" charset="0"/>
              </a:rPr>
              <a:t> ‘</a:t>
            </a:r>
            <a:r>
              <a:rPr lang="en-US" dirty="0" err="1">
                <a:latin typeface="Ancizar Sans" panose="020B0602040300000003" pitchFamily="34" charset="0"/>
              </a:rPr>
              <a:t>brutas</a:t>
            </a:r>
            <a:r>
              <a:rPr lang="en-US" dirty="0">
                <a:latin typeface="Ancizar Sans" panose="020B0602040300000003" pitchFamily="34" charset="0"/>
              </a:rPr>
              <a:t>’ (</a:t>
            </a:r>
            <a:r>
              <a:rPr lang="en-US" i="1" dirty="0">
                <a:latin typeface="Ancizar Sans" panose="020B0602040300000003" pitchFamily="34" charset="0"/>
              </a:rPr>
              <a:t>dumb terminals</a:t>
            </a:r>
            <a:r>
              <a:rPr lang="en-US" dirty="0">
                <a:latin typeface="Ancizar Sans" panose="020B0602040300000003" pitchFamily="34" charset="0"/>
              </a:rPr>
              <a:t>) </a:t>
            </a:r>
            <a:r>
              <a:rPr lang="en-US" dirty="0" err="1">
                <a:latin typeface="Ancizar Sans" panose="020B0602040300000003" pitchFamily="34" charset="0"/>
              </a:rPr>
              <a:t>reemplazadas</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a:t>
            </a:r>
            <a:r>
              <a:rPr lang="en-US" dirty="0" err="1">
                <a:latin typeface="Ancizar Sans" panose="020B0602040300000003" pitchFamily="34" charset="0"/>
              </a:rPr>
              <a:t>computadores</a:t>
            </a:r>
            <a:r>
              <a:rPr lang="en-US" dirty="0">
                <a:latin typeface="Ancizar Sans" panose="020B0602040300000003" pitchFamily="34" charset="0"/>
              </a:rPr>
              <a:t>  </a:t>
            </a:r>
            <a:r>
              <a:rPr lang="en-US" dirty="0" err="1">
                <a:latin typeface="Ancizar Sans" panose="020B0602040300000003" pitchFamily="34" charset="0"/>
              </a:rPr>
              <a:t>inteligentes</a:t>
            </a:r>
            <a:r>
              <a:rPr lang="en-US" dirty="0">
                <a:latin typeface="Ancizar Sans" panose="020B0602040300000003" pitchFamily="34" charset="0"/>
              </a:rPr>
              <a:t> (</a:t>
            </a:r>
            <a:r>
              <a:rPr lang="en-US" i="1" dirty="0">
                <a:latin typeface="Ancizar Sans" panose="020B0602040300000003" pitchFamily="34" charset="0"/>
              </a:rPr>
              <a:t>smart PCs</a:t>
            </a:r>
            <a:r>
              <a:rPr lang="en-US" dirty="0">
                <a:latin typeface="Ancizar Sans" panose="020B0602040300000003" pitchFamily="34" charset="0"/>
              </a:rPr>
              <a:t>)</a:t>
            </a:r>
          </a:p>
          <a:p>
            <a:pPr lvl="1"/>
            <a:r>
              <a:rPr lang="en-US" dirty="0" err="1">
                <a:latin typeface="Ancizar Sans" panose="020B0602040300000003" pitchFamily="34" charset="0"/>
              </a:rPr>
              <a:t>Muchos</a:t>
            </a:r>
            <a:r>
              <a:rPr lang="en-US" dirty="0">
                <a:latin typeface="Ancizar Sans" panose="020B0602040300000003" pitchFamily="34" charset="0"/>
              </a:rPr>
              <a:t> Sistemas </a:t>
            </a:r>
            <a:r>
              <a:rPr lang="en-US" dirty="0" err="1">
                <a:latin typeface="Ancizar Sans" panose="020B0602040300000003" pitchFamily="34" charset="0"/>
              </a:rPr>
              <a:t>ahora</a:t>
            </a:r>
            <a:r>
              <a:rPr lang="en-US" dirty="0">
                <a:latin typeface="Ancizar Sans" panose="020B0602040300000003" pitchFamily="34" charset="0"/>
              </a:rPr>
              <a:t> son </a:t>
            </a:r>
            <a:r>
              <a:rPr lang="en-US" b="1" dirty="0" err="1">
                <a:latin typeface="Ancizar Sans" panose="020B0602040300000003" pitchFamily="34" charset="0"/>
              </a:rPr>
              <a:t>servidores</a:t>
            </a:r>
            <a:r>
              <a:rPr lang="en-US" dirty="0">
                <a:latin typeface="Ancizar Sans" panose="020B0602040300000003" pitchFamily="34" charset="0"/>
              </a:rPr>
              <a:t>, </a:t>
            </a:r>
            <a:r>
              <a:rPr lang="en-US" dirty="0" err="1">
                <a:latin typeface="Ancizar Sans" panose="020B0602040300000003" pitchFamily="34" charset="0"/>
              </a:rPr>
              <a:t>respondiendo</a:t>
            </a:r>
            <a:r>
              <a:rPr lang="en-US" dirty="0">
                <a:latin typeface="Ancizar Sans" panose="020B0602040300000003" pitchFamily="34" charset="0"/>
              </a:rPr>
              <a:t> a solicitudes </a:t>
            </a:r>
            <a:r>
              <a:rPr lang="en-US" dirty="0" err="1">
                <a:latin typeface="Ancizar Sans" panose="020B0602040300000003" pitchFamily="34" charset="0"/>
              </a:rPr>
              <a:t>generadas</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a:t>
            </a:r>
            <a:r>
              <a:rPr lang="en-US" dirty="0" err="1">
                <a:latin typeface="Ancizar Sans" panose="020B0602040300000003" pitchFamily="34" charset="0"/>
              </a:rPr>
              <a:t>los</a:t>
            </a:r>
            <a:r>
              <a:rPr lang="en-US" dirty="0">
                <a:latin typeface="Ancizar Sans" panose="020B0602040300000003" pitchFamily="34" charset="0"/>
              </a:rPr>
              <a:t> </a:t>
            </a:r>
            <a:r>
              <a:rPr lang="en-US" b="1" dirty="0" err="1">
                <a:latin typeface="Ancizar Sans" panose="020B0602040300000003" pitchFamily="34" charset="0"/>
              </a:rPr>
              <a:t>clientes</a:t>
            </a:r>
            <a:endParaRPr lang="en-US" b="1" dirty="0">
              <a:latin typeface="Ancizar Sans" panose="020B0602040300000003" pitchFamily="34" charset="0"/>
            </a:endParaRPr>
          </a:p>
          <a:p>
            <a:pPr lvl="2"/>
            <a:r>
              <a:rPr lang="en-US" b="1" dirty="0">
                <a:latin typeface="Ancizar Sans" panose="020B0602040300000003" pitchFamily="34" charset="0"/>
              </a:rPr>
              <a:t>El Sistema de </a:t>
            </a:r>
            <a:r>
              <a:rPr lang="en-US" b="1" dirty="0" err="1">
                <a:latin typeface="Ancizar Sans" panose="020B0602040300000003" pitchFamily="34" charset="0"/>
              </a:rPr>
              <a:t>cómputo</a:t>
            </a:r>
            <a:r>
              <a:rPr lang="en-US" b="1" dirty="0">
                <a:latin typeface="Ancizar Sans" panose="020B0602040300000003" pitchFamily="34" charset="0"/>
              </a:rPr>
              <a:t> del </a:t>
            </a:r>
            <a:r>
              <a:rPr lang="en-US" b="1" dirty="0" err="1">
                <a:latin typeface="Ancizar Sans" panose="020B0602040300000003" pitchFamily="34" charset="0"/>
              </a:rPr>
              <a:t>servidor</a:t>
            </a:r>
            <a:r>
              <a:rPr lang="en-US" b="1" dirty="0">
                <a:latin typeface="Ancizar Sans" panose="020B0602040300000003" pitchFamily="34" charset="0"/>
              </a:rPr>
              <a:t> </a:t>
            </a:r>
            <a:r>
              <a:rPr lang="en-US" dirty="0" err="1">
                <a:latin typeface="Ancizar Sans" panose="020B0602040300000003" pitchFamily="34" charset="0"/>
              </a:rPr>
              <a:t>proporciona</a:t>
            </a:r>
            <a:r>
              <a:rPr lang="en-US" dirty="0">
                <a:latin typeface="Ancizar Sans" panose="020B0602040300000003" pitchFamily="34" charset="0"/>
              </a:rPr>
              <a:t> </a:t>
            </a:r>
            <a:r>
              <a:rPr lang="en-US" dirty="0" err="1">
                <a:latin typeface="Ancizar Sans" panose="020B0602040300000003" pitchFamily="34" charset="0"/>
              </a:rPr>
              <a:t>una</a:t>
            </a:r>
            <a:r>
              <a:rPr lang="en-US" dirty="0">
                <a:latin typeface="Ancizar Sans" panose="020B0602040300000003" pitchFamily="34" charset="0"/>
              </a:rPr>
              <a:t> </a:t>
            </a:r>
            <a:r>
              <a:rPr lang="en-US" dirty="0" err="1">
                <a:latin typeface="Ancizar Sans" panose="020B0602040300000003" pitchFamily="34" charset="0"/>
              </a:rPr>
              <a:t>interfaz</a:t>
            </a:r>
            <a:r>
              <a:rPr lang="en-US" dirty="0">
                <a:latin typeface="Ancizar Sans" panose="020B0602040300000003" pitchFamily="34" charset="0"/>
              </a:rPr>
              <a:t> al </a:t>
            </a:r>
            <a:r>
              <a:rPr lang="en-US" dirty="0" err="1">
                <a:latin typeface="Ancizar Sans" panose="020B0602040300000003" pitchFamily="34" charset="0"/>
              </a:rPr>
              <a:t>cliente</a:t>
            </a:r>
            <a:r>
              <a:rPr lang="en-US" dirty="0">
                <a:latin typeface="Ancizar Sans" panose="020B0602040300000003" pitchFamily="34" charset="0"/>
              </a:rPr>
              <a:t> para </a:t>
            </a:r>
            <a:r>
              <a:rPr lang="en-US" dirty="0" err="1">
                <a:latin typeface="Ancizar Sans" panose="020B0602040300000003" pitchFamily="34" charset="0"/>
              </a:rPr>
              <a:t>solicitar</a:t>
            </a:r>
            <a:r>
              <a:rPr lang="en-US" dirty="0">
                <a:latin typeface="Ancizar Sans" panose="020B0602040300000003" pitchFamily="34" charset="0"/>
              </a:rPr>
              <a:t> </a:t>
            </a:r>
            <a:r>
              <a:rPr lang="en-US" dirty="0" err="1">
                <a:latin typeface="Ancizar Sans" panose="020B0602040300000003" pitchFamily="34" charset="0"/>
              </a:rPr>
              <a:t>servicios</a:t>
            </a:r>
            <a:r>
              <a:rPr lang="en-US" dirty="0">
                <a:latin typeface="Ancizar Sans" panose="020B0602040300000003" pitchFamily="34" charset="0"/>
              </a:rPr>
              <a:t> (i.e., database)</a:t>
            </a:r>
          </a:p>
          <a:p>
            <a:pPr lvl="2"/>
            <a:r>
              <a:rPr lang="en-US" b="1" dirty="0">
                <a:latin typeface="Ancizar Sans" panose="020B0602040300000003" pitchFamily="34" charset="0"/>
              </a:rPr>
              <a:t>El Sistema de </a:t>
            </a:r>
            <a:r>
              <a:rPr lang="en-US" b="1" dirty="0" err="1">
                <a:latin typeface="Ancizar Sans" panose="020B0602040300000003" pitchFamily="34" charset="0"/>
              </a:rPr>
              <a:t>archivos</a:t>
            </a:r>
            <a:r>
              <a:rPr lang="en-US" b="1" dirty="0">
                <a:latin typeface="Ancizar Sans" panose="020B0602040300000003" pitchFamily="34" charset="0"/>
              </a:rPr>
              <a:t> del </a:t>
            </a:r>
            <a:r>
              <a:rPr lang="en-US" b="1" dirty="0" err="1">
                <a:latin typeface="Ancizar Sans" panose="020B0602040300000003" pitchFamily="34" charset="0"/>
              </a:rPr>
              <a:t>servidor</a:t>
            </a:r>
            <a:r>
              <a:rPr lang="en-US" b="1" dirty="0">
                <a:latin typeface="Ancizar Sans" panose="020B0602040300000003" pitchFamily="34" charset="0"/>
              </a:rPr>
              <a:t> </a:t>
            </a:r>
            <a:r>
              <a:rPr lang="en-US" dirty="0" err="1">
                <a:latin typeface="Ancizar Sans" panose="020B0602040300000003" pitchFamily="34" charset="0"/>
              </a:rPr>
              <a:t>proporciona</a:t>
            </a:r>
            <a:r>
              <a:rPr lang="en-US" dirty="0">
                <a:latin typeface="Ancizar Sans" panose="020B0602040300000003" pitchFamily="34" charset="0"/>
              </a:rPr>
              <a:t> </a:t>
            </a:r>
            <a:r>
              <a:rPr lang="en-US" dirty="0" err="1">
                <a:latin typeface="Ancizar Sans" panose="020B0602040300000003" pitchFamily="34" charset="0"/>
              </a:rPr>
              <a:t>una</a:t>
            </a:r>
            <a:r>
              <a:rPr lang="en-US" dirty="0">
                <a:latin typeface="Ancizar Sans" panose="020B0602040300000003" pitchFamily="34" charset="0"/>
              </a:rPr>
              <a:t> </a:t>
            </a:r>
            <a:r>
              <a:rPr lang="en-US" dirty="0" err="1">
                <a:latin typeface="Ancizar Sans" panose="020B0602040300000003" pitchFamily="34" charset="0"/>
              </a:rPr>
              <a:t>interfaz</a:t>
            </a:r>
            <a:r>
              <a:rPr lang="en-US" dirty="0">
                <a:latin typeface="Ancizar Sans" panose="020B0602040300000003" pitchFamily="34" charset="0"/>
              </a:rPr>
              <a:t> para que </a:t>
            </a:r>
            <a:r>
              <a:rPr lang="en-US" dirty="0" err="1">
                <a:latin typeface="Ancizar Sans" panose="020B0602040300000003" pitchFamily="34" charset="0"/>
              </a:rPr>
              <a:t>los</a:t>
            </a:r>
            <a:r>
              <a:rPr lang="en-US" dirty="0">
                <a:latin typeface="Ancizar Sans" panose="020B0602040300000003" pitchFamily="34" charset="0"/>
              </a:rPr>
              <a:t> clients </a:t>
            </a:r>
            <a:r>
              <a:rPr lang="en-US" dirty="0" err="1">
                <a:latin typeface="Ancizar Sans" panose="020B0602040300000003" pitchFamily="34" charset="0"/>
              </a:rPr>
              <a:t>almacenen</a:t>
            </a:r>
            <a:r>
              <a:rPr lang="en-US" dirty="0">
                <a:latin typeface="Ancizar Sans" panose="020B0602040300000003" pitchFamily="34" charset="0"/>
              </a:rPr>
              <a:t> y </a:t>
            </a:r>
            <a:r>
              <a:rPr lang="en-US" dirty="0" err="1">
                <a:latin typeface="Ancizar Sans" panose="020B0602040300000003" pitchFamily="34" charset="0"/>
              </a:rPr>
              <a:t>recuperen</a:t>
            </a:r>
            <a:r>
              <a:rPr lang="en-US" dirty="0">
                <a:latin typeface="Ancizar Sans" panose="020B0602040300000003" pitchFamily="34" charset="0"/>
              </a:rPr>
              <a:t> </a:t>
            </a:r>
            <a:r>
              <a:rPr lang="en-US" dirty="0" err="1">
                <a:latin typeface="Ancizar Sans" panose="020B0602040300000003" pitchFamily="34" charset="0"/>
              </a:rPr>
              <a:t>archivos</a:t>
            </a:r>
            <a:endParaRPr lang="en-US" dirty="0">
              <a:latin typeface="Ancizar Sans" panose="020B0602040300000003" pitchFamily="34" charset="0"/>
            </a:endParaRPr>
          </a:p>
          <a:p>
            <a:endParaRPr lang="es-CO" dirty="0">
              <a:latin typeface="Ancizar Sans" panose="020B0602040300000003" pitchFamily="34" charset="0"/>
            </a:endParaRPr>
          </a:p>
        </p:txBody>
      </p:sp>
      <p:pic>
        <p:nvPicPr>
          <p:cNvPr id="4" name="Picture 1" descr="1_18.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5213" y="4578350"/>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1842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39128" y="638089"/>
            <a:ext cx="4818888" cy="1476801"/>
          </a:xfrm>
        </p:spPr>
        <p:txBody>
          <a:bodyPr anchor="b">
            <a:normAutofit/>
          </a:bodyPr>
          <a:lstStyle/>
          <a:p>
            <a:pPr>
              <a:lnSpc>
                <a:spcPct val="90000"/>
              </a:lnSpc>
            </a:pPr>
            <a:r>
              <a:rPr lang="en-US" altLang="es-CO" sz="4600" dirty="0" err="1">
                <a:latin typeface="Ancizar Sans" panose="020B0602040300000003" pitchFamily="34" charset="0"/>
              </a:rPr>
              <a:t>Entornos</a:t>
            </a:r>
            <a:r>
              <a:rPr lang="en-US" altLang="es-CO" sz="4600" dirty="0">
                <a:latin typeface="Ancizar Sans" panose="020B0602040300000003" pitchFamily="34" charset="0"/>
              </a:rPr>
              <a:t> de </a:t>
            </a:r>
            <a:r>
              <a:rPr lang="en-US" altLang="es-CO" sz="4600" dirty="0" err="1">
                <a:latin typeface="Ancizar Sans" panose="020B0602040300000003" pitchFamily="34" charset="0"/>
              </a:rPr>
              <a:t>computación</a:t>
            </a:r>
            <a:r>
              <a:rPr lang="en-US" altLang="es-CO" sz="4600" dirty="0">
                <a:latin typeface="Ancizar Sans" panose="020B0602040300000003" pitchFamily="34" charset="0"/>
              </a:rPr>
              <a:t> </a:t>
            </a:r>
            <a:r>
              <a:rPr lang="es-CO" sz="4600" dirty="0">
                <a:latin typeface="Ancizar Sans" panose="020B0602040300000003" pitchFamily="34" charset="0"/>
              </a:rPr>
              <a:t>– P2P</a:t>
            </a:r>
          </a:p>
        </p:txBody>
      </p:sp>
      <p:pic>
        <p:nvPicPr>
          <p:cNvPr id="4" name="Picture 1" descr="1_19.pdf"/>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09232" y="2391156"/>
            <a:ext cx="3899077" cy="29595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contenido 2"/>
          <p:cNvSpPr>
            <a:spLocks noGrp="1"/>
          </p:cNvSpPr>
          <p:nvPr>
            <p:ph idx="1"/>
          </p:nvPr>
        </p:nvSpPr>
        <p:spPr>
          <a:xfrm>
            <a:off x="5118651" y="2522950"/>
            <a:ext cx="6728791" cy="4099691"/>
          </a:xfrm>
        </p:spPr>
        <p:txBody>
          <a:bodyPr anchor="t">
            <a:noAutofit/>
          </a:bodyPr>
          <a:lstStyle/>
          <a:p>
            <a:pPr>
              <a:lnSpc>
                <a:spcPct val="90000"/>
              </a:lnSpc>
            </a:pPr>
            <a:r>
              <a:rPr lang="en-US" sz="2000" dirty="0" err="1">
                <a:latin typeface="Ancizar Sans" panose="020B0602040300000003" pitchFamily="34" charset="0"/>
              </a:rPr>
              <a:t>Otro</a:t>
            </a:r>
            <a:r>
              <a:rPr lang="en-US" sz="2000" dirty="0">
                <a:latin typeface="Ancizar Sans" panose="020B0602040300000003" pitchFamily="34" charset="0"/>
              </a:rPr>
              <a:t> </a:t>
            </a:r>
            <a:r>
              <a:rPr lang="en-US" sz="2000" dirty="0" err="1">
                <a:latin typeface="Ancizar Sans" panose="020B0602040300000003" pitchFamily="34" charset="0"/>
              </a:rPr>
              <a:t>modelo</a:t>
            </a:r>
            <a:r>
              <a:rPr lang="en-US" sz="2000" dirty="0">
                <a:latin typeface="Ancizar Sans" panose="020B0602040300000003" pitchFamily="34" charset="0"/>
              </a:rPr>
              <a:t> de Sistema </a:t>
            </a:r>
            <a:r>
              <a:rPr lang="en-US" sz="2000" dirty="0" err="1">
                <a:latin typeface="Ancizar Sans" panose="020B0602040300000003" pitchFamily="34" charset="0"/>
              </a:rPr>
              <a:t>distribuido</a:t>
            </a:r>
            <a:endParaRPr lang="en-US" sz="2000" dirty="0">
              <a:latin typeface="Ancizar Sans" panose="020B0602040300000003" pitchFamily="34" charset="0"/>
            </a:endParaRPr>
          </a:p>
          <a:p>
            <a:pPr>
              <a:lnSpc>
                <a:spcPct val="90000"/>
              </a:lnSpc>
            </a:pPr>
            <a:r>
              <a:rPr lang="en-US" sz="2000" dirty="0">
                <a:latin typeface="Ancizar Sans" panose="020B0602040300000003" pitchFamily="34" charset="0"/>
              </a:rPr>
              <a:t>Peer-to-peer (P2P) no distingue entre clients y </a:t>
            </a:r>
            <a:r>
              <a:rPr lang="en-US" sz="2000" dirty="0" err="1">
                <a:latin typeface="Ancizar Sans" panose="020B0602040300000003" pitchFamily="34" charset="0"/>
              </a:rPr>
              <a:t>servidores</a:t>
            </a:r>
            <a:endParaRPr lang="en-US" sz="2000" dirty="0">
              <a:latin typeface="Ancizar Sans" panose="020B0602040300000003" pitchFamily="34" charset="0"/>
            </a:endParaRPr>
          </a:p>
          <a:p>
            <a:pPr lvl="1">
              <a:lnSpc>
                <a:spcPct val="90000"/>
              </a:lnSpc>
            </a:pPr>
            <a:r>
              <a:rPr lang="en-US" sz="1800" dirty="0" err="1">
                <a:latin typeface="Ancizar Sans" panose="020B0602040300000003" pitchFamily="34" charset="0"/>
              </a:rPr>
              <a:t>Todos</a:t>
            </a:r>
            <a:r>
              <a:rPr lang="en-US" sz="1800" dirty="0">
                <a:latin typeface="Ancizar Sans" panose="020B0602040300000003" pitchFamily="34" charset="0"/>
              </a:rPr>
              <a:t> </a:t>
            </a:r>
            <a:r>
              <a:rPr lang="en-US" sz="1800" dirty="0" err="1">
                <a:latin typeface="Ancizar Sans" panose="020B0602040300000003" pitchFamily="34" charset="0"/>
              </a:rPr>
              <a:t>los</a:t>
            </a:r>
            <a:r>
              <a:rPr lang="en-US" sz="1800" dirty="0">
                <a:latin typeface="Ancizar Sans" panose="020B0602040300000003" pitchFamily="34" charset="0"/>
              </a:rPr>
              <a:t> </a:t>
            </a:r>
            <a:r>
              <a:rPr lang="en-US" sz="1800" dirty="0" err="1">
                <a:latin typeface="Ancizar Sans" panose="020B0602040300000003" pitchFamily="34" charset="0"/>
              </a:rPr>
              <a:t>nodos</a:t>
            </a:r>
            <a:r>
              <a:rPr lang="en-US" sz="1800" dirty="0">
                <a:latin typeface="Ancizar Sans" panose="020B0602040300000003" pitchFamily="34" charset="0"/>
              </a:rPr>
              <a:t> son </a:t>
            </a:r>
            <a:r>
              <a:rPr lang="en-US" sz="1800" dirty="0" err="1">
                <a:latin typeface="Ancizar Sans" panose="020B0602040300000003" pitchFamily="34" charset="0"/>
              </a:rPr>
              <a:t>considerados</a:t>
            </a:r>
            <a:r>
              <a:rPr lang="en-US" sz="1800" dirty="0">
                <a:latin typeface="Ancizar Sans" panose="020B0602040300000003" pitchFamily="34" charset="0"/>
              </a:rPr>
              <a:t> </a:t>
            </a:r>
            <a:r>
              <a:rPr lang="en-US" sz="1800" dirty="0" err="1">
                <a:latin typeface="Ancizar Sans" panose="020B0602040300000003" pitchFamily="34" charset="0"/>
              </a:rPr>
              <a:t>iguales</a:t>
            </a:r>
            <a:endParaRPr lang="en-US" sz="1800" dirty="0">
              <a:latin typeface="Ancizar Sans" panose="020B0602040300000003" pitchFamily="34" charset="0"/>
            </a:endParaRPr>
          </a:p>
          <a:p>
            <a:pPr lvl="1">
              <a:lnSpc>
                <a:spcPct val="90000"/>
              </a:lnSpc>
            </a:pPr>
            <a:r>
              <a:rPr lang="en-US" sz="1800" dirty="0" err="1">
                <a:latin typeface="Ancizar Sans" panose="020B0602040300000003" pitchFamily="34" charset="0"/>
              </a:rPr>
              <a:t>Cada</a:t>
            </a:r>
            <a:r>
              <a:rPr lang="en-US" sz="1800" dirty="0">
                <a:latin typeface="Ancizar Sans" panose="020B0602040300000003" pitchFamily="34" charset="0"/>
              </a:rPr>
              <a:t> </a:t>
            </a:r>
            <a:r>
              <a:rPr lang="en-US" sz="1800" dirty="0" err="1">
                <a:latin typeface="Ancizar Sans" panose="020B0602040300000003" pitchFamily="34" charset="0"/>
              </a:rPr>
              <a:t>nodo</a:t>
            </a:r>
            <a:r>
              <a:rPr lang="en-US" sz="1800" dirty="0">
                <a:latin typeface="Ancizar Sans" panose="020B0602040300000003" pitchFamily="34" charset="0"/>
              </a:rPr>
              <a:t> </a:t>
            </a:r>
            <a:r>
              <a:rPr lang="en-US" sz="1800" dirty="0" err="1">
                <a:latin typeface="Ancizar Sans" panose="020B0602040300000003" pitchFamily="34" charset="0"/>
              </a:rPr>
              <a:t>puede</a:t>
            </a:r>
            <a:r>
              <a:rPr lang="en-US" sz="1800" dirty="0">
                <a:latin typeface="Ancizar Sans" panose="020B0602040300000003" pitchFamily="34" charset="0"/>
              </a:rPr>
              <a:t> </a:t>
            </a:r>
            <a:r>
              <a:rPr lang="en-US" sz="1800" dirty="0" err="1">
                <a:latin typeface="Ancizar Sans" panose="020B0602040300000003" pitchFamily="34" charset="0"/>
              </a:rPr>
              <a:t>actuar</a:t>
            </a:r>
            <a:r>
              <a:rPr lang="en-US" sz="1800" dirty="0">
                <a:latin typeface="Ancizar Sans" panose="020B0602040300000003" pitchFamily="34" charset="0"/>
              </a:rPr>
              <a:t> </a:t>
            </a:r>
            <a:r>
              <a:rPr lang="en-US" sz="1800" dirty="0" err="1">
                <a:latin typeface="Ancizar Sans" panose="020B0602040300000003" pitchFamily="34" charset="0"/>
              </a:rPr>
              <a:t>como</a:t>
            </a:r>
            <a:r>
              <a:rPr lang="en-US" sz="1800" dirty="0">
                <a:latin typeface="Ancizar Sans" panose="020B0602040300000003" pitchFamily="34" charset="0"/>
              </a:rPr>
              <a:t> </a:t>
            </a:r>
            <a:r>
              <a:rPr lang="en-US" sz="1800" dirty="0" err="1">
                <a:latin typeface="Ancizar Sans" panose="020B0602040300000003" pitchFamily="34" charset="0"/>
              </a:rPr>
              <a:t>cliente</a:t>
            </a:r>
            <a:r>
              <a:rPr lang="en-US" sz="1800" dirty="0">
                <a:latin typeface="Ancizar Sans" panose="020B0602040300000003" pitchFamily="34" charset="0"/>
              </a:rPr>
              <a:t>, </a:t>
            </a:r>
            <a:r>
              <a:rPr lang="en-US" sz="1800" dirty="0" err="1">
                <a:latin typeface="Ancizar Sans" panose="020B0602040300000003" pitchFamily="34" charset="0"/>
              </a:rPr>
              <a:t>como</a:t>
            </a:r>
            <a:r>
              <a:rPr lang="en-US" sz="1800" dirty="0">
                <a:latin typeface="Ancizar Sans" panose="020B0602040300000003" pitchFamily="34" charset="0"/>
              </a:rPr>
              <a:t> </a:t>
            </a:r>
            <a:r>
              <a:rPr lang="en-US" sz="1800" dirty="0" err="1">
                <a:latin typeface="Ancizar Sans" panose="020B0602040300000003" pitchFamily="34" charset="0"/>
              </a:rPr>
              <a:t>servidor</a:t>
            </a:r>
            <a:r>
              <a:rPr lang="en-US" sz="1800" dirty="0">
                <a:latin typeface="Ancizar Sans" panose="020B0602040300000003" pitchFamily="34" charset="0"/>
              </a:rPr>
              <a:t> o </a:t>
            </a:r>
            <a:r>
              <a:rPr lang="en-US" sz="1800" dirty="0" err="1">
                <a:latin typeface="Ancizar Sans" panose="020B0602040300000003" pitchFamily="34" charset="0"/>
              </a:rPr>
              <a:t>como</a:t>
            </a:r>
            <a:r>
              <a:rPr lang="en-US" sz="1800" dirty="0">
                <a:latin typeface="Ancizar Sans" panose="020B0602040300000003" pitchFamily="34" charset="0"/>
              </a:rPr>
              <a:t> </a:t>
            </a:r>
            <a:r>
              <a:rPr lang="en-US" sz="1800" dirty="0" err="1">
                <a:latin typeface="Ancizar Sans" panose="020B0602040300000003" pitchFamily="34" charset="0"/>
              </a:rPr>
              <a:t>los</a:t>
            </a:r>
            <a:r>
              <a:rPr lang="en-US" sz="1800" dirty="0">
                <a:latin typeface="Ancizar Sans" panose="020B0602040300000003" pitchFamily="34" charset="0"/>
              </a:rPr>
              <a:t> dos al </a:t>
            </a:r>
            <a:r>
              <a:rPr lang="en-US" sz="1800" dirty="0" err="1">
                <a:latin typeface="Ancizar Sans" panose="020B0602040300000003" pitchFamily="34" charset="0"/>
              </a:rPr>
              <a:t>mismo</a:t>
            </a:r>
            <a:r>
              <a:rPr lang="en-US" sz="1800" dirty="0">
                <a:latin typeface="Ancizar Sans" panose="020B0602040300000003" pitchFamily="34" charset="0"/>
              </a:rPr>
              <a:t> </a:t>
            </a:r>
            <a:r>
              <a:rPr lang="en-US" sz="1800" dirty="0" err="1">
                <a:latin typeface="Ancizar Sans" panose="020B0602040300000003" pitchFamily="34" charset="0"/>
              </a:rPr>
              <a:t>tiempo</a:t>
            </a:r>
            <a:endParaRPr lang="en-US" sz="1800" dirty="0">
              <a:latin typeface="Ancizar Sans" panose="020B0602040300000003" pitchFamily="34" charset="0"/>
            </a:endParaRPr>
          </a:p>
          <a:p>
            <a:pPr lvl="1">
              <a:lnSpc>
                <a:spcPct val="90000"/>
              </a:lnSpc>
            </a:pPr>
            <a:r>
              <a:rPr lang="en-US" sz="1800" dirty="0">
                <a:latin typeface="Ancizar Sans" panose="020B0602040300000003" pitchFamily="34" charset="0"/>
              </a:rPr>
              <a:t>El </a:t>
            </a:r>
            <a:r>
              <a:rPr lang="en-US" sz="1800" dirty="0" err="1">
                <a:latin typeface="Ancizar Sans" panose="020B0602040300000003" pitchFamily="34" charset="0"/>
              </a:rPr>
              <a:t>nodo</a:t>
            </a:r>
            <a:r>
              <a:rPr lang="en-US" sz="1800" dirty="0">
                <a:latin typeface="Ancizar Sans" panose="020B0602040300000003" pitchFamily="34" charset="0"/>
              </a:rPr>
              <a:t> </a:t>
            </a:r>
            <a:r>
              <a:rPr lang="en-US" sz="1800" dirty="0" err="1">
                <a:latin typeface="Ancizar Sans" panose="020B0602040300000003" pitchFamily="34" charset="0"/>
              </a:rPr>
              <a:t>debe</a:t>
            </a:r>
            <a:r>
              <a:rPr lang="en-US" sz="1800" dirty="0">
                <a:latin typeface="Ancizar Sans" panose="020B0602040300000003" pitchFamily="34" charset="0"/>
              </a:rPr>
              <a:t> </a:t>
            </a:r>
            <a:r>
              <a:rPr lang="en-US" sz="1800" dirty="0" err="1">
                <a:latin typeface="Ancizar Sans" panose="020B0602040300000003" pitchFamily="34" charset="0"/>
              </a:rPr>
              <a:t>asociarse</a:t>
            </a:r>
            <a:r>
              <a:rPr lang="en-US" sz="1800" dirty="0">
                <a:latin typeface="Ancizar Sans" panose="020B0602040300000003" pitchFamily="34" charset="0"/>
              </a:rPr>
              <a:t> a la red P2P</a:t>
            </a:r>
          </a:p>
          <a:p>
            <a:pPr lvl="2">
              <a:lnSpc>
                <a:spcPct val="90000"/>
              </a:lnSpc>
            </a:pPr>
            <a:r>
              <a:rPr lang="en-US" sz="1800" dirty="0" err="1">
                <a:latin typeface="Ancizar Sans" panose="020B0602040300000003" pitchFamily="34" charset="0"/>
              </a:rPr>
              <a:t>Registra</a:t>
            </a:r>
            <a:r>
              <a:rPr lang="en-US" sz="1800" dirty="0">
                <a:latin typeface="Ancizar Sans" panose="020B0602040300000003" pitchFamily="34" charset="0"/>
              </a:rPr>
              <a:t> sus </a:t>
            </a:r>
            <a:r>
              <a:rPr lang="en-US" sz="1800" dirty="0" err="1">
                <a:latin typeface="Ancizar Sans" panose="020B0602040300000003" pitchFamily="34" charset="0"/>
              </a:rPr>
              <a:t>servicios</a:t>
            </a:r>
            <a:r>
              <a:rPr lang="en-US" sz="1800" dirty="0">
                <a:latin typeface="Ancizar Sans" panose="020B0602040300000003" pitchFamily="34" charset="0"/>
              </a:rPr>
              <a:t> con </a:t>
            </a:r>
            <a:r>
              <a:rPr lang="en-US" sz="1800" dirty="0" err="1">
                <a:latin typeface="Ancizar Sans" panose="020B0602040300000003" pitchFamily="34" charset="0"/>
              </a:rPr>
              <a:t>el</a:t>
            </a:r>
            <a:r>
              <a:rPr lang="en-US" sz="1800" dirty="0">
                <a:latin typeface="Ancizar Sans" panose="020B0602040300000003" pitchFamily="34" charset="0"/>
              </a:rPr>
              <a:t> </a:t>
            </a:r>
            <a:r>
              <a:rPr lang="en-US" sz="1800" dirty="0" err="1">
                <a:latin typeface="Ancizar Sans" panose="020B0602040300000003" pitchFamily="34" charset="0"/>
              </a:rPr>
              <a:t>servicio</a:t>
            </a:r>
            <a:r>
              <a:rPr lang="en-US" sz="1800" dirty="0">
                <a:latin typeface="Ancizar Sans" panose="020B0602040300000003" pitchFamily="34" charset="0"/>
              </a:rPr>
              <a:t> de </a:t>
            </a:r>
            <a:r>
              <a:rPr lang="en-US" sz="1800" dirty="0" err="1">
                <a:latin typeface="Ancizar Sans" panose="020B0602040300000003" pitchFamily="34" charset="0"/>
              </a:rPr>
              <a:t>búsqueda</a:t>
            </a:r>
            <a:r>
              <a:rPr lang="en-US" sz="1800" dirty="0">
                <a:latin typeface="Ancizar Sans" panose="020B0602040300000003" pitchFamily="34" charset="0"/>
              </a:rPr>
              <a:t> (lookup) central, o</a:t>
            </a:r>
          </a:p>
          <a:p>
            <a:pPr lvl="2">
              <a:lnSpc>
                <a:spcPct val="90000"/>
              </a:lnSpc>
            </a:pPr>
            <a:r>
              <a:rPr lang="en-US" sz="1800" dirty="0" err="1">
                <a:latin typeface="Ancizar Sans" panose="020B0602040300000003" pitchFamily="34" charset="0"/>
              </a:rPr>
              <a:t>Emite</a:t>
            </a:r>
            <a:r>
              <a:rPr lang="en-US" sz="1800" dirty="0">
                <a:latin typeface="Ancizar Sans" panose="020B0602040300000003" pitchFamily="34" charset="0"/>
              </a:rPr>
              <a:t> </a:t>
            </a:r>
            <a:r>
              <a:rPr lang="en-US" sz="1800" dirty="0" err="1">
                <a:latin typeface="Ancizar Sans" panose="020B0602040300000003" pitchFamily="34" charset="0"/>
              </a:rPr>
              <a:t>mensajes</a:t>
            </a:r>
            <a:r>
              <a:rPr lang="en-US" sz="1800" dirty="0">
                <a:latin typeface="Ancizar Sans" panose="020B0602040300000003" pitchFamily="34" charset="0"/>
              </a:rPr>
              <a:t> de </a:t>
            </a:r>
            <a:r>
              <a:rPr lang="en-US" sz="1800" dirty="0" err="1">
                <a:latin typeface="Ancizar Sans" panose="020B0602040300000003" pitchFamily="34" charset="0"/>
              </a:rPr>
              <a:t>solicitud</a:t>
            </a:r>
            <a:r>
              <a:rPr lang="en-US" sz="1800" dirty="0">
                <a:latin typeface="Ancizar Sans" panose="020B0602040300000003" pitchFamily="34" charset="0"/>
              </a:rPr>
              <a:t> de </a:t>
            </a:r>
            <a:r>
              <a:rPr lang="en-US" sz="1800" dirty="0" err="1">
                <a:latin typeface="Ancizar Sans" panose="020B0602040300000003" pitchFamily="34" charset="0"/>
              </a:rPr>
              <a:t>servicio</a:t>
            </a:r>
            <a:r>
              <a:rPr lang="en-US" sz="1800" dirty="0">
                <a:latin typeface="Ancizar Sans" panose="020B0602040300000003" pitchFamily="34" charset="0"/>
              </a:rPr>
              <a:t> para </a:t>
            </a:r>
            <a:r>
              <a:rPr lang="en-US" sz="1800" dirty="0" err="1">
                <a:latin typeface="Ancizar Sans" panose="020B0602040300000003" pitchFamily="34" charset="0"/>
              </a:rPr>
              <a:t>los</a:t>
            </a:r>
            <a:r>
              <a:rPr lang="en-US" sz="1800" dirty="0">
                <a:latin typeface="Ancizar Sans" panose="020B0602040300000003" pitchFamily="34" charset="0"/>
              </a:rPr>
              <a:t> </a:t>
            </a:r>
            <a:r>
              <a:rPr lang="en-US" sz="1800" dirty="0" err="1">
                <a:latin typeface="Ancizar Sans" panose="020B0602040300000003" pitchFamily="34" charset="0"/>
              </a:rPr>
              <a:t>miembros</a:t>
            </a:r>
            <a:r>
              <a:rPr lang="en-US" sz="1800" dirty="0">
                <a:latin typeface="Ancizar Sans" panose="020B0602040300000003" pitchFamily="34" charset="0"/>
              </a:rPr>
              <a:t> de la red P2P y </a:t>
            </a:r>
            <a:r>
              <a:rPr lang="en-US" sz="1800" dirty="0" err="1">
                <a:latin typeface="Ancizar Sans" panose="020B0602040300000003" pitchFamily="34" charset="0"/>
              </a:rPr>
              <a:t>responde</a:t>
            </a:r>
            <a:r>
              <a:rPr lang="en-US" sz="1800" dirty="0">
                <a:latin typeface="Ancizar Sans" panose="020B0602040300000003" pitchFamily="34" charset="0"/>
              </a:rPr>
              <a:t> a solicitudes </a:t>
            </a:r>
            <a:r>
              <a:rPr lang="en-US" sz="1800" dirty="0" err="1">
                <a:latin typeface="Ancizar Sans" panose="020B0602040300000003" pitchFamily="34" charset="0"/>
              </a:rPr>
              <a:t>mediante</a:t>
            </a:r>
            <a:r>
              <a:rPr lang="en-US" sz="1800" dirty="0">
                <a:latin typeface="Ancizar Sans" panose="020B0602040300000003" pitchFamily="34" charset="0"/>
              </a:rPr>
              <a:t> </a:t>
            </a:r>
            <a:r>
              <a:rPr lang="en-US" sz="1800" dirty="0" err="1">
                <a:latin typeface="Ancizar Sans" panose="020B0602040300000003" pitchFamily="34" charset="0"/>
              </a:rPr>
              <a:t>algún</a:t>
            </a:r>
            <a:r>
              <a:rPr lang="en-US" sz="1800" dirty="0">
                <a:latin typeface="Ancizar Sans" panose="020B0602040300000003" pitchFamily="34" charset="0"/>
              </a:rPr>
              <a:t> protocol de </a:t>
            </a:r>
            <a:r>
              <a:rPr lang="en-US" sz="1800" dirty="0" err="1">
                <a:latin typeface="Ancizar Sans" panose="020B0602040300000003" pitchFamily="34" charset="0"/>
              </a:rPr>
              <a:t>descubrimiento</a:t>
            </a:r>
            <a:r>
              <a:rPr lang="en-US" sz="1800" dirty="0">
                <a:latin typeface="Ancizar Sans" panose="020B0602040300000003" pitchFamily="34" charset="0"/>
              </a:rPr>
              <a:t> (</a:t>
            </a:r>
            <a:r>
              <a:rPr lang="en-US" sz="1800" b="1" dirty="0">
                <a:latin typeface="Ancizar Sans" panose="020B0602040300000003" pitchFamily="34" charset="0"/>
              </a:rPr>
              <a:t>discovery protocol</a:t>
            </a:r>
            <a:r>
              <a:rPr lang="en-US" sz="1800" dirty="0">
                <a:latin typeface="Ancizar Sans" panose="020B0602040300000003" pitchFamily="34" charset="0"/>
              </a:rPr>
              <a:t>)</a:t>
            </a:r>
          </a:p>
          <a:p>
            <a:pPr lvl="1">
              <a:lnSpc>
                <a:spcPct val="90000"/>
              </a:lnSpc>
            </a:pPr>
            <a:r>
              <a:rPr lang="en-US" sz="1800" dirty="0" err="1">
                <a:latin typeface="Ancizar Sans" panose="020B0602040300000003" pitchFamily="34" charset="0"/>
              </a:rPr>
              <a:t>Ejemplos</a:t>
            </a:r>
            <a:r>
              <a:rPr lang="en-US" sz="1800" dirty="0">
                <a:latin typeface="Ancizar Sans" panose="020B0602040300000003" pitchFamily="34" charset="0"/>
              </a:rPr>
              <a:t> son </a:t>
            </a:r>
            <a:r>
              <a:rPr lang="en-US" sz="1800" dirty="0" err="1">
                <a:latin typeface="Ancizar Sans" panose="020B0602040300000003" pitchFamily="34" charset="0"/>
              </a:rPr>
              <a:t>servicios</a:t>
            </a:r>
            <a:r>
              <a:rPr lang="en-US" sz="1800" dirty="0">
                <a:latin typeface="Ancizar Sans" panose="020B0602040300000003" pitchFamily="34" charset="0"/>
              </a:rPr>
              <a:t> de  </a:t>
            </a:r>
            <a:r>
              <a:rPr lang="en-US" sz="1800" b="1" dirty="0">
                <a:latin typeface="Ancizar Sans" panose="020B0602040300000003" pitchFamily="34" charset="0"/>
              </a:rPr>
              <a:t>Voice over IP</a:t>
            </a:r>
            <a:r>
              <a:rPr lang="en-US" sz="1800" dirty="0">
                <a:latin typeface="Ancizar Sans" panose="020B0602040300000003" pitchFamily="34" charset="0"/>
              </a:rPr>
              <a:t> (</a:t>
            </a:r>
            <a:r>
              <a:rPr lang="en-US" sz="1800" b="1" dirty="0">
                <a:latin typeface="Ancizar Sans" panose="020B0602040300000003" pitchFamily="34" charset="0"/>
              </a:rPr>
              <a:t>VoIP</a:t>
            </a:r>
            <a:r>
              <a:rPr lang="en-US" sz="1800" dirty="0">
                <a:latin typeface="Ancizar Sans" panose="020B0602040300000003" pitchFamily="34" charset="0"/>
              </a:rPr>
              <a:t>) </a:t>
            </a:r>
            <a:r>
              <a:rPr lang="en-US" sz="1800" dirty="0" err="1">
                <a:latin typeface="Ancizar Sans" panose="020B0602040300000003" pitchFamily="34" charset="0"/>
              </a:rPr>
              <a:t>como</a:t>
            </a:r>
            <a:r>
              <a:rPr lang="en-US" sz="1800" dirty="0">
                <a:latin typeface="Ancizar Sans" panose="020B0602040300000003" pitchFamily="34" charset="0"/>
              </a:rPr>
              <a:t> Skype, </a:t>
            </a:r>
            <a:r>
              <a:rPr lang="en-US" sz="1800" dirty="0" err="1">
                <a:latin typeface="Ancizar Sans" panose="020B0602040300000003" pitchFamily="34" charset="0"/>
              </a:rPr>
              <a:t>intercambio</a:t>
            </a:r>
            <a:r>
              <a:rPr lang="en-US" sz="1800" dirty="0">
                <a:latin typeface="Ancizar Sans" panose="020B0602040300000003" pitchFamily="34" charset="0"/>
              </a:rPr>
              <a:t> de </a:t>
            </a:r>
            <a:r>
              <a:rPr lang="en-US" sz="1800" dirty="0" err="1">
                <a:latin typeface="Ancizar Sans" panose="020B0602040300000003" pitchFamily="34" charset="0"/>
              </a:rPr>
              <a:t>archivos</a:t>
            </a:r>
            <a:r>
              <a:rPr lang="en-US" sz="1800" dirty="0">
                <a:latin typeface="Ancizar Sans" panose="020B0602040300000003" pitchFamily="34" charset="0"/>
              </a:rPr>
              <a:t> </a:t>
            </a:r>
            <a:r>
              <a:rPr lang="en-US" sz="1800" dirty="0" err="1">
                <a:latin typeface="Ancizar Sans" panose="020B0602040300000003" pitchFamily="34" charset="0"/>
              </a:rPr>
              <a:t>como</a:t>
            </a:r>
            <a:r>
              <a:rPr lang="en-US" sz="1800" dirty="0">
                <a:latin typeface="Ancizar Sans" panose="020B0602040300000003" pitchFamily="34" charset="0"/>
              </a:rPr>
              <a:t> BitTorrent </a:t>
            </a:r>
          </a:p>
        </p:txBody>
      </p:sp>
    </p:spTree>
    <p:extLst>
      <p:ext uri="{BB962C8B-B14F-4D97-AF65-F5344CB8AC3E}">
        <p14:creationId xmlns:p14="http://schemas.microsoft.com/office/powerpoint/2010/main" val="18759939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1699614960"/>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0" y="5036895"/>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84089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5568" y="548640"/>
            <a:ext cx="10168128" cy="1179576"/>
          </a:xfrm>
        </p:spPr>
        <p:txBody>
          <a:bodyPr>
            <a:normAutofit/>
          </a:bodyPr>
          <a:lstStyle/>
          <a:p>
            <a:r>
              <a:rPr lang="en-US" altLang="es-CO" sz="3700" dirty="0" err="1">
                <a:latin typeface="Ancizar Sans" panose="020B0602040300000003" pitchFamily="34" charset="0"/>
              </a:rPr>
              <a:t>Sistemas</a:t>
            </a:r>
            <a:r>
              <a:rPr lang="en-US" altLang="es-CO" sz="3700" dirty="0">
                <a:latin typeface="Ancizar Sans" panose="020B0602040300000003" pitchFamily="34" charset="0"/>
              </a:rPr>
              <a:t> </a:t>
            </a:r>
            <a:r>
              <a:rPr lang="en-US" altLang="es-CO" sz="3700" dirty="0" err="1">
                <a:latin typeface="Ancizar Sans" panose="020B0602040300000003" pitchFamily="34" charset="0"/>
              </a:rPr>
              <a:t>operativos</a:t>
            </a:r>
            <a:r>
              <a:rPr lang="en-US" altLang="es-CO" sz="3700" dirty="0">
                <a:latin typeface="Ancizar Sans" panose="020B0602040300000003" pitchFamily="34" charset="0"/>
              </a:rPr>
              <a:t> de </a:t>
            </a:r>
            <a:r>
              <a:rPr lang="en-US" altLang="es-CO" sz="3700" dirty="0" err="1">
                <a:latin typeface="Ancizar Sans" panose="020B0602040300000003" pitchFamily="34" charset="0"/>
              </a:rPr>
              <a:t>código</a:t>
            </a:r>
            <a:r>
              <a:rPr lang="en-US" altLang="es-CO" sz="3700" dirty="0">
                <a:latin typeface="Ancizar Sans" panose="020B0602040300000003" pitchFamily="34" charset="0"/>
              </a:rPr>
              <a:t> </a:t>
            </a:r>
            <a:r>
              <a:rPr lang="en-US" altLang="es-CO" sz="3700" dirty="0" err="1">
                <a:latin typeface="Ancizar Sans" panose="020B0602040300000003" pitchFamily="34" charset="0"/>
              </a:rPr>
              <a:t>abierto</a:t>
            </a:r>
            <a:r>
              <a:rPr lang="en-US" altLang="es-CO" sz="3700" dirty="0">
                <a:latin typeface="Ancizar Sans" panose="020B0602040300000003" pitchFamily="34" charset="0"/>
              </a:rPr>
              <a:t> (</a:t>
            </a:r>
            <a:r>
              <a:rPr lang="en-US" altLang="es-CO" sz="3700" i="1" dirty="0">
                <a:latin typeface="Ancizar Sans" panose="020B0602040300000003" pitchFamily="34" charset="0"/>
              </a:rPr>
              <a:t>open-source</a:t>
            </a:r>
            <a:r>
              <a:rPr lang="en-US" altLang="es-CO" sz="3700" dirty="0">
                <a:latin typeface="Ancizar Sans" panose="020B0602040300000003" pitchFamily="34" charset="0"/>
              </a:rPr>
              <a:t>)</a:t>
            </a:r>
            <a:endParaRPr lang="es-CO" sz="3700" dirty="0">
              <a:latin typeface="Ancizar Sans" panose="020B0602040300000003" pitchFamily="34" charset="0"/>
            </a:endParaRPr>
          </a:p>
        </p:txBody>
      </p:sp>
      <p:sp>
        <p:nvSpPr>
          <p:cNvPr id="3" name="Marcador de contenido 2"/>
          <p:cNvSpPr>
            <a:spLocks noGrp="1"/>
          </p:cNvSpPr>
          <p:nvPr>
            <p:ph idx="1"/>
          </p:nvPr>
        </p:nvSpPr>
        <p:spPr>
          <a:xfrm>
            <a:off x="1115568" y="2146852"/>
            <a:ext cx="10168128" cy="4581939"/>
          </a:xfrm>
        </p:spPr>
        <p:txBody>
          <a:bodyPr>
            <a:normAutofit lnSpcReduction="10000"/>
          </a:bodyPr>
          <a:lstStyle/>
          <a:p>
            <a:pPr>
              <a:lnSpc>
                <a:spcPct val="90000"/>
              </a:lnSpc>
            </a:pP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r>
              <a:rPr lang="en-US" sz="2400" dirty="0">
                <a:latin typeface="Ancizar Sans" panose="020B0602040300000003" pitchFamily="34" charset="0"/>
              </a:rPr>
              <a:t> que </a:t>
            </a:r>
            <a:r>
              <a:rPr lang="en-US" sz="2400" dirty="0" err="1">
                <a:latin typeface="Ancizar Sans" panose="020B0602040300000003" pitchFamily="34" charset="0"/>
              </a:rPr>
              <a:t>tienen</a:t>
            </a:r>
            <a:r>
              <a:rPr lang="en-US" sz="2400" dirty="0">
                <a:latin typeface="Ancizar Sans" panose="020B0602040300000003" pitchFamily="34" charset="0"/>
              </a:rPr>
              <a:t> </a:t>
            </a:r>
            <a:r>
              <a:rPr lang="en-US" sz="2400" dirty="0" err="1">
                <a:latin typeface="Ancizar Sans" panose="020B0602040300000003" pitchFamily="34" charset="0"/>
              </a:rPr>
              <a:t>disponibles</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código</a:t>
            </a:r>
            <a:r>
              <a:rPr lang="en-US" sz="2400" dirty="0">
                <a:latin typeface="Ancizar Sans" panose="020B0602040300000003" pitchFamily="34" charset="0"/>
              </a:rPr>
              <a:t> </a:t>
            </a:r>
            <a:r>
              <a:rPr lang="en-US" sz="2400" dirty="0" err="1">
                <a:latin typeface="Ancizar Sans" panose="020B0602040300000003" pitchFamily="34" charset="0"/>
              </a:rPr>
              <a:t>fuente</a:t>
            </a:r>
            <a:r>
              <a:rPr lang="en-US" sz="2400" dirty="0">
                <a:latin typeface="Ancizar Sans" panose="020B0602040300000003" pitchFamily="34" charset="0"/>
              </a:rPr>
              <a:t> antes que solo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código</a:t>
            </a:r>
            <a:r>
              <a:rPr lang="en-US" sz="2400" dirty="0">
                <a:latin typeface="Ancizar Sans" panose="020B0602040300000003" pitchFamily="34" charset="0"/>
              </a:rPr>
              <a:t> </a:t>
            </a:r>
            <a:r>
              <a:rPr lang="en-US" sz="2400" dirty="0" err="1">
                <a:latin typeface="Ancizar Sans" panose="020B0602040300000003" pitchFamily="34" charset="0"/>
              </a:rPr>
              <a:t>binario</a:t>
            </a:r>
            <a:r>
              <a:rPr lang="en-US" sz="2400" dirty="0">
                <a:latin typeface="Ancizar Sans" panose="020B0602040300000003" pitchFamily="34" charset="0"/>
              </a:rPr>
              <a:t> con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acceso</a:t>
            </a:r>
            <a:r>
              <a:rPr lang="en-US" sz="2400" dirty="0">
                <a:latin typeface="Ancizar Sans" panose="020B0602040300000003" pitchFamily="34" charset="0"/>
              </a:rPr>
              <a:t> </a:t>
            </a:r>
            <a:r>
              <a:rPr lang="en-US" sz="2400" dirty="0" err="1">
                <a:latin typeface="Ancizar Sans" panose="020B0602040300000003" pitchFamily="34" charset="0"/>
              </a:rPr>
              <a:t>restringido</a:t>
            </a:r>
            <a:r>
              <a:rPr lang="en-US" sz="2400" dirty="0">
                <a:latin typeface="Ancizar Sans" panose="020B0602040300000003" pitchFamily="34" charset="0"/>
              </a:rPr>
              <a:t> al </a:t>
            </a:r>
            <a:r>
              <a:rPr lang="en-US" sz="2400" dirty="0" err="1">
                <a:latin typeface="Ancizar Sans" panose="020B0602040300000003" pitchFamily="34" charset="0"/>
              </a:rPr>
              <a:t>código</a:t>
            </a:r>
            <a:r>
              <a:rPr lang="en-US" sz="2400" dirty="0">
                <a:latin typeface="Ancizar Sans" panose="020B0602040300000003" pitchFamily="34" charset="0"/>
              </a:rPr>
              <a:t> </a:t>
            </a:r>
            <a:r>
              <a:rPr lang="en-US" sz="2400" dirty="0" err="1">
                <a:latin typeface="Ancizar Sans" panose="020B0602040300000003" pitchFamily="34" charset="0"/>
              </a:rPr>
              <a:t>fuente</a:t>
            </a:r>
            <a:r>
              <a:rPr lang="en-US" sz="2400" dirty="0">
                <a:latin typeface="Ancizar Sans" panose="020B0602040300000003" pitchFamily="34" charset="0"/>
              </a:rPr>
              <a:t> (</a:t>
            </a:r>
            <a:r>
              <a:rPr lang="en-US" sz="2400" b="1" dirty="0">
                <a:latin typeface="Ancizar Sans" panose="020B0602040300000003" pitchFamily="34" charset="0"/>
              </a:rPr>
              <a:t>closed-source </a:t>
            </a:r>
            <a:r>
              <a:rPr lang="en-US" sz="2400" dirty="0">
                <a:latin typeface="Ancizar Sans" panose="020B0602040300000003" pitchFamily="34" charset="0"/>
              </a:rPr>
              <a:t>y </a:t>
            </a:r>
            <a:r>
              <a:rPr lang="en-US" sz="2400" b="1" dirty="0" err="1">
                <a:latin typeface="Ancizar Sans" panose="020B0602040300000003" pitchFamily="34" charset="0"/>
              </a:rPr>
              <a:t>propietario</a:t>
            </a:r>
            <a:r>
              <a:rPr lang="en-US" sz="2400" dirty="0">
                <a:latin typeface="Ancizar Sans" panose="020B0602040300000003" pitchFamily="34" charset="0"/>
              </a:rPr>
              <a:t>)</a:t>
            </a:r>
          </a:p>
          <a:p>
            <a:pPr>
              <a:lnSpc>
                <a:spcPct val="90000"/>
              </a:lnSpc>
            </a:pPr>
            <a:r>
              <a:rPr lang="en-US" sz="2400" dirty="0">
                <a:latin typeface="Ancizar Sans" panose="020B0602040300000003" pitchFamily="34" charset="0"/>
              </a:rPr>
              <a:t>En contra de la ‘</a:t>
            </a:r>
            <a:r>
              <a:rPr lang="en-US" sz="2400" b="1" dirty="0">
                <a:latin typeface="Ancizar Sans" panose="020B0602040300000003" pitchFamily="34" charset="0"/>
              </a:rPr>
              <a:t>copy protection’</a:t>
            </a:r>
            <a:r>
              <a:rPr lang="en-US" sz="2400" dirty="0">
                <a:latin typeface="Ancizar Sans" panose="020B0602040300000003" pitchFamily="34" charset="0"/>
              </a:rPr>
              <a:t> y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movimiento</a:t>
            </a:r>
            <a:r>
              <a:rPr lang="en-US" sz="2400" dirty="0">
                <a:latin typeface="Ancizar Sans" panose="020B0602040300000003" pitchFamily="34" charset="0"/>
              </a:rPr>
              <a:t> ‘</a:t>
            </a:r>
            <a:r>
              <a:rPr lang="en-US" sz="2400" b="1" dirty="0">
                <a:latin typeface="Ancizar Sans" panose="020B0602040300000003" pitchFamily="34" charset="0"/>
              </a:rPr>
              <a:t>Digital Rights Management (DRM)’</a:t>
            </a:r>
            <a:endParaRPr lang="en-US" sz="2400" dirty="0">
              <a:latin typeface="Ancizar Sans" panose="020B0602040300000003" pitchFamily="34" charset="0"/>
            </a:endParaRPr>
          </a:p>
          <a:p>
            <a:pPr>
              <a:lnSpc>
                <a:spcPct val="90000"/>
              </a:lnSpc>
            </a:pPr>
            <a:r>
              <a:rPr lang="en-US" sz="2400" dirty="0" err="1">
                <a:latin typeface="Ancizar Sans" panose="020B0602040300000003" pitchFamily="34" charset="0"/>
              </a:rPr>
              <a:t>Iniciado</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la </a:t>
            </a:r>
            <a:r>
              <a:rPr lang="en-US" sz="2400" dirty="0" err="1">
                <a:latin typeface="Ancizar Sans" panose="020B0602040300000003" pitchFamily="34" charset="0"/>
              </a:rPr>
              <a:t>fundación</a:t>
            </a:r>
            <a:r>
              <a:rPr lang="en-US" sz="2400" dirty="0">
                <a:latin typeface="Ancizar Sans" panose="020B0602040300000003" pitchFamily="34" charset="0"/>
              </a:rPr>
              <a:t> </a:t>
            </a:r>
            <a:r>
              <a:rPr lang="en-US" sz="2400" b="1" dirty="0">
                <a:latin typeface="Ancizar Sans" panose="020B0602040300000003" pitchFamily="34" charset="0"/>
              </a:rPr>
              <a:t>Free Software Foundation (FSF)</a:t>
            </a:r>
            <a:r>
              <a:rPr lang="en-US" sz="2400" dirty="0">
                <a:latin typeface="Ancizar Sans" panose="020B0602040300000003" pitchFamily="34" charset="0"/>
              </a:rPr>
              <a:t>, que </a:t>
            </a:r>
            <a:r>
              <a:rPr lang="en-US" sz="2400" dirty="0" err="1">
                <a:latin typeface="Ancizar Sans" panose="020B0602040300000003" pitchFamily="34" charset="0"/>
              </a:rPr>
              <a:t>tiene</a:t>
            </a:r>
            <a:r>
              <a:rPr lang="en-US" sz="2400" dirty="0">
                <a:latin typeface="Ancizar Sans" panose="020B0602040300000003" pitchFamily="34" charset="0"/>
              </a:rPr>
              <a:t> la </a:t>
            </a:r>
            <a:r>
              <a:rPr lang="en-US" sz="2400" dirty="0" err="1">
                <a:latin typeface="Ancizar Sans" panose="020B0602040300000003" pitchFamily="34" charset="0"/>
              </a:rPr>
              <a:t>licencia</a:t>
            </a:r>
            <a:r>
              <a:rPr lang="en-US" sz="2400" dirty="0">
                <a:latin typeface="Ancizar Sans" panose="020B0602040300000003" pitchFamily="34" charset="0"/>
              </a:rPr>
              <a:t> “copyleft” </a:t>
            </a:r>
            <a:r>
              <a:rPr lang="en-US" sz="2400" b="1" dirty="0">
                <a:latin typeface="Ancizar Sans" panose="020B0602040300000003" pitchFamily="34" charset="0"/>
              </a:rPr>
              <a:t>GNU Public License (GPL)</a:t>
            </a:r>
          </a:p>
          <a:p>
            <a:pPr lvl="1">
              <a:lnSpc>
                <a:spcPct val="90000"/>
              </a:lnSpc>
            </a:pPr>
            <a:r>
              <a:rPr lang="en-US" sz="2200" dirty="0">
                <a:latin typeface="Ancizar Sans" panose="020B0602040300000003" pitchFamily="34" charset="0"/>
              </a:rPr>
              <a:t>http://gnu.org/philosophy/open-source-misses-the-point.html/ </a:t>
            </a:r>
          </a:p>
          <a:p>
            <a:pPr>
              <a:lnSpc>
                <a:spcPct val="90000"/>
              </a:lnSpc>
            </a:pPr>
            <a:r>
              <a:rPr lang="en-US" sz="2400" dirty="0" err="1">
                <a:latin typeface="Ancizar Sans" panose="020B0602040300000003" pitchFamily="34" charset="0"/>
              </a:rPr>
              <a:t>Ejemplos</a:t>
            </a:r>
            <a:r>
              <a:rPr lang="en-US" sz="2400" dirty="0">
                <a:latin typeface="Ancizar Sans" panose="020B0602040300000003" pitchFamily="34" charset="0"/>
              </a:rPr>
              <a:t> de </a:t>
            </a:r>
            <a:r>
              <a:rPr lang="en-US" sz="2400" dirty="0" err="1">
                <a:latin typeface="Ancizar Sans" panose="020B0602040300000003" pitchFamily="34" charset="0"/>
              </a:rPr>
              <a:t>estos</a:t>
            </a:r>
            <a:r>
              <a:rPr lang="en-US" sz="2400" dirty="0">
                <a:latin typeface="Ancizar Sans" panose="020B0602040300000003" pitchFamily="34" charset="0"/>
              </a:rPr>
              <a:t>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r>
              <a:rPr lang="en-US" sz="2400" dirty="0">
                <a:latin typeface="Ancizar Sans" panose="020B0602040300000003" pitchFamily="34" charset="0"/>
              </a:rPr>
              <a:t> </a:t>
            </a:r>
            <a:r>
              <a:rPr lang="en-US" sz="2400" dirty="0" err="1">
                <a:latin typeface="Ancizar Sans" panose="020B0602040300000003" pitchFamily="34" charset="0"/>
              </a:rPr>
              <a:t>incluye</a:t>
            </a:r>
            <a:r>
              <a:rPr lang="en-US" sz="2400" dirty="0">
                <a:latin typeface="Ancizar Sans" panose="020B0602040300000003" pitchFamily="34" charset="0"/>
              </a:rPr>
              <a:t> </a:t>
            </a:r>
            <a:r>
              <a:rPr lang="en-US" sz="2400" b="1" dirty="0">
                <a:latin typeface="Ancizar Sans" panose="020B0602040300000003" pitchFamily="34" charset="0"/>
              </a:rPr>
              <a:t>GNU/Linux</a:t>
            </a:r>
            <a:r>
              <a:rPr lang="en-US" sz="2400" dirty="0">
                <a:latin typeface="Ancizar Sans" panose="020B0602040300000003" pitchFamily="34" charset="0"/>
              </a:rPr>
              <a:t> y </a:t>
            </a:r>
            <a:r>
              <a:rPr lang="en-US" sz="2400" b="1" dirty="0">
                <a:latin typeface="Ancizar Sans" panose="020B0602040300000003" pitchFamily="34" charset="0"/>
              </a:rPr>
              <a:t>BSD UNIX</a:t>
            </a:r>
            <a:r>
              <a:rPr lang="en-US" sz="2400" dirty="0">
                <a:latin typeface="Ancizar Sans" panose="020B0602040300000003" pitchFamily="34" charset="0"/>
              </a:rPr>
              <a:t> (</a:t>
            </a:r>
            <a:r>
              <a:rPr lang="en-US" sz="2400" dirty="0" err="1">
                <a:latin typeface="Ancizar Sans" panose="020B0602040300000003" pitchFamily="34" charset="0"/>
              </a:rPr>
              <a:t>incluyendo</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core de </a:t>
            </a:r>
            <a:r>
              <a:rPr lang="en-US" sz="2400" b="1" dirty="0">
                <a:latin typeface="Ancizar Sans" panose="020B0602040300000003" pitchFamily="34" charset="0"/>
              </a:rPr>
              <a:t>Mac OS X</a:t>
            </a:r>
            <a:r>
              <a:rPr lang="en-US" sz="2400" dirty="0">
                <a:latin typeface="Ancizar Sans" panose="020B0602040300000003" pitchFamily="34" charset="0"/>
              </a:rPr>
              <a:t>), entre </a:t>
            </a:r>
            <a:r>
              <a:rPr lang="en-US" sz="2400" dirty="0" err="1">
                <a:latin typeface="Ancizar Sans" panose="020B0602040300000003" pitchFamily="34" charset="0"/>
              </a:rPr>
              <a:t>otros</a:t>
            </a:r>
            <a:endParaRPr lang="en-US" sz="2400" dirty="0">
              <a:latin typeface="Ancizar Sans" panose="020B0602040300000003" pitchFamily="34" charset="0"/>
            </a:endParaRPr>
          </a:p>
          <a:p>
            <a:pPr>
              <a:lnSpc>
                <a:spcPct val="90000"/>
              </a:lnSpc>
            </a:pPr>
            <a:r>
              <a:rPr lang="en-US" sz="2400" dirty="0" err="1">
                <a:latin typeface="Ancizar Sans" panose="020B0602040300000003" pitchFamily="34" charset="0"/>
              </a:rPr>
              <a:t>Puede</a:t>
            </a:r>
            <a:r>
              <a:rPr lang="en-US" sz="2400" dirty="0">
                <a:latin typeface="Ancizar Sans" panose="020B0602040300000003" pitchFamily="34" charset="0"/>
              </a:rPr>
              <a:t> </a:t>
            </a:r>
            <a:r>
              <a:rPr lang="en-US" sz="2400" dirty="0" err="1">
                <a:latin typeface="Ancizar Sans" panose="020B0602040300000003" pitchFamily="34" charset="0"/>
              </a:rPr>
              <a:t>utilizar</a:t>
            </a:r>
            <a:r>
              <a:rPr lang="en-US" sz="2400" dirty="0">
                <a:latin typeface="Ancizar Sans" panose="020B0602040300000003" pitchFamily="34" charset="0"/>
              </a:rPr>
              <a:t> un VMM </a:t>
            </a:r>
            <a:r>
              <a:rPr lang="en-US" sz="2400" dirty="0" err="1">
                <a:latin typeface="Ancizar Sans" panose="020B0602040300000003" pitchFamily="34" charset="0"/>
              </a:rPr>
              <a:t>como</a:t>
            </a:r>
            <a:r>
              <a:rPr lang="en-US" sz="2400" dirty="0">
                <a:latin typeface="Ancizar Sans" panose="020B0602040300000003" pitchFamily="34" charset="0"/>
              </a:rPr>
              <a:t> </a:t>
            </a:r>
            <a:r>
              <a:rPr lang="en-US" sz="2400" i="1" dirty="0">
                <a:latin typeface="Ancizar Sans" panose="020B0602040300000003" pitchFamily="34" charset="0"/>
              </a:rPr>
              <a:t>VMware Player</a:t>
            </a:r>
            <a:r>
              <a:rPr lang="en-US" sz="2400" dirty="0">
                <a:latin typeface="Ancizar Sans" panose="020B0602040300000003" pitchFamily="34" charset="0"/>
              </a:rPr>
              <a:t> (</a:t>
            </a:r>
            <a:r>
              <a:rPr lang="en-US" sz="2400" dirty="0" err="1">
                <a:latin typeface="Ancizar Sans" panose="020B0602040300000003" pitchFamily="34" charset="0"/>
              </a:rPr>
              <a:t>Uso</a:t>
            </a:r>
            <a:r>
              <a:rPr lang="en-US" sz="2400" dirty="0">
                <a:latin typeface="Ancizar Sans" panose="020B0602040300000003" pitchFamily="34" charset="0"/>
              </a:rPr>
              <a:t> libre </a:t>
            </a:r>
            <a:r>
              <a:rPr lang="en-US" sz="2400" dirty="0" err="1">
                <a:latin typeface="Ancizar Sans" panose="020B0602040300000003" pitchFamily="34" charset="0"/>
              </a:rPr>
              <a:t>en</a:t>
            </a:r>
            <a:r>
              <a:rPr lang="en-US" sz="2400" dirty="0">
                <a:latin typeface="Ancizar Sans" panose="020B0602040300000003" pitchFamily="34" charset="0"/>
              </a:rPr>
              <a:t> Windows), </a:t>
            </a:r>
            <a:r>
              <a:rPr lang="en-US" sz="2400" dirty="0" err="1">
                <a:latin typeface="Ancizar Sans" panose="020B0602040300000003" pitchFamily="34" charset="0"/>
              </a:rPr>
              <a:t>Virtualbox</a:t>
            </a:r>
            <a:r>
              <a:rPr lang="en-US" sz="2400" dirty="0">
                <a:latin typeface="Ancizar Sans" panose="020B0602040300000003" pitchFamily="34" charset="0"/>
              </a:rPr>
              <a:t> (open source y de libre </a:t>
            </a:r>
            <a:r>
              <a:rPr lang="en-US" sz="2400" dirty="0" err="1">
                <a:latin typeface="Ancizar Sans" panose="020B0602040300000003" pitchFamily="34" charset="0"/>
              </a:rPr>
              <a:t>uso</a:t>
            </a:r>
            <a:r>
              <a:rPr lang="en-US" sz="2400" dirty="0">
                <a:latin typeface="Ancizar Sans" panose="020B0602040300000003" pitchFamily="34" charset="0"/>
              </a:rPr>
              <a:t> </a:t>
            </a:r>
            <a:r>
              <a:rPr lang="en-US" sz="2400" dirty="0" err="1">
                <a:latin typeface="Ancizar Sans" panose="020B0602040300000003" pitchFamily="34" charset="0"/>
              </a:rPr>
              <a:t>en</a:t>
            </a:r>
            <a:r>
              <a:rPr lang="en-US" sz="2400" dirty="0">
                <a:latin typeface="Ancizar Sans" panose="020B0602040300000003" pitchFamily="34" charset="0"/>
              </a:rPr>
              <a:t> </a:t>
            </a:r>
            <a:r>
              <a:rPr lang="en-US" sz="2400" dirty="0" err="1">
                <a:latin typeface="Ancizar Sans" panose="020B0602040300000003" pitchFamily="34" charset="0"/>
              </a:rPr>
              <a:t>muchas</a:t>
            </a:r>
            <a:r>
              <a:rPr lang="en-US" sz="2400" dirty="0">
                <a:latin typeface="Ancizar Sans" panose="020B0602040300000003" pitchFamily="34" charset="0"/>
              </a:rPr>
              <a:t> </a:t>
            </a:r>
            <a:r>
              <a:rPr lang="en-US" sz="2400" dirty="0" err="1">
                <a:latin typeface="Ancizar Sans" panose="020B0602040300000003" pitchFamily="34" charset="0"/>
              </a:rPr>
              <a:t>plataformas</a:t>
            </a:r>
            <a:r>
              <a:rPr lang="en-US" sz="2400" dirty="0">
                <a:latin typeface="Ancizar Sans" panose="020B0602040300000003" pitchFamily="34" charset="0"/>
              </a:rPr>
              <a:t> - http://www.virtualbox.com) </a:t>
            </a:r>
          </a:p>
          <a:p>
            <a:pPr lvl="1">
              <a:lnSpc>
                <a:spcPct val="90000"/>
              </a:lnSpc>
            </a:pPr>
            <a:r>
              <a:rPr lang="en-US" sz="2200" dirty="0" err="1">
                <a:latin typeface="Ancizar Sans" panose="020B0602040300000003" pitchFamily="34" charset="0"/>
              </a:rPr>
              <a:t>Utilizado</a:t>
            </a:r>
            <a:r>
              <a:rPr lang="en-US" sz="2200" dirty="0">
                <a:latin typeface="Ancizar Sans" panose="020B0602040300000003" pitchFamily="34" charset="0"/>
              </a:rPr>
              <a:t> para </a:t>
            </a:r>
            <a:r>
              <a:rPr lang="en-US" sz="2200" dirty="0" err="1">
                <a:latin typeface="Ancizar Sans" panose="020B0602040300000003" pitchFamily="34" charset="0"/>
              </a:rPr>
              <a:t>ejecutar</a:t>
            </a:r>
            <a:r>
              <a:rPr lang="en-US" sz="2200" dirty="0">
                <a:latin typeface="Ancizar Sans" panose="020B0602040300000003" pitchFamily="34" charset="0"/>
              </a:rPr>
              <a:t> </a:t>
            </a:r>
            <a:r>
              <a:rPr lang="en-US" sz="2200" dirty="0" err="1">
                <a:latin typeface="Ancizar Sans" panose="020B0602040300000003" pitchFamily="34" charset="0"/>
              </a:rPr>
              <a:t>sistemas</a:t>
            </a:r>
            <a:r>
              <a:rPr lang="en-US" sz="2200" dirty="0">
                <a:latin typeface="Ancizar Sans" panose="020B0602040300000003" pitchFamily="34" charset="0"/>
              </a:rPr>
              <a:t> </a:t>
            </a:r>
            <a:r>
              <a:rPr lang="en-US" sz="2200" dirty="0" err="1">
                <a:latin typeface="Ancizar Sans" panose="020B0602040300000003" pitchFamily="34" charset="0"/>
              </a:rPr>
              <a:t>operativos</a:t>
            </a:r>
            <a:r>
              <a:rPr lang="en-US" sz="2200" dirty="0">
                <a:latin typeface="Ancizar Sans" panose="020B0602040300000003" pitchFamily="34" charset="0"/>
              </a:rPr>
              <a:t> para </a:t>
            </a:r>
            <a:r>
              <a:rPr lang="en-US" sz="2200" dirty="0" err="1">
                <a:latin typeface="Ancizar Sans" panose="020B0602040300000003" pitchFamily="34" charset="0"/>
              </a:rPr>
              <a:t>exploración</a:t>
            </a:r>
            <a:endParaRPr lang="en-US" sz="2200" dirty="0">
              <a:latin typeface="Ancizar Sans" panose="020B0602040300000003" pitchFamily="34" charset="0"/>
            </a:endParaRPr>
          </a:p>
          <a:p>
            <a:pPr>
              <a:lnSpc>
                <a:spcPct val="90000"/>
              </a:lnSpc>
            </a:pPr>
            <a:endParaRPr lang="es-CO" sz="2000" dirty="0">
              <a:latin typeface="Ancizar Sans" panose="020B0602040300000003" pitchFamily="34" charset="0"/>
            </a:endParaRPr>
          </a:p>
        </p:txBody>
      </p:sp>
    </p:spTree>
    <p:extLst>
      <p:ext uri="{BB962C8B-B14F-4D97-AF65-F5344CB8AC3E}">
        <p14:creationId xmlns:p14="http://schemas.microsoft.com/office/powerpoint/2010/main" val="1349842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8FE6C-EB9C-4F7D-AEA9-424BB5CECAED}"/>
              </a:ext>
            </a:extLst>
          </p:cNvPr>
          <p:cNvSpPr>
            <a:spLocks noGrp="1"/>
          </p:cNvSpPr>
          <p:nvPr>
            <p:ph type="title"/>
          </p:nvPr>
        </p:nvSpPr>
        <p:spPr/>
        <p:txBody>
          <a:bodyPr/>
          <a:lstStyle/>
          <a:p>
            <a:r>
              <a:rPr lang="es-CO" dirty="0"/>
              <a:t>Acceso al código fuente de </a:t>
            </a:r>
            <a:r>
              <a:rPr lang="es-CO" dirty="0" err="1"/>
              <a:t>linux</a:t>
            </a:r>
            <a:endParaRPr lang="es-CO" dirty="0"/>
          </a:p>
        </p:txBody>
      </p:sp>
      <p:sp>
        <p:nvSpPr>
          <p:cNvPr id="3" name="Marcador de contenido 2">
            <a:extLst>
              <a:ext uri="{FF2B5EF4-FFF2-40B4-BE49-F238E27FC236}">
                <a16:creationId xmlns:a16="http://schemas.microsoft.com/office/drawing/2014/main" id="{52AFB8EA-D5E7-4C54-A2F2-EDD9AF00AEBF}"/>
              </a:ext>
            </a:extLst>
          </p:cNvPr>
          <p:cNvSpPr>
            <a:spLocks noGrp="1"/>
          </p:cNvSpPr>
          <p:nvPr>
            <p:ph idx="1"/>
          </p:nvPr>
        </p:nvSpPr>
        <p:spPr>
          <a:xfrm>
            <a:off x="609600" y="1600202"/>
            <a:ext cx="10972800" cy="863490"/>
          </a:xfrm>
        </p:spPr>
        <p:txBody>
          <a:bodyPr>
            <a:normAutofit fontScale="62500" lnSpcReduction="20000"/>
          </a:bodyPr>
          <a:lstStyle/>
          <a:p>
            <a:r>
              <a:rPr lang="es-CO" dirty="0"/>
              <a:t>Un sitio donde se puede revisar el código fuente de Linux –y ver la implementación de las estructuras mencionadas antes- es </a:t>
            </a:r>
          </a:p>
          <a:p>
            <a:pPr lvl="1"/>
            <a:r>
              <a:rPr lang="es-ES" dirty="0"/>
              <a:t>https://elixir.bootlin.com/linux/latest/source</a:t>
            </a:r>
          </a:p>
        </p:txBody>
      </p:sp>
      <p:sp>
        <p:nvSpPr>
          <p:cNvPr id="6" name="CuadroTexto 5">
            <a:extLst>
              <a:ext uri="{FF2B5EF4-FFF2-40B4-BE49-F238E27FC236}">
                <a16:creationId xmlns:a16="http://schemas.microsoft.com/office/drawing/2014/main" id="{93AA3C17-EBD8-4DFA-95BF-B0DDF6B43294}"/>
              </a:ext>
            </a:extLst>
          </p:cNvPr>
          <p:cNvSpPr txBox="1"/>
          <p:nvPr/>
        </p:nvSpPr>
        <p:spPr>
          <a:xfrm>
            <a:off x="3333607" y="6117539"/>
            <a:ext cx="5135317" cy="738664"/>
          </a:xfrm>
          <a:prstGeom prst="rect">
            <a:avLst/>
          </a:prstGeom>
          <a:noFill/>
        </p:spPr>
        <p:txBody>
          <a:bodyPr wrap="none" rtlCol="0">
            <a:spAutoFit/>
          </a:bodyPr>
          <a:lstStyle/>
          <a:p>
            <a:r>
              <a:rPr lang="es-CO" sz="1400" dirty="0">
                <a:hlinkClick r:id="rId2"/>
              </a:rPr>
              <a:t>https://elixir.bootlin.com/linux/latest/source/include/linux/list.h</a:t>
            </a:r>
            <a:endParaRPr lang="es-CO" sz="1400" dirty="0"/>
          </a:p>
          <a:p>
            <a:r>
              <a:rPr lang="es-CO" sz="1400" dirty="0">
                <a:hlinkClick r:id="rId3"/>
              </a:rPr>
              <a:t>https://elixir.bootlin.com/linux/latest/source/include/linux/kfifo.h</a:t>
            </a:r>
            <a:endParaRPr lang="es-CO" sz="1400" dirty="0"/>
          </a:p>
          <a:p>
            <a:r>
              <a:rPr lang="es-CO" sz="1400" dirty="0">
                <a:hlinkClick r:id="rId4"/>
              </a:rPr>
              <a:t>https://elixir.bootlin.com/linux/latest/source/include/linux/rbtree.h</a:t>
            </a:r>
            <a:endParaRPr lang="es-CO" sz="1400" dirty="0"/>
          </a:p>
        </p:txBody>
      </p:sp>
      <p:pic>
        <p:nvPicPr>
          <p:cNvPr id="7" name="Imagen 6">
            <a:extLst>
              <a:ext uri="{FF2B5EF4-FFF2-40B4-BE49-F238E27FC236}">
                <a16:creationId xmlns:a16="http://schemas.microsoft.com/office/drawing/2014/main" id="{49788C6E-FBF4-E101-B578-1B5ED9583C75}"/>
              </a:ext>
            </a:extLst>
          </p:cNvPr>
          <p:cNvPicPr>
            <a:picLocks noChangeAspect="1"/>
          </p:cNvPicPr>
          <p:nvPr/>
        </p:nvPicPr>
        <p:blipFill>
          <a:blip r:embed="rId5"/>
          <a:stretch>
            <a:fillRect/>
          </a:stretch>
        </p:blipFill>
        <p:spPr>
          <a:xfrm>
            <a:off x="2765922" y="2463691"/>
            <a:ext cx="6270684" cy="3547316"/>
          </a:xfrm>
          <a:prstGeom prst="rect">
            <a:avLst/>
          </a:prstGeom>
        </p:spPr>
      </p:pic>
    </p:spTree>
    <p:extLst>
      <p:ext uri="{BB962C8B-B14F-4D97-AF65-F5344CB8AC3E}">
        <p14:creationId xmlns:p14="http://schemas.microsoft.com/office/powerpoint/2010/main" val="5894847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1380245662"/>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2530258" y="5036131"/>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858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latin typeface="Ancizar Sans" panose="020B0602040300000003" pitchFamily="34" charset="0"/>
              </a:rPr>
              <a:t>¿Qué hace un sistema operativo?</a:t>
            </a:r>
            <a:endParaRPr lang="en-US" dirty="0">
              <a:latin typeface="Ancizar Sans" panose="020B0602040300000003" pitchFamily="34" charset="0"/>
            </a:endParaRPr>
          </a:p>
        </p:txBody>
      </p:sp>
      <p:sp>
        <p:nvSpPr>
          <p:cNvPr id="4" name="Marcador de contenido 3">
            <a:extLst>
              <a:ext uri="{FF2B5EF4-FFF2-40B4-BE49-F238E27FC236}">
                <a16:creationId xmlns:a16="http://schemas.microsoft.com/office/drawing/2014/main" id="{34BC3BE8-EABC-8439-D9BE-7376CBA65707}"/>
              </a:ext>
            </a:extLst>
          </p:cNvPr>
          <p:cNvSpPr>
            <a:spLocks noGrp="1"/>
          </p:cNvSpPr>
          <p:nvPr>
            <p:ph idx="1"/>
          </p:nvPr>
        </p:nvSpPr>
        <p:spPr/>
        <p:txBody>
          <a:bodyPr/>
          <a:lstStyle/>
          <a:p>
            <a:endParaRPr lang="es-CO" dirty="0"/>
          </a:p>
        </p:txBody>
      </p:sp>
      <p:pic>
        <p:nvPicPr>
          <p:cNvPr id="6" name="Imagen 5"/>
          <p:cNvPicPr>
            <a:picLocks noChangeAspect="1"/>
          </p:cNvPicPr>
          <p:nvPr/>
        </p:nvPicPr>
        <p:blipFill>
          <a:blip r:embed="rId3"/>
          <a:stretch>
            <a:fillRect/>
          </a:stretch>
        </p:blipFill>
        <p:spPr>
          <a:xfrm>
            <a:off x="8547600" y="3289465"/>
            <a:ext cx="2700000" cy="2700000"/>
          </a:xfrm>
          <a:prstGeom prst="rect">
            <a:avLst/>
          </a:prstGeom>
        </p:spPr>
      </p:pic>
      <p:pic>
        <p:nvPicPr>
          <p:cNvPr id="7" name="Imagen 6"/>
          <p:cNvPicPr>
            <a:picLocks noChangeAspect="1"/>
          </p:cNvPicPr>
          <p:nvPr/>
        </p:nvPicPr>
        <p:blipFill>
          <a:blip r:embed="rId4"/>
          <a:stretch>
            <a:fillRect/>
          </a:stretch>
        </p:blipFill>
        <p:spPr>
          <a:xfrm>
            <a:off x="1252603" y="1780732"/>
            <a:ext cx="2025697" cy="3259532"/>
          </a:xfrm>
          <a:prstGeom prst="rect">
            <a:avLst/>
          </a:prstGeom>
        </p:spPr>
      </p:pic>
      <p:pic>
        <p:nvPicPr>
          <p:cNvPr id="8" name="Imagen 7"/>
          <p:cNvPicPr>
            <a:picLocks noChangeAspect="1"/>
          </p:cNvPicPr>
          <p:nvPr/>
        </p:nvPicPr>
        <p:blipFill>
          <a:blip r:embed="rId5"/>
          <a:stretch>
            <a:fillRect/>
          </a:stretch>
        </p:blipFill>
        <p:spPr>
          <a:xfrm>
            <a:off x="4940891" y="2124041"/>
            <a:ext cx="2310218" cy="3258000"/>
          </a:xfrm>
          <a:prstGeom prst="rect">
            <a:avLst/>
          </a:prstGeom>
        </p:spPr>
      </p:pic>
      <p:sp>
        <p:nvSpPr>
          <p:cNvPr id="9" name="CuadroTexto 8"/>
          <p:cNvSpPr txBox="1"/>
          <p:nvPr/>
        </p:nvSpPr>
        <p:spPr>
          <a:xfrm>
            <a:off x="1741910" y="5151209"/>
            <a:ext cx="1047082" cy="461665"/>
          </a:xfrm>
          <a:prstGeom prst="rect">
            <a:avLst/>
          </a:prstGeom>
          <a:noFill/>
        </p:spPr>
        <p:txBody>
          <a:bodyPr wrap="none" rtlCol="0">
            <a:spAutoFit/>
          </a:bodyPr>
          <a:lstStyle/>
          <a:p>
            <a:r>
              <a:rPr lang="en-US" sz="2400" dirty="0" err="1">
                <a:latin typeface="Ancizar Sans" panose="020B0602040300000003" pitchFamily="34" charset="0"/>
              </a:rPr>
              <a:t>Árbitro</a:t>
            </a:r>
            <a:endParaRPr lang="en-US" sz="2400" dirty="0">
              <a:latin typeface="Ancizar Sans" panose="020B0602040300000003" pitchFamily="34" charset="0"/>
            </a:endParaRPr>
          </a:p>
        </p:txBody>
      </p:sp>
      <p:sp>
        <p:nvSpPr>
          <p:cNvPr id="10" name="CuadroTexto 9"/>
          <p:cNvSpPr txBox="1"/>
          <p:nvPr/>
        </p:nvSpPr>
        <p:spPr>
          <a:xfrm>
            <a:off x="5376893" y="5342680"/>
            <a:ext cx="1438214" cy="461665"/>
          </a:xfrm>
          <a:prstGeom prst="rect">
            <a:avLst/>
          </a:prstGeom>
          <a:noFill/>
        </p:spPr>
        <p:txBody>
          <a:bodyPr wrap="none" rtlCol="0">
            <a:spAutoFit/>
          </a:bodyPr>
          <a:lstStyle/>
          <a:p>
            <a:r>
              <a:rPr lang="en-US" sz="2400" dirty="0" err="1">
                <a:latin typeface="Ancizar Sans" panose="020B0602040300000003" pitchFamily="34" charset="0"/>
              </a:rPr>
              <a:t>Ilusionista</a:t>
            </a:r>
            <a:endParaRPr lang="es-CO" sz="2400" dirty="0">
              <a:latin typeface="Ancizar Sans" panose="020B0602040300000003" pitchFamily="34" charset="0"/>
            </a:endParaRPr>
          </a:p>
        </p:txBody>
      </p:sp>
      <p:sp>
        <p:nvSpPr>
          <p:cNvPr id="11" name="CuadroTexto 10"/>
          <p:cNvSpPr txBox="1"/>
          <p:nvPr/>
        </p:nvSpPr>
        <p:spPr>
          <a:xfrm>
            <a:off x="9130274" y="5612874"/>
            <a:ext cx="1534651" cy="461665"/>
          </a:xfrm>
          <a:prstGeom prst="rect">
            <a:avLst/>
          </a:prstGeom>
          <a:noFill/>
        </p:spPr>
        <p:txBody>
          <a:bodyPr wrap="none" rtlCol="0">
            <a:spAutoFit/>
          </a:bodyPr>
          <a:lstStyle/>
          <a:p>
            <a:r>
              <a:rPr lang="en-US" sz="2400" dirty="0" err="1">
                <a:latin typeface="Ancizar Sans" panose="020B0602040300000003" pitchFamily="34" charset="0"/>
              </a:rPr>
              <a:t>Pegamento</a:t>
            </a:r>
            <a:endParaRPr lang="en-US" sz="2400" dirty="0">
              <a:latin typeface="Ancizar Sans" panose="020B0602040300000003" pitchFamily="34" charset="0"/>
            </a:endParaRPr>
          </a:p>
        </p:txBody>
      </p:sp>
      <p:sp>
        <p:nvSpPr>
          <p:cNvPr id="12" name="CuadroTexto 11"/>
          <p:cNvSpPr txBox="1"/>
          <p:nvPr/>
        </p:nvSpPr>
        <p:spPr>
          <a:xfrm>
            <a:off x="3692837" y="1166400"/>
            <a:ext cx="5098575" cy="584775"/>
          </a:xfrm>
          <a:prstGeom prst="rect">
            <a:avLst/>
          </a:prstGeom>
          <a:noFill/>
        </p:spPr>
        <p:txBody>
          <a:bodyPr wrap="none" rtlCol="0">
            <a:spAutoFit/>
          </a:bodyPr>
          <a:lstStyle/>
          <a:p>
            <a:r>
              <a:rPr lang="en-US" sz="3200" dirty="0">
                <a:latin typeface="Ancizar Sans" panose="020B0602040300000003" pitchFamily="34" charset="0"/>
              </a:rPr>
              <a:t>Roles de un Sistema </a:t>
            </a:r>
            <a:r>
              <a:rPr lang="en-US" sz="3200" dirty="0" err="1">
                <a:latin typeface="Ancizar Sans" panose="020B0602040300000003" pitchFamily="34" charset="0"/>
              </a:rPr>
              <a:t>Operativo</a:t>
            </a:r>
            <a:endParaRPr lang="es-CO" sz="3200" dirty="0">
              <a:latin typeface="Ancizar Sans" panose="020B06020403000000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heckerboard(across)">
                                      <p:cBhvr>
                                        <p:cTn id="23" dur="500"/>
                                        <p:tgtEl>
                                          <p:spTgt spid="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838200" y="365125"/>
            <a:ext cx="10515600" cy="1325563"/>
          </a:xfrm>
        </p:spPr>
        <p:txBody>
          <a:bodyPr>
            <a:normAutofit/>
          </a:bodyPr>
          <a:lstStyle/>
          <a:p>
            <a:pPr>
              <a:lnSpc>
                <a:spcPct val="90000"/>
              </a:lnSpc>
            </a:pPr>
            <a:r>
              <a:rPr lang="es-ES" sz="4200"/>
              <a:t>Numeración de las versiones del kernel de Linux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838200" y="1929384"/>
            <a:ext cx="10515600" cy="4251960"/>
          </a:xfrm>
        </p:spPr>
        <p:txBody>
          <a:bodyPr>
            <a:normAutofit/>
          </a:bodyPr>
          <a:lstStyle/>
          <a:p>
            <a:r>
              <a:rPr lang="en-US" sz="2400" dirty="0"/>
              <a:t>El kernel de Linux ha </a:t>
            </a:r>
            <a:r>
              <a:rPr lang="en-US" sz="2400" dirty="0" err="1"/>
              <a:t>tenido</a:t>
            </a:r>
            <a:r>
              <a:rPr lang="en-US" sz="2400" dirty="0"/>
              <a:t> </a:t>
            </a:r>
            <a:r>
              <a:rPr lang="en-US" sz="2400" dirty="0" err="1"/>
              <a:t>tres</a:t>
            </a:r>
            <a:r>
              <a:rPr lang="en-US" sz="2400" dirty="0"/>
              <a:t> </a:t>
            </a:r>
            <a:r>
              <a:rPr lang="en-US" sz="2400" dirty="0" err="1"/>
              <a:t>esquemas</a:t>
            </a:r>
            <a:r>
              <a:rPr lang="en-US" sz="2400" dirty="0"/>
              <a:t> de </a:t>
            </a:r>
            <a:r>
              <a:rPr lang="en-US" sz="2400" dirty="0" err="1"/>
              <a:t>numeración</a:t>
            </a:r>
            <a:r>
              <a:rPr lang="en-US" sz="2400" dirty="0"/>
              <a:t> de </a:t>
            </a:r>
            <a:r>
              <a:rPr lang="en-US" sz="2400" dirty="0" err="1"/>
              <a:t>versiones</a:t>
            </a:r>
            <a:r>
              <a:rPr lang="en-US" sz="2400" dirty="0"/>
              <a:t> </a:t>
            </a:r>
            <a:r>
              <a:rPr lang="en-US" sz="2400" dirty="0" err="1"/>
              <a:t>diferentes</a:t>
            </a:r>
            <a:endParaRPr lang="en-US" sz="2400" dirty="0"/>
          </a:p>
          <a:p>
            <a:r>
              <a:rPr lang="en-US" sz="2400" dirty="0"/>
              <a:t>El primero </a:t>
            </a:r>
            <a:r>
              <a:rPr lang="en-US" sz="2400" dirty="0" err="1"/>
              <a:t>esquema</a:t>
            </a:r>
            <a:r>
              <a:rPr lang="en-US" sz="2400" dirty="0"/>
              <a:t> </a:t>
            </a:r>
            <a:r>
              <a:rPr lang="en-US" sz="2400" dirty="0" err="1"/>
              <a:t>fue</a:t>
            </a:r>
            <a:r>
              <a:rPr lang="en-US" sz="2400" dirty="0"/>
              <a:t> </a:t>
            </a:r>
            <a:r>
              <a:rPr lang="en-US" sz="2400" dirty="0" err="1"/>
              <a:t>utilizado</a:t>
            </a:r>
            <a:r>
              <a:rPr lang="en-US" sz="2400" dirty="0"/>
              <a:t> hasta </a:t>
            </a:r>
            <a:r>
              <a:rPr lang="en-US" sz="2400" dirty="0" err="1"/>
              <a:t>llegar</a:t>
            </a:r>
            <a:r>
              <a:rPr lang="en-US" sz="2400" dirty="0"/>
              <a:t> a la </a:t>
            </a:r>
            <a:r>
              <a:rPr lang="en-US" sz="2400" dirty="0" err="1"/>
              <a:t>versión</a:t>
            </a:r>
            <a:r>
              <a:rPr lang="en-US" sz="2400" dirty="0"/>
              <a:t> “1.0”. </a:t>
            </a:r>
          </a:p>
          <a:p>
            <a:pPr lvl="1"/>
            <a:r>
              <a:rPr lang="en-US" sz="2400" dirty="0"/>
              <a:t>La </a:t>
            </a:r>
            <a:r>
              <a:rPr lang="en-US" sz="2400" dirty="0" err="1"/>
              <a:t>primera</a:t>
            </a:r>
            <a:r>
              <a:rPr lang="en-US" sz="2400" dirty="0"/>
              <a:t> </a:t>
            </a:r>
            <a:r>
              <a:rPr lang="en-US" sz="2400" dirty="0" err="1"/>
              <a:t>versión</a:t>
            </a:r>
            <a:r>
              <a:rPr lang="en-US" sz="2400" dirty="0"/>
              <a:t> del kernel </a:t>
            </a:r>
            <a:r>
              <a:rPr lang="en-US" sz="2400" dirty="0" err="1"/>
              <a:t>fue</a:t>
            </a:r>
            <a:r>
              <a:rPr lang="en-US" sz="2400" dirty="0"/>
              <a:t> 0.01, </a:t>
            </a:r>
            <a:r>
              <a:rPr lang="en-US" sz="2400" dirty="0" err="1"/>
              <a:t>seguido</a:t>
            </a:r>
            <a:r>
              <a:rPr lang="en-US" sz="2400" dirty="0"/>
              <a:t> </a:t>
            </a:r>
            <a:r>
              <a:rPr lang="en-US" sz="2400" dirty="0" err="1"/>
              <a:t>por</a:t>
            </a:r>
            <a:r>
              <a:rPr lang="en-US" sz="2400" dirty="0"/>
              <a:t> 0.02, 0.03, 0.10, 0.11, 0.12 (</a:t>
            </a:r>
            <a:r>
              <a:rPr lang="en-US" sz="2400" dirty="0" err="1"/>
              <a:t>primera</a:t>
            </a:r>
            <a:r>
              <a:rPr lang="en-US" sz="2400" dirty="0"/>
              <a:t> </a:t>
            </a:r>
            <a:r>
              <a:rPr lang="en-US" sz="2400" dirty="0" err="1"/>
              <a:t>versión</a:t>
            </a:r>
            <a:r>
              <a:rPr lang="en-US" sz="2400" dirty="0"/>
              <a:t> GPL), 0.95, 0.96, 0.97, 0.98, 0.99 y </a:t>
            </a:r>
            <a:r>
              <a:rPr lang="en-US" sz="2400" dirty="0" err="1"/>
              <a:t>finalmente</a:t>
            </a:r>
            <a:r>
              <a:rPr lang="en-US" sz="2400" dirty="0"/>
              <a:t> 1.0.</a:t>
            </a:r>
          </a:p>
          <a:p>
            <a:r>
              <a:rPr lang="en-US" sz="2400" dirty="0" err="1"/>
              <a:t>Después</a:t>
            </a:r>
            <a:r>
              <a:rPr lang="en-US" sz="2400" dirty="0"/>
              <a:t> de la 1.0 y antes de la </a:t>
            </a:r>
            <a:r>
              <a:rPr lang="en-US" sz="2400" dirty="0" err="1"/>
              <a:t>versión</a:t>
            </a:r>
            <a:r>
              <a:rPr lang="en-US" sz="2400" dirty="0"/>
              <a:t> 2.6, se </a:t>
            </a:r>
            <a:r>
              <a:rPr lang="en-US" sz="2400" dirty="0" err="1"/>
              <a:t>utilizó</a:t>
            </a:r>
            <a:r>
              <a:rPr lang="en-US" sz="2400" dirty="0"/>
              <a:t> un </a:t>
            </a:r>
            <a:r>
              <a:rPr lang="en-US" sz="2400" dirty="0" err="1"/>
              <a:t>segundo</a:t>
            </a:r>
            <a:r>
              <a:rPr lang="en-US" sz="2400" dirty="0"/>
              <a:t> </a:t>
            </a:r>
            <a:r>
              <a:rPr lang="en-US" sz="2400" dirty="0" err="1"/>
              <a:t>esquema</a:t>
            </a:r>
            <a:r>
              <a:rPr lang="en-US" sz="2400" dirty="0"/>
              <a:t> </a:t>
            </a:r>
            <a:r>
              <a:rPr lang="en-US" sz="2400" dirty="0" err="1"/>
              <a:t>donde</a:t>
            </a:r>
            <a:r>
              <a:rPr lang="en-US" sz="2400" dirty="0"/>
              <a:t> </a:t>
            </a:r>
            <a:r>
              <a:rPr lang="en-US" sz="2400" dirty="0" err="1"/>
              <a:t>el</a:t>
            </a:r>
            <a:r>
              <a:rPr lang="en-US" sz="2400" dirty="0"/>
              <a:t> </a:t>
            </a:r>
            <a:r>
              <a:rPr lang="en-US" sz="2400" dirty="0" err="1"/>
              <a:t>número</a:t>
            </a:r>
            <a:r>
              <a:rPr lang="en-US" sz="2400" dirty="0"/>
              <a:t> </a:t>
            </a:r>
            <a:r>
              <a:rPr lang="en-US" sz="2400" dirty="0" err="1"/>
              <a:t>tenía</a:t>
            </a:r>
            <a:r>
              <a:rPr lang="en-US" sz="2400" dirty="0"/>
              <a:t> la </a:t>
            </a:r>
            <a:r>
              <a:rPr lang="en-US" sz="2400" dirty="0" err="1"/>
              <a:t>estructura</a:t>
            </a:r>
            <a:r>
              <a:rPr lang="en-US" sz="2400" dirty="0"/>
              <a:t> "A.B.C“.</a:t>
            </a:r>
          </a:p>
          <a:p>
            <a:pPr lvl="1"/>
            <a:r>
              <a:rPr lang="en-US" sz="2400" dirty="0"/>
              <a:t>El </a:t>
            </a:r>
            <a:r>
              <a:rPr lang="en-US" sz="2400" dirty="0" err="1"/>
              <a:t>número</a:t>
            </a:r>
            <a:r>
              <a:rPr lang="en-US" sz="2400" dirty="0"/>
              <a:t> </a:t>
            </a:r>
            <a:r>
              <a:rPr lang="en-US" sz="2400" dirty="0" err="1"/>
              <a:t>en</a:t>
            </a:r>
            <a:r>
              <a:rPr lang="en-US" sz="2400" dirty="0"/>
              <a:t> la </a:t>
            </a:r>
            <a:r>
              <a:rPr lang="en-US" sz="2400" dirty="0" err="1"/>
              <a:t>posición</a:t>
            </a:r>
            <a:r>
              <a:rPr lang="en-US" sz="2400" dirty="0"/>
              <a:t> A </a:t>
            </a:r>
            <a:r>
              <a:rPr lang="en-US" sz="2400" dirty="0" err="1"/>
              <a:t>indicaba</a:t>
            </a:r>
            <a:r>
              <a:rPr lang="en-US" sz="2400" dirty="0"/>
              <a:t> la </a:t>
            </a:r>
            <a:r>
              <a:rPr lang="en-US" sz="2400" dirty="0" err="1"/>
              <a:t>versión</a:t>
            </a:r>
            <a:r>
              <a:rPr lang="en-US" sz="2400" dirty="0"/>
              <a:t> del kernel, </a:t>
            </a:r>
          </a:p>
          <a:p>
            <a:pPr lvl="1"/>
            <a:r>
              <a:rPr lang="en-US" sz="2400" dirty="0"/>
              <a:t>B </a:t>
            </a:r>
            <a:r>
              <a:rPr lang="en-US" sz="2400" dirty="0" err="1"/>
              <a:t>representaba</a:t>
            </a:r>
            <a:r>
              <a:rPr lang="en-US" sz="2400" dirty="0"/>
              <a:t> </a:t>
            </a:r>
            <a:r>
              <a:rPr lang="en-US" sz="2400" dirty="0" err="1"/>
              <a:t>una</a:t>
            </a:r>
            <a:r>
              <a:rPr lang="en-US" sz="2400" dirty="0"/>
              <a:t> </a:t>
            </a:r>
            <a:r>
              <a:rPr lang="en-US" sz="2400" dirty="0" err="1"/>
              <a:t>revisión</a:t>
            </a:r>
            <a:r>
              <a:rPr lang="en-US" sz="2400" dirty="0"/>
              <a:t> </a:t>
            </a:r>
            <a:r>
              <a:rPr lang="en-US" sz="2400" dirty="0" err="1"/>
              <a:t>importante</a:t>
            </a:r>
            <a:r>
              <a:rPr lang="en-US" sz="2400" dirty="0"/>
              <a:t> del kernel y </a:t>
            </a:r>
          </a:p>
          <a:p>
            <a:pPr lvl="1"/>
            <a:r>
              <a:rPr lang="en-US" sz="2400" dirty="0"/>
              <a:t>C </a:t>
            </a:r>
            <a:r>
              <a:rPr lang="en-US" sz="2400" dirty="0" err="1"/>
              <a:t>una</a:t>
            </a:r>
            <a:r>
              <a:rPr lang="en-US" sz="2400" dirty="0"/>
              <a:t> </a:t>
            </a:r>
            <a:r>
              <a:rPr lang="en-US" sz="2400" dirty="0" err="1"/>
              <a:t>revisión</a:t>
            </a:r>
            <a:r>
              <a:rPr lang="en-US" sz="2400" dirty="0"/>
              <a:t> </a:t>
            </a:r>
            <a:r>
              <a:rPr lang="en-US" sz="2400" dirty="0" err="1"/>
              <a:t>menor</a:t>
            </a:r>
            <a:r>
              <a:rPr lang="en-US" sz="2400" dirty="0"/>
              <a:t>. </a:t>
            </a:r>
          </a:p>
        </p:txBody>
      </p:sp>
    </p:spTree>
    <p:extLst>
      <p:ext uri="{BB962C8B-B14F-4D97-AF65-F5344CB8AC3E}">
        <p14:creationId xmlns:p14="http://schemas.microsoft.com/office/powerpoint/2010/main" val="779729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838200" y="365125"/>
            <a:ext cx="10515600" cy="1325563"/>
          </a:xfrm>
        </p:spPr>
        <p:txBody>
          <a:bodyPr>
            <a:normAutofit/>
          </a:bodyPr>
          <a:lstStyle/>
          <a:p>
            <a:pPr>
              <a:lnSpc>
                <a:spcPct val="90000"/>
              </a:lnSpc>
            </a:pPr>
            <a:r>
              <a:rPr lang="es-ES" sz="4200"/>
              <a:t>Numeración de las versiones del kernel de Linux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838200" y="1929384"/>
            <a:ext cx="10515600" cy="4251960"/>
          </a:xfrm>
        </p:spPr>
        <p:txBody>
          <a:bodyPr>
            <a:normAutofit/>
          </a:bodyPr>
          <a:lstStyle/>
          <a:p>
            <a:r>
              <a:rPr lang="en-US" sz="2400" dirty="0"/>
              <a:t>Durante </a:t>
            </a:r>
            <a:r>
              <a:rPr lang="en-US" sz="2400" dirty="0" err="1"/>
              <a:t>este</a:t>
            </a:r>
            <a:r>
              <a:rPr lang="en-US" sz="2400" dirty="0"/>
              <a:t> </a:t>
            </a:r>
            <a:r>
              <a:rPr lang="en-US" sz="2400" dirty="0" err="1"/>
              <a:t>periodo</a:t>
            </a:r>
            <a:r>
              <a:rPr lang="en-US" sz="2400" dirty="0"/>
              <a:t> de </a:t>
            </a:r>
            <a:r>
              <a:rPr lang="en-US" sz="2400" dirty="0" err="1"/>
              <a:t>tiempo</a:t>
            </a:r>
            <a:r>
              <a:rPr lang="en-US" sz="2400" dirty="0"/>
              <a:t>, </a:t>
            </a:r>
            <a:r>
              <a:rPr lang="en-US" sz="2400" dirty="0" err="1"/>
              <a:t>el</a:t>
            </a:r>
            <a:r>
              <a:rPr lang="en-US" sz="2400" dirty="0"/>
              <a:t> </a:t>
            </a:r>
            <a:r>
              <a:rPr lang="en-US" sz="2400" dirty="0" err="1"/>
              <a:t>número</a:t>
            </a:r>
            <a:r>
              <a:rPr lang="en-US" sz="2400" dirty="0"/>
              <a:t> de la </a:t>
            </a:r>
            <a:r>
              <a:rPr lang="en-US" sz="2400" dirty="0" err="1"/>
              <a:t>versión</a:t>
            </a:r>
            <a:r>
              <a:rPr lang="en-US" sz="2400" dirty="0"/>
              <a:t> se </a:t>
            </a:r>
            <a:r>
              <a:rPr lang="en-US" sz="2400" dirty="0" err="1"/>
              <a:t>cambiaba</a:t>
            </a:r>
            <a:r>
              <a:rPr lang="en-US" sz="2400" dirty="0"/>
              <a:t> </a:t>
            </a:r>
            <a:r>
              <a:rPr lang="en-US" sz="2400" dirty="0" err="1"/>
              <a:t>sólo</a:t>
            </a:r>
            <a:r>
              <a:rPr lang="en-US" sz="2400" dirty="0"/>
              <a:t> </a:t>
            </a:r>
            <a:r>
              <a:rPr lang="en-US" sz="2400" dirty="0" err="1"/>
              <a:t>cuando</a:t>
            </a:r>
            <a:r>
              <a:rPr lang="en-US" sz="2400" dirty="0"/>
              <a:t> </a:t>
            </a:r>
            <a:r>
              <a:rPr lang="en-US" sz="2400" dirty="0" err="1"/>
              <a:t>había</a:t>
            </a:r>
            <a:r>
              <a:rPr lang="en-US" sz="2400" dirty="0"/>
              <a:t> </a:t>
            </a:r>
            <a:r>
              <a:rPr lang="en-US" sz="2400" dirty="0" err="1"/>
              <a:t>cambios</a:t>
            </a:r>
            <a:r>
              <a:rPr lang="en-US" sz="2400" dirty="0"/>
              <a:t> </a:t>
            </a:r>
            <a:r>
              <a:rPr lang="en-US" sz="2400" dirty="0" err="1"/>
              <a:t>importantes</a:t>
            </a:r>
            <a:r>
              <a:rPr lang="en-US" sz="2400" dirty="0"/>
              <a:t> </a:t>
            </a:r>
            <a:r>
              <a:rPr lang="en-US" sz="2400" dirty="0" err="1"/>
              <a:t>en</a:t>
            </a:r>
            <a:r>
              <a:rPr lang="en-US" sz="2400" dirty="0"/>
              <a:t> </a:t>
            </a:r>
            <a:r>
              <a:rPr lang="en-US" sz="2400" dirty="0" err="1"/>
              <a:t>el</a:t>
            </a:r>
            <a:r>
              <a:rPr lang="en-US" sz="2400" dirty="0"/>
              <a:t> </a:t>
            </a:r>
            <a:r>
              <a:rPr lang="en-US" sz="2400" dirty="0" err="1"/>
              <a:t>concepto</a:t>
            </a:r>
            <a:r>
              <a:rPr lang="en-US" sz="2400" dirty="0"/>
              <a:t> y </a:t>
            </a:r>
            <a:r>
              <a:rPr lang="en-US" sz="2400" dirty="0" err="1"/>
              <a:t>en</a:t>
            </a:r>
            <a:r>
              <a:rPr lang="en-US" sz="2400" dirty="0"/>
              <a:t> la </a:t>
            </a:r>
            <a:r>
              <a:rPr lang="en-US" sz="2400" dirty="0" err="1"/>
              <a:t>implementación</a:t>
            </a:r>
            <a:r>
              <a:rPr lang="en-US" sz="2400" dirty="0"/>
              <a:t> del kernel: </a:t>
            </a:r>
          </a:p>
          <a:p>
            <a:pPr lvl="1"/>
            <a:r>
              <a:rPr lang="en-US" sz="2400" dirty="0" err="1"/>
              <a:t>en</a:t>
            </a:r>
            <a:r>
              <a:rPr lang="en-US" sz="2400" dirty="0"/>
              <a:t> 1994 (</a:t>
            </a:r>
            <a:r>
              <a:rPr lang="en-US" sz="2400" dirty="0" err="1"/>
              <a:t>versión</a:t>
            </a:r>
            <a:r>
              <a:rPr lang="en-US" sz="2400" dirty="0"/>
              <a:t> 1.0) y </a:t>
            </a:r>
          </a:p>
          <a:p>
            <a:pPr lvl="1"/>
            <a:r>
              <a:rPr lang="en-US" sz="2400" dirty="0" err="1"/>
              <a:t>en</a:t>
            </a:r>
            <a:r>
              <a:rPr lang="en-US" sz="2400" dirty="0"/>
              <a:t> 1996 (</a:t>
            </a:r>
            <a:r>
              <a:rPr lang="en-US" sz="2400" dirty="0" err="1"/>
              <a:t>versión</a:t>
            </a:r>
            <a:r>
              <a:rPr lang="en-US" sz="2400" dirty="0"/>
              <a:t> 2.0). </a:t>
            </a:r>
          </a:p>
          <a:p>
            <a:r>
              <a:rPr lang="en-US" sz="2400" dirty="0"/>
              <a:t>El </a:t>
            </a:r>
            <a:r>
              <a:rPr lang="en-US" sz="2400" dirty="0" err="1"/>
              <a:t>segundo</a:t>
            </a:r>
            <a:r>
              <a:rPr lang="en-US" sz="2400" dirty="0"/>
              <a:t> </a:t>
            </a:r>
            <a:r>
              <a:rPr lang="en-US" sz="2400" dirty="0" err="1"/>
              <a:t>número</a:t>
            </a:r>
            <a:r>
              <a:rPr lang="en-US" sz="2400" dirty="0"/>
              <a:t> (</a:t>
            </a:r>
            <a:r>
              <a:rPr lang="en-US" sz="2400" dirty="0" err="1"/>
              <a:t>el</a:t>
            </a:r>
            <a:r>
              <a:rPr lang="en-US" sz="2400" dirty="0"/>
              <a:t> de la </a:t>
            </a:r>
            <a:r>
              <a:rPr lang="en-US" sz="2400" dirty="0" err="1"/>
              <a:t>pocición</a:t>
            </a:r>
            <a:r>
              <a:rPr lang="en-US" sz="2400" dirty="0"/>
              <a:t> B), </a:t>
            </a:r>
            <a:r>
              <a:rPr lang="en-US" sz="2400" dirty="0" err="1"/>
              <a:t>cuando</a:t>
            </a:r>
            <a:r>
              <a:rPr lang="en-US" sz="2400" dirty="0"/>
              <a:t> era par </a:t>
            </a:r>
            <a:r>
              <a:rPr lang="en-US" sz="2400" dirty="0" err="1"/>
              <a:t>indicaba</a:t>
            </a:r>
            <a:r>
              <a:rPr lang="en-US" sz="2400" dirty="0"/>
              <a:t> que era </a:t>
            </a:r>
            <a:r>
              <a:rPr lang="en-US" sz="2400" dirty="0" err="1"/>
              <a:t>una</a:t>
            </a:r>
            <a:r>
              <a:rPr lang="en-US" sz="2400" dirty="0"/>
              <a:t> </a:t>
            </a:r>
            <a:r>
              <a:rPr lang="en-US" sz="2400" dirty="0" err="1"/>
              <a:t>versión</a:t>
            </a:r>
            <a:r>
              <a:rPr lang="en-US" sz="2400" dirty="0"/>
              <a:t> </a:t>
            </a:r>
            <a:r>
              <a:rPr lang="en-US" sz="2400" dirty="0" err="1"/>
              <a:t>estable</a:t>
            </a:r>
            <a:r>
              <a:rPr lang="en-US" sz="2400" dirty="0"/>
              <a:t> y </a:t>
            </a:r>
            <a:r>
              <a:rPr lang="en-US" sz="2400" dirty="0" err="1"/>
              <a:t>cuando</a:t>
            </a:r>
            <a:r>
              <a:rPr lang="en-US" sz="2400" dirty="0"/>
              <a:t> era impar que era </a:t>
            </a:r>
            <a:r>
              <a:rPr lang="en-US" sz="2400" dirty="0" err="1"/>
              <a:t>una</a:t>
            </a:r>
            <a:r>
              <a:rPr lang="en-US" sz="2400" dirty="0"/>
              <a:t> </a:t>
            </a:r>
            <a:r>
              <a:rPr lang="en-US" sz="2400" dirty="0" err="1"/>
              <a:t>versión</a:t>
            </a:r>
            <a:r>
              <a:rPr lang="en-US" sz="2400" dirty="0"/>
              <a:t> de </a:t>
            </a:r>
            <a:r>
              <a:rPr lang="en-US" sz="2400" dirty="0" err="1"/>
              <a:t>desarrollo</a:t>
            </a:r>
            <a:r>
              <a:rPr lang="en-US" sz="2400" dirty="0"/>
              <a:t>.</a:t>
            </a:r>
          </a:p>
        </p:txBody>
      </p:sp>
    </p:spTree>
    <p:extLst>
      <p:ext uri="{BB962C8B-B14F-4D97-AF65-F5344CB8AC3E}">
        <p14:creationId xmlns:p14="http://schemas.microsoft.com/office/powerpoint/2010/main" val="2644045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838200" y="365125"/>
            <a:ext cx="10515600" cy="1325563"/>
          </a:xfrm>
        </p:spPr>
        <p:txBody>
          <a:bodyPr>
            <a:normAutofit/>
          </a:bodyPr>
          <a:lstStyle/>
          <a:p>
            <a:pPr>
              <a:lnSpc>
                <a:spcPct val="90000"/>
              </a:lnSpc>
            </a:pPr>
            <a:r>
              <a:rPr lang="es-ES" sz="4200"/>
              <a:t>Numeración de las versiones del kernel de Linux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838200" y="1929384"/>
            <a:ext cx="10515600" cy="4251960"/>
          </a:xfrm>
        </p:spPr>
        <p:txBody>
          <a:bodyPr>
            <a:normAutofit/>
          </a:bodyPr>
          <a:lstStyle/>
          <a:p>
            <a:r>
              <a:rPr lang="en-US" sz="2400" dirty="0"/>
              <a:t>En 2004, </a:t>
            </a:r>
            <a:r>
              <a:rPr lang="en-US" sz="2400" dirty="0" err="1"/>
              <a:t>después</a:t>
            </a:r>
            <a:r>
              <a:rPr lang="en-US" sz="2400" dirty="0"/>
              <a:t> que la </a:t>
            </a:r>
            <a:r>
              <a:rPr lang="en-US" sz="2400" dirty="0" err="1"/>
              <a:t>versión</a:t>
            </a:r>
            <a:r>
              <a:rPr lang="en-US" sz="2400" dirty="0"/>
              <a:t> 2.6.0 </a:t>
            </a:r>
            <a:r>
              <a:rPr lang="en-US" sz="2400" dirty="0" err="1"/>
              <a:t>fue</a:t>
            </a:r>
            <a:r>
              <a:rPr lang="en-US" sz="2400" dirty="0"/>
              <a:t> </a:t>
            </a:r>
            <a:r>
              <a:rPr lang="en-US" sz="2400" dirty="0" err="1"/>
              <a:t>liberada</a:t>
            </a:r>
            <a:r>
              <a:rPr lang="en-US" sz="2400" dirty="0"/>
              <a:t>, Linus Torvalds y </a:t>
            </a:r>
            <a:r>
              <a:rPr lang="en-US" sz="2400" dirty="0" err="1"/>
              <a:t>otros</a:t>
            </a:r>
            <a:r>
              <a:rPr lang="en-US" sz="2400" dirty="0"/>
              <a:t> </a:t>
            </a:r>
            <a:r>
              <a:rPr lang="en-US" sz="2400" dirty="0" err="1"/>
              <a:t>decidieron</a:t>
            </a:r>
            <a:r>
              <a:rPr lang="en-US" sz="2400" dirty="0"/>
              <a:t>  que un </a:t>
            </a:r>
            <a:r>
              <a:rPr lang="en-US" sz="2400" dirty="0" err="1"/>
              <a:t>ciclo</a:t>
            </a:r>
            <a:r>
              <a:rPr lang="en-US" sz="2400" dirty="0"/>
              <a:t> de </a:t>
            </a:r>
            <a:r>
              <a:rPr lang="en-US" sz="2400" dirty="0" err="1"/>
              <a:t>tiempo</a:t>
            </a:r>
            <a:r>
              <a:rPr lang="en-US" sz="2400" dirty="0"/>
              <a:t> </a:t>
            </a:r>
            <a:r>
              <a:rPr lang="en-US" sz="2400" dirty="0" err="1"/>
              <a:t>más</a:t>
            </a:r>
            <a:r>
              <a:rPr lang="en-US" sz="2400" dirty="0"/>
              <a:t> </a:t>
            </a:r>
            <a:r>
              <a:rPr lang="en-US" sz="2400" dirty="0" err="1"/>
              <a:t>corto</a:t>
            </a:r>
            <a:r>
              <a:rPr lang="en-US" sz="2400" dirty="0"/>
              <a:t> entre </a:t>
            </a:r>
            <a:r>
              <a:rPr lang="en-US" sz="2400" dirty="0" err="1"/>
              <a:t>liberaciones</a:t>
            </a:r>
            <a:r>
              <a:rPr lang="en-US" sz="2400" dirty="0"/>
              <a:t> </a:t>
            </a:r>
            <a:r>
              <a:rPr lang="en-US" sz="2400" dirty="0" err="1"/>
              <a:t>sería</a:t>
            </a:r>
            <a:r>
              <a:rPr lang="en-US" sz="2400" dirty="0"/>
              <a:t> </a:t>
            </a:r>
            <a:r>
              <a:rPr lang="en-US" sz="2400" dirty="0" err="1"/>
              <a:t>benéfico</a:t>
            </a:r>
            <a:r>
              <a:rPr lang="en-US" sz="2400" dirty="0"/>
              <a:t>. Por </a:t>
            </a:r>
            <a:r>
              <a:rPr lang="en-US" sz="2400" dirty="0" err="1"/>
              <a:t>esta</a:t>
            </a:r>
            <a:r>
              <a:rPr lang="en-US" sz="2400" dirty="0"/>
              <a:t> </a:t>
            </a:r>
            <a:r>
              <a:rPr lang="en-US" sz="2400" dirty="0" err="1"/>
              <a:t>razón</a:t>
            </a:r>
            <a:r>
              <a:rPr lang="en-US" sz="2400" dirty="0"/>
              <a:t>, </a:t>
            </a:r>
            <a:r>
              <a:rPr lang="en-US" sz="2400" dirty="0" err="1"/>
              <a:t>durante</a:t>
            </a:r>
            <a:r>
              <a:rPr lang="en-US" sz="2400" dirty="0"/>
              <a:t> </a:t>
            </a:r>
            <a:r>
              <a:rPr lang="en-US" sz="2400" dirty="0" err="1"/>
              <a:t>siete</a:t>
            </a:r>
            <a:r>
              <a:rPr lang="en-US" sz="2400" dirty="0"/>
              <a:t> </a:t>
            </a:r>
            <a:r>
              <a:rPr lang="en-US" sz="2400" dirty="0" err="1"/>
              <a:t>años</a:t>
            </a:r>
            <a:r>
              <a:rPr lang="en-US" sz="2400" dirty="0"/>
              <a:t> </a:t>
            </a:r>
            <a:r>
              <a:rPr lang="en-US" sz="2400" dirty="0" err="1"/>
              <a:t>los</a:t>
            </a:r>
            <a:r>
              <a:rPr lang="en-US" sz="2400" dirty="0"/>
              <a:t> dos </a:t>
            </a:r>
            <a:r>
              <a:rPr lang="en-US" sz="2400" dirty="0" err="1"/>
              <a:t>primeros</a:t>
            </a:r>
            <a:r>
              <a:rPr lang="en-US" sz="2400" dirty="0"/>
              <a:t> </a:t>
            </a:r>
            <a:r>
              <a:rPr lang="en-US" sz="2400" dirty="0" err="1"/>
              <a:t>números</a:t>
            </a:r>
            <a:r>
              <a:rPr lang="en-US" sz="2400" dirty="0"/>
              <a:t> </a:t>
            </a:r>
            <a:r>
              <a:rPr lang="en-US" sz="2400" dirty="0" err="1"/>
              <a:t>permanecieron</a:t>
            </a:r>
            <a:r>
              <a:rPr lang="en-US" sz="2400" dirty="0"/>
              <a:t> </a:t>
            </a:r>
            <a:r>
              <a:rPr lang="en-US" sz="2400" dirty="0" err="1"/>
              <a:t>en</a:t>
            </a:r>
            <a:r>
              <a:rPr lang="en-US" sz="2400" dirty="0"/>
              <a:t> 2.6  y </a:t>
            </a:r>
            <a:r>
              <a:rPr lang="en-US" sz="2400" dirty="0" err="1"/>
              <a:t>el</a:t>
            </a:r>
            <a:r>
              <a:rPr lang="en-US" sz="2400" dirty="0"/>
              <a:t> </a:t>
            </a:r>
            <a:r>
              <a:rPr lang="en-US" sz="2400" dirty="0" err="1"/>
              <a:t>tercer</a:t>
            </a:r>
            <a:r>
              <a:rPr lang="en-US" sz="2400" dirty="0"/>
              <a:t> </a:t>
            </a:r>
            <a:r>
              <a:rPr lang="en-US" sz="2400" dirty="0" err="1"/>
              <a:t>número</a:t>
            </a:r>
            <a:r>
              <a:rPr lang="en-US" sz="2400" dirty="0"/>
              <a:t> era </a:t>
            </a:r>
            <a:r>
              <a:rPr lang="en-US" sz="2400" dirty="0" err="1"/>
              <a:t>incrementado</a:t>
            </a:r>
            <a:r>
              <a:rPr lang="en-US" sz="2400" dirty="0"/>
              <a:t> con </a:t>
            </a:r>
            <a:r>
              <a:rPr lang="en-US" sz="2400" dirty="0" err="1"/>
              <a:t>cada</a:t>
            </a:r>
            <a:r>
              <a:rPr lang="en-US" sz="2400" dirty="0"/>
              <a:t> </a:t>
            </a:r>
            <a:r>
              <a:rPr lang="en-US" sz="2400" dirty="0" err="1"/>
              <a:t>nueva</a:t>
            </a:r>
            <a:r>
              <a:rPr lang="en-US" sz="2400" dirty="0"/>
              <a:t> </a:t>
            </a:r>
            <a:r>
              <a:rPr lang="en-US" sz="2400" dirty="0" err="1"/>
              <a:t>liberación</a:t>
            </a:r>
            <a:r>
              <a:rPr lang="en-US" sz="2400" dirty="0"/>
              <a:t> (</a:t>
            </a:r>
            <a:r>
              <a:rPr lang="en-US" sz="2400" dirty="0" err="1"/>
              <a:t>cada</a:t>
            </a:r>
            <a:r>
              <a:rPr lang="en-US" sz="2400" dirty="0"/>
              <a:t> dos o </a:t>
            </a:r>
            <a:r>
              <a:rPr lang="en-US" sz="2400" dirty="0" err="1"/>
              <a:t>tres</a:t>
            </a:r>
            <a:r>
              <a:rPr lang="en-US" sz="2400" dirty="0"/>
              <a:t> meses) </a:t>
            </a:r>
          </a:p>
          <a:p>
            <a:pPr lvl="1"/>
            <a:r>
              <a:rPr lang="en-US" sz="2400" dirty="0"/>
              <a:t>En </a:t>
            </a:r>
            <a:r>
              <a:rPr lang="en-US" sz="2400" dirty="0" err="1"/>
              <a:t>ocasiones</a:t>
            </a:r>
            <a:r>
              <a:rPr lang="en-US" sz="2400" dirty="0"/>
              <a:t> se </a:t>
            </a:r>
            <a:r>
              <a:rPr lang="en-US" sz="2400" dirty="0" err="1"/>
              <a:t>adicionaba</a:t>
            </a:r>
            <a:r>
              <a:rPr lang="en-US" sz="2400" dirty="0"/>
              <a:t> un </a:t>
            </a:r>
            <a:r>
              <a:rPr lang="en-US" sz="2400" dirty="0" err="1"/>
              <a:t>cuarto</a:t>
            </a:r>
            <a:r>
              <a:rPr lang="en-US" sz="2400" dirty="0"/>
              <a:t> </a:t>
            </a:r>
            <a:r>
              <a:rPr lang="en-US" sz="2400" dirty="0" err="1"/>
              <a:t>número</a:t>
            </a:r>
            <a:r>
              <a:rPr lang="en-US" sz="2400" dirty="0"/>
              <a:t> para </a:t>
            </a:r>
            <a:r>
              <a:rPr lang="en-US" sz="2400" dirty="0" err="1"/>
              <a:t>mostrar</a:t>
            </a:r>
            <a:r>
              <a:rPr lang="en-US" sz="2400" dirty="0"/>
              <a:t> que </a:t>
            </a:r>
            <a:r>
              <a:rPr lang="en-US" sz="2400" dirty="0" err="1"/>
              <a:t>algún</a:t>
            </a:r>
            <a:r>
              <a:rPr lang="en-US" sz="2400" dirty="0"/>
              <a:t> </a:t>
            </a:r>
            <a:r>
              <a:rPr lang="en-US" sz="2400" dirty="0" err="1"/>
              <a:t>problema</a:t>
            </a:r>
            <a:r>
              <a:rPr lang="en-US" sz="2400" dirty="0"/>
              <a:t> de </a:t>
            </a:r>
            <a:r>
              <a:rPr lang="en-US" sz="2400" dirty="0" err="1"/>
              <a:t>seguridad</a:t>
            </a:r>
            <a:r>
              <a:rPr lang="en-US" sz="2400" dirty="0"/>
              <a:t> o </a:t>
            </a:r>
            <a:r>
              <a:rPr lang="en-US" sz="2400" dirty="0" err="1"/>
              <a:t>algún</a:t>
            </a:r>
            <a:r>
              <a:rPr lang="en-US" sz="2400" dirty="0"/>
              <a:t> error </a:t>
            </a:r>
            <a:r>
              <a:rPr lang="en-US" sz="2400" dirty="0" err="1"/>
              <a:t>menor</a:t>
            </a:r>
            <a:r>
              <a:rPr lang="en-US" sz="2400" dirty="0"/>
              <a:t> se </a:t>
            </a:r>
            <a:r>
              <a:rPr lang="en-US" sz="2400" dirty="0" err="1"/>
              <a:t>había</a:t>
            </a:r>
            <a:r>
              <a:rPr lang="en-US" sz="2400" dirty="0"/>
              <a:t> </a:t>
            </a:r>
            <a:r>
              <a:rPr lang="en-US" sz="2400" dirty="0" err="1"/>
              <a:t>solucionado</a:t>
            </a:r>
            <a:r>
              <a:rPr lang="en-US" sz="2400" dirty="0"/>
              <a:t> </a:t>
            </a:r>
            <a:r>
              <a:rPr lang="en-US" sz="2400" dirty="0" err="1"/>
              <a:t>en</a:t>
            </a:r>
            <a:r>
              <a:rPr lang="en-US" sz="2400" dirty="0"/>
              <a:t> </a:t>
            </a:r>
            <a:r>
              <a:rPr lang="en-US" sz="2400" dirty="0" err="1"/>
              <a:t>el</a:t>
            </a:r>
            <a:r>
              <a:rPr lang="en-US" sz="2400" dirty="0"/>
              <a:t> kernel. </a:t>
            </a:r>
          </a:p>
          <a:p>
            <a:pPr lvl="1"/>
            <a:r>
              <a:rPr lang="en-US" sz="2400" dirty="0"/>
              <a:t>En </a:t>
            </a:r>
            <a:r>
              <a:rPr lang="en-US" sz="2400" dirty="0" err="1"/>
              <a:t>este</a:t>
            </a:r>
            <a:r>
              <a:rPr lang="en-US" sz="2400" dirty="0"/>
              <a:t> </a:t>
            </a:r>
            <a:r>
              <a:rPr lang="en-US" sz="2400" dirty="0" err="1"/>
              <a:t>periodo</a:t>
            </a:r>
            <a:r>
              <a:rPr lang="en-US" sz="2400" dirty="0"/>
              <a:t> de </a:t>
            </a:r>
            <a:r>
              <a:rPr lang="en-US" sz="2400" dirty="0" err="1"/>
              <a:t>tiempo</a:t>
            </a:r>
            <a:r>
              <a:rPr lang="en-US" sz="2400" dirty="0"/>
              <a:t> </a:t>
            </a:r>
            <a:r>
              <a:rPr lang="en-US" sz="2400" dirty="0" err="1"/>
              <a:t>desapareció</a:t>
            </a:r>
            <a:r>
              <a:rPr lang="en-US" sz="2400" dirty="0"/>
              <a:t> </a:t>
            </a:r>
            <a:r>
              <a:rPr lang="en-US" sz="2400" dirty="0" err="1"/>
              <a:t>el</a:t>
            </a:r>
            <a:r>
              <a:rPr lang="en-US" sz="2400" dirty="0"/>
              <a:t> </a:t>
            </a:r>
            <a:r>
              <a:rPr lang="en-US" sz="2400" dirty="0" err="1"/>
              <a:t>sistema</a:t>
            </a:r>
            <a:r>
              <a:rPr lang="en-US" sz="2400" dirty="0"/>
              <a:t> par-impar para </a:t>
            </a:r>
            <a:r>
              <a:rPr lang="en-US" sz="2400" dirty="0" err="1"/>
              <a:t>indicar</a:t>
            </a:r>
            <a:r>
              <a:rPr lang="en-US" sz="2400" dirty="0"/>
              <a:t> </a:t>
            </a:r>
            <a:r>
              <a:rPr lang="en-US" sz="2400" dirty="0" err="1"/>
              <a:t>si</a:t>
            </a:r>
            <a:r>
              <a:rPr lang="en-US" sz="2400" dirty="0"/>
              <a:t> la </a:t>
            </a:r>
            <a:r>
              <a:rPr lang="en-US" sz="2400" dirty="0" err="1"/>
              <a:t>versión</a:t>
            </a:r>
            <a:r>
              <a:rPr lang="en-US" sz="2400" dirty="0"/>
              <a:t> era </a:t>
            </a:r>
            <a:r>
              <a:rPr lang="en-US" sz="2400" dirty="0" err="1"/>
              <a:t>estable</a:t>
            </a:r>
            <a:r>
              <a:rPr lang="en-US" sz="2400" dirty="0"/>
              <a:t> o no.</a:t>
            </a:r>
          </a:p>
          <a:p>
            <a:pPr>
              <a:buNone/>
            </a:pPr>
            <a:endParaRPr lang="en-US" sz="2200" dirty="0"/>
          </a:p>
          <a:p>
            <a:endParaRPr lang="en-US" sz="2200" dirty="0"/>
          </a:p>
        </p:txBody>
      </p:sp>
    </p:spTree>
    <p:extLst>
      <p:ext uri="{BB962C8B-B14F-4D97-AF65-F5344CB8AC3E}">
        <p14:creationId xmlns:p14="http://schemas.microsoft.com/office/powerpoint/2010/main" val="17783605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838200" y="365125"/>
            <a:ext cx="10515600" cy="1325563"/>
          </a:xfrm>
        </p:spPr>
        <p:txBody>
          <a:bodyPr>
            <a:normAutofit/>
          </a:bodyPr>
          <a:lstStyle/>
          <a:p>
            <a:pPr>
              <a:lnSpc>
                <a:spcPct val="90000"/>
              </a:lnSpc>
            </a:pPr>
            <a:r>
              <a:rPr lang="es-ES" sz="4200"/>
              <a:t>Numeración de las versiones del kernel de Linux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contenido"/>
          <p:cNvSpPr>
            <a:spLocks noGrp="1"/>
          </p:cNvSpPr>
          <p:nvPr>
            <p:ph idx="1"/>
          </p:nvPr>
        </p:nvSpPr>
        <p:spPr>
          <a:xfrm>
            <a:off x="838200" y="1800175"/>
            <a:ext cx="10515600" cy="4251960"/>
          </a:xfrm>
        </p:spPr>
        <p:txBody>
          <a:bodyPr>
            <a:noAutofit/>
          </a:bodyPr>
          <a:lstStyle/>
          <a:p>
            <a:r>
              <a:rPr lang="en-US" sz="2400" dirty="0"/>
              <a:t>El 29 de Mayo de 2011, Linus Torvalds </a:t>
            </a:r>
            <a:r>
              <a:rPr lang="en-US" sz="2400" dirty="0" err="1"/>
              <a:t>anunció</a:t>
            </a:r>
            <a:r>
              <a:rPr lang="en-US" sz="2400" dirty="0"/>
              <a:t> que la </a:t>
            </a:r>
            <a:r>
              <a:rPr lang="en-US" sz="2400" dirty="0" err="1"/>
              <a:t>versión</a:t>
            </a:r>
            <a:r>
              <a:rPr lang="en-US" sz="2400" dirty="0"/>
              <a:t> del kernel que </a:t>
            </a:r>
            <a:r>
              <a:rPr lang="en-US" sz="2400" dirty="0" err="1"/>
              <a:t>siguiera</a:t>
            </a:r>
            <a:r>
              <a:rPr lang="en-US" sz="2400" dirty="0"/>
              <a:t> a la </a:t>
            </a:r>
            <a:r>
              <a:rPr lang="en-US" sz="2400" dirty="0" err="1"/>
              <a:t>liberación</a:t>
            </a:r>
            <a:r>
              <a:rPr lang="en-US" sz="2400" dirty="0"/>
              <a:t> 2.6.39 </a:t>
            </a:r>
            <a:r>
              <a:rPr lang="en-US" sz="2400" dirty="0" err="1"/>
              <a:t>sería</a:t>
            </a:r>
            <a:r>
              <a:rPr lang="en-US" sz="2400" dirty="0"/>
              <a:t> la </a:t>
            </a:r>
            <a:r>
              <a:rPr lang="en-US" sz="2400" dirty="0" err="1"/>
              <a:t>versión</a:t>
            </a:r>
            <a:r>
              <a:rPr lang="en-US" sz="2400" dirty="0"/>
              <a:t> 3.0, con </a:t>
            </a:r>
            <a:r>
              <a:rPr lang="en-US" sz="2400" dirty="0" err="1"/>
              <a:t>el</a:t>
            </a:r>
            <a:r>
              <a:rPr lang="en-US" sz="2400" dirty="0"/>
              <a:t> fin de </a:t>
            </a:r>
            <a:r>
              <a:rPr lang="en-US" sz="2400" dirty="0" err="1"/>
              <a:t>conmemorar</a:t>
            </a:r>
            <a:r>
              <a:rPr lang="en-US" sz="2400" dirty="0"/>
              <a:t> </a:t>
            </a:r>
            <a:r>
              <a:rPr lang="en-US" sz="2400" dirty="0" err="1"/>
              <a:t>el</a:t>
            </a:r>
            <a:r>
              <a:rPr lang="en-US" sz="2400" dirty="0"/>
              <a:t> </a:t>
            </a:r>
            <a:r>
              <a:rPr lang="en-US" sz="2400" dirty="0" err="1"/>
              <a:t>aniversario</a:t>
            </a:r>
            <a:r>
              <a:rPr lang="en-US" sz="2400" dirty="0"/>
              <a:t> </a:t>
            </a:r>
            <a:r>
              <a:rPr lang="en-US" sz="2400" dirty="0" err="1"/>
              <a:t>número</a:t>
            </a:r>
            <a:r>
              <a:rPr lang="en-US" sz="2400" dirty="0"/>
              <a:t> 20 de Linux. </a:t>
            </a:r>
          </a:p>
          <a:p>
            <a:r>
              <a:rPr lang="en-US" sz="2400" dirty="0"/>
              <a:t>Para </a:t>
            </a:r>
            <a:r>
              <a:rPr lang="en-US" sz="2400" dirty="0" err="1"/>
              <a:t>este</a:t>
            </a:r>
            <a:r>
              <a:rPr lang="en-US" sz="2400" dirty="0"/>
              <a:t> </a:t>
            </a:r>
            <a:r>
              <a:rPr lang="en-US" sz="2400" dirty="0" err="1"/>
              <a:t>último</a:t>
            </a:r>
            <a:r>
              <a:rPr lang="en-US" sz="2400" dirty="0"/>
              <a:t> </a:t>
            </a:r>
            <a:r>
              <a:rPr lang="en-US" sz="2400" dirty="0" err="1"/>
              <a:t>esquema</a:t>
            </a:r>
            <a:r>
              <a:rPr lang="en-US" sz="2400" dirty="0"/>
              <a:t> se </a:t>
            </a:r>
            <a:r>
              <a:rPr lang="en-US" sz="2400" dirty="0" err="1"/>
              <a:t>sigue</a:t>
            </a:r>
            <a:r>
              <a:rPr lang="en-US" sz="2400" dirty="0"/>
              <a:t> </a:t>
            </a:r>
            <a:r>
              <a:rPr lang="en-US" sz="2400" dirty="0" err="1"/>
              <a:t>manteniendo</a:t>
            </a:r>
            <a:r>
              <a:rPr lang="en-US" sz="2400" dirty="0"/>
              <a:t> la </a:t>
            </a:r>
            <a:r>
              <a:rPr lang="en-US" sz="2400" dirty="0" err="1"/>
              <a:t>práctica</a:t>
            </a:r>
            <a:r>
              <a:rPr lang="en-US" sz="2400" dirty="0"/>
              <a:t> </a:t>
            </a:r>
            <a:r>
              <a:rPr lang="en-US" sz="2400" dirty="0" err="1"/>
              <a:t>establecida</a:t>
            </a:r>
            <a:r>
              <a:rPr lang="en-US" sz="2400" dirty="0"/>
              <a:t> de </a:t>
            </a:r>
            <a:r>
              <a:rPr lang="en-US" sz="2400" dirty="0" err="1"/>
              <a:t>cambiar</a:t>
            </a:r>
            <a:r>
              <a:rPr lang="en-US" sz="2400" dirty="0"/>
              <a:t> </a:t>
            </a:r>
            <a:r>
              <a:rPr lang="en-US" sz="2400" dirty="0" err="1"/>
              <a:t>el</a:t>
            </a:r>
            <a:r>
              <a:rPr lang="en-US" sz="2400" dirty="0"/>
              <a:t> </a:t>
            </a:r>
            <a:r>
              <a:rPr lang="en-US" sz="2400" dirty="0" err="1"/>
              <a:t>número</a:t>
            </a:r>
            <a:r>
              <a:rPr lang="en-US" sz="2400" dirty="0"/>
              <a:t> para </a:t>
            </a:r>
            <a:r>
              <a:rPr lang="en-US" sz="2400" dirty="0" err="1"/>
              <a:t>cada</a:t>
            </a:r>
            <a:r>
              <a:rPr lang="en-US" sz="2400" dirty="0"/>
              <a:t> </a:t>
            </a:r>
            <a:r>
              <a:rPr lang="en-US" sz="2400" dirty="0" err="1"/>
              <a:t>liberación</a:t>
            </a:r>
            <a:r>
              <a:rPr lang="en-US" sz="2400" dirty="0"/>
              <a:t>, </a:t>
            </a:r>
            <a:r>
              <a:rPr lang="en-US" sz="2400" dirty="0" err="1"/>
              <a:t>pero</a:t>
            </a:r>
            <a:r>
              <a:rPr lang="en-US" sz="2400" dirty="0"/>
              <a:t> </a:t>
            </a:r>
            <a:r>
              <a:rPr lang="en-US" sz="2400" dirty="0" err="1"/>
              <a:t>en</a:t>
            </a:r>
            <a:r>
              <a:rPr lang="en-US" sz="2400" dirty="0"/>
              <a:t> </a:t>
            </a:r>
            <a:r>
              <a:rPr lang="en-US" sz="2400" dirty="0" err="1"/>
              <a:t>el</a:t>
            </a:r>
            <a:r>
              <a:rPr lang="en-US" sz="2400" dirty="0"/>
              <a:t> </a:t>
            </a:r>
            <a:r>
              <a:rPr lang="en-US" sz="2400" dirty="0" err="1"/>
              <a:t>segundo</a:t>
            </a:r>
            <a:r>
              <a:rPr lang="en-US" sz="2400" dirty="0"/>
              <a:t> </a:t>
            </a:r>
            <a:r>
              <a:rPr lang="en-US" sz="2400" dirty="0" err="1"/>
              <a:t>número</a:t>
            </a:r>
            <a:r>
              <a:rPr lang="en-US" sz="2400" dirty="0"/>
              <a:t> (no </a:t>
            </a:r>
            <a:r>
              <a:rPr lang="en-US" sz="2400" dirty="0" err="1"/>
              <a:t>el</a:t>
            </a:r>
            <a:r>
              <a:rPr lang="en-US" sz="2400" dirty="0"/>
              <a:t> </a:t>
            </a:r>
            <a:r>
              <a:rPr lang="en-US" sz="2400" dirty="0" err="1"/>
              <a:t>tercero</a:t>
            </a:r>
            <a:r>
              <a:rPr lang="en-US" sz="2400" dirty="0"/>
              <a:t> </a:t>
            </a:r>
            <a:r>
              <a:rPr lang="en-US" sz="2400" dirty="0" err="1"/>
              <a:t>como</a:t>
            </a:r>
            <a:r>
              <a:rPr lang="en-US" sz="2400" dirty="0"/>
              <a:t> </a:t>
            </a:r>
            <a:r>
              <a:rPr lang="en-US" sz="2400" dirty="0" err="1"/>
              <a:t>ocurría</a:t>
            </a:r>
            <a:r>
              <a:rPr lang="en-US" sz="2400" dirty="0"/>
              <a:t> </a:t>
            </a:r>
            <a:r>
              <a:rPr lang="en-US" sz="2400" dirty="0" err="1"/>
              <a:t>en</a:t>
            </a:r>
            <a:r>
              <a:rPr lang="en-US" sz="2400" dirty="0"/>
              <a:t> 2.6), es </a:t>
            </a:r>
            <a:r>
              <a:rPr lang="en-US" sz="2400" dirty="0" err="1"/>
              <a:t>decir</a:t>
            </a:r>
            <a:r>
              <a:rPr lang="en-US" sz="2400" dirty="0"/>
              <a:t> que la </a:t>
            </a:r>
            <a:r>
              <a:rPr lang="en-US" sz="2400" dirty="0" err="1"/>
              <a:t>liberación</a:t>
            </a:r>
            <a:r>
              <a:rPr lang="en-US" sz="2400" dirty="0"/>
              <a:t> 3.1 </a:t>
            </a:r>
            <a:r>
              <a:rPr lang="en-US" sz="2400" dirty="0" err="1"/>
              <a:t>seguiría</a:t>
            </a:r>
            <a:r>
              <a:rPr lang="en-US" sz="2400" dirty="0"/>
              <a:t> a la 3.0. </a:t>
            </a:r>
          </a:p>
          <a:p>
            <a:r>
              <a:rPr lang="en-US" sz="2400" dirty="0"/>
              <a:t>Un </a:t>
            </a:r>
            <a:r>
              <a:rPr lang="en-US" sz="2400" dirty="0" err="1"/>
              <a:t>número</a:t>
            </a:r>
            <a:r>
              <a:rPr lang="en-US" sz="2400" dirty="0"/>
              <a:t> </a:t>
            </a:r>
            <a:r>
              <a:rPr lang="en-US" sz="2400" dirty="0" err="1"/>
              <a:t>adicional</a:t>
            </a:r>
            <a:r>
              <a:rPr lang="en-US" sz="2400" dirty="0"/>
              <a:t> (que </a:t>
            </a:r>
            <a:r>
              <a:rPr lang="en-US" sz="2400" dirty="0" err="1"/>
              <a:t>ahora</a:t>
            </a:r>
            <a:r>
              <a:rPr lang="en-US" sz="2400" dirty="0"/>
              <a:t> es </a:t>
            </a:r>
            <a:r>
              <a:rPr lang="en-US" sz="2400" dirty="0" err="1"/>
              <a:t>el</a:t>
            </a:r>
            <a:r>
              <a:rPr lang="en-US" sz="2400" dirty="0"/>
              <a:t> </a:t>
            </a:r>
            <a:r>
              <a:rPr lang="en-US" sz="2400" dirty="0" err="1"/>
              <a:t>tercer</a:t>
            </a:r>
            <a:r>
              <a:rPr lang="en-US" sz="2400" dirty="0"/>
              <a:t> </a:t>
            </a:r>
            <a:r>
              <a:rPr lang="en-US" sz="2400" dirty="0" err="1"/>
              <a:t>número</a:t>
            </a:r>
            <a:r>
              <a:rPr lang="en-US" sz="2400" dirty="0"/>
              <a:t>) </a:t>
            </a:r>
            <a:r>
              <a:rPr lang="en-US" sz="2400" dirty="0" err="1"/>
              <a:t>puede</a:t>
            </a:r>
            <a:r>
              <a:rPr lang="en-US" sz="2400" dirty="0"/>
              <a:t> ser </a:t>
            </a:r>
            <a:r>
              <a:rPr lang="en-US" sz="2400" dirty="0" err="1"/>
              <a:t>adicionado</a:t>
            </a:r>
            <a:r>
              <a:rPr lang="en-US" sz="2400" dirty="0"/>
              <a:t> </a:t>
            </a:r>
            <a:r>
              <a:rPr lang="en-US" sz="2400" dirty="0" err="1"/>
              <a:t>cuando</a:t>
            </a:r>
            <a:r>
              <a:rPr lang="en-US" sz="2400" dirty="0"/>
              <a:t> se </a:t>
            </a:r>
            <a:r>
              <a:rPr lang="en-US" sz="2400" dirty="0" err="1"/>
              <a:t>necesite</a:t>
            </a:r>
            <a:r>
              <a:rPr lang="en-US" sz="2400" dirty="0"/>
              <a:t> </a:t>
            </a:r>
            <a:r>
              <a:rPr lang="en-US" sz="2400" dirty="0" err="1"/>
              <a:t>indicar</a:t>
            </a:r>
            <a:r>
              <a:rPr lang="en-US" sz="2400" dirty="0"/>
              <a:t> </a:t>
            </a:r>
            <a:r>
              <a:rPr lang="en-US" sz="2400" dirty="0" err="1"/>
              <a:t>solución</a:t>
            </a:r>
            <a:r>
              <a:rPr lang="en-US" sz="2400" dirty="0"/>
              <a:t> de </a:t>
            </a:r>
            <a:r>
              <a:rPr lang="en-US" sz="2400" dirty="0" err="1"/>
              <a:t>errores</a:t>
            </a:r>
            <a:r>
              <a:rPr lang="en-US" sz="2400" dirty="0"/>
              <a:t> o de </a:t>
            </a:r>
            <a:r>
              <a:rPr lang="en-US" sz="2400" dirty="0" err="1"/>
              <a:t>problemas</a:t>
            </a:r>
            <a:r>
              <a:rPr lang="en-US" sz="2400" dirty="0"/>
              <a:t> de </a:t>
            </a:r>
            <a:r>
              <a:rPr lang="en-US" sz="2400" dirty="0" err="1"/>
              <a:t>seguridad</a:t>
            </a:r>
            <a:r>
              <a:rPr lang="en-US" sz="2400" dirty="0"/>
              <a:t>, </a:t>
            </a:r>
            <a:r>
              <a:rPr lang="en-US" sz="2400" dirty="0" err="1"/>
              <a:t>por</a:t>
            </a:r>
            <a:r>
              <a:rPr lang="en-US" sz="2400" dirty="0"/>
              <a:t> </a:t>
            </a:r>
            <a:r>
              <a:rPr lang="en-US" sz="2400" dirty="0" err="1"/>
              <a:t>ejemplo</a:t>
            </a:r>
            <a:r>
              <a:rPr lang="en-US" sz="2400" dirty="0"/>
              <a:t> 3.0.18.</a:t>
            </a:r>
          </a:p>
          <a:p>
            <a:r>
              <a:rPr lang="en-US" sz="2400" dirty="0" err="1"/>
              <a:t>Después</a:t>
            </a:r>
            <a:r>
              <a:rPr lang="en-US" sz="2400" dirty="0"/>
              <a:t> de la version 3.19 </a:t>
            </a:r>
            <a:r>
              <a:rPr lang="en-US" sz="2400" dirty="0" err="1"/>
              <a:t>el</a:t>
            </a:r>
            <a:r>
              <a:rPr lang="en-US" sz="2400" dirty="0"/>
              <a:t> </a:t>
            </a:r>
            <a:r>
              <a:rPr lang="en-US" sz="2400" dirty="0" err="1"/>
              <a:t>número</a:t>
            </a:r>
            <a:r>
              <a:rPr lang="en-US" sz="2400" dirty="0"/>
              <a:t> principal se </a:t>
            </a:r>
            <a:r>
              <a:rPr lang="en-US" sz="2400" dirty="0" err="1"/>
              <a:t>cambio</a:t>
            </a:r>
            <a:r>
              <a:rPr lang="en-US" sz="2400" dirty="0"/>
              <a:t> a 4</a:t>
            </a:r>
          </a:p>
          <a:p>
            <a:r>
              <a:rPr lang="en-US" sz="2400" dirty="0" err="1"/>
              <a:t>Después</a:t>
            </a:r>
            <a:r>
              <a:rPr lang="en-US" sz="2400" dirty="0"/>
              <a:t> de la </a:t>
            </a:r>
            <a:r>
              <a:rPr lang="en-US" sz="2400" dirty="0" err="1"/>
              <a:t>vesrión</a:t>
            </a:r>
            <a:r>
              <a:rPr lang="en-US" sz="2400" dirty="0"/>
              <a:t> 4.21 </a:t>
            </a:r>
            <a:r>
              <a:rPr lang="en-US" sz="2400" dirty="0" err="1"/>
              <a:t>el</a:t>
            </a:r>
            <a:r>
              <a:rPr lang="en-US" sz="2400" dirty="0"/>
              <a:t> </a:t>
            </a:r>
            <a:r>
              <a:rPr lang="en-US" sz="2400" dirty="0" err="1"/>
              <a:t>número</a:t>
            </a:r>
            <a:r>
              <a:rPr lang="en-US" sz="2400" dirty="0"/>
              <a:t> principal se </a:t>
            </a:r>
            <a:r>
              <a:rPr lang="en-US" sz="2400" dirty="0" err="1"/>
              <a:t>cambió</a:t>
            </a:r>
            <a:r>
              <a:rPr lang="en-US" sz="2400" dirty="0"/>
              <a:t> a 5 [Marzo 4 de 2019]</a:t>
            </a:r>
          </a:p>
          <a:p>
            <a:r>
              <a:rPr lang="en-US" sz="2400" dirty="0" err="1"/>
              <a:t>Última</a:t>
            </a:r>
            <a:r>
              <a:rPr lang="en-US" sz="2400" dirty="0"/>
              <a:t> </a:t>
            </a:r>
            <a:r>
              <a:rPr lang="en-US" sz="2400" dirty="0" err="1"/>
              <a:t>versión</a:t>
            </a:r>
            <a:r>
              <a:rPr lang="en-US" sz="2400" dirty="0"/>
              <a:t> </a:t>
            </a:r>
            <a:r>
              <a:rPr lang="en-US" sz="2400" dirty="0" err="1"/>
              <a:t>estable</a:t>
            </a:r>
            <a:r>
              <a:rPr lang="en-US" sz="2400" dirty="0"/>
              <a:t> </a:t>
            </a:r>
            <a:r>
              <a:rPr lang="en-US" sz="2400" dirty="0" err="1"/>
              <a:t>cuando</a:t>
            </a:r>
            <a:r>
              <a:rPr lang="en-US" sz="2400" dirty="0"/>
              <a:t> se </a:t>
            </a:r>
            <a:r>
              <a:rPr lang="en-US" sz="2400" dirty="0" err="1"/>
              <a:t>revisó</a:t>
            </a:r>
            <a:r>
              <a:rPr lang="en-US" sz="2400" dirty="0"/>
              <a:t> </a:t>
            </a:r>
            <a:r>
              <a:rPr lang="en-US" sz="2400" dirty="0" err="1"/>
              <a:t>esta</a:t>
            </a:r>
            <a:r>
              <a:rPr lang="en-US" sz="2400" dirty="0"/>
              <a:t> </a:t>
            </a:r>
            <a:r>
              <a:rPr lang="en-US" sz="2400" dirty="0" err="1"/>
              <a:t>presentación</a:t>
            </a:r>
            <a:r>
              <a:rPr lang="en-US" sz="2400" dirty="0"/>
              <a:t>: 6.11.5</a:t>
            </a:r>
          </a:p>
        </p:txBody>
      </p:sp>
    </p:spTree>
    <p:extLst>
      <p:ext uri="{BB962C8B-B14F-4D97-AF65-F5344CB8AC3E}">
        <p14:creationId xmlns:p14="http://schemas.microsoft.com/office/powerpoint/2010/main" val="9725425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Numeración de las versiones del </a:t>
            </a:r>
            <a:r>
              <a:rPr lang="es-ES" dirty="0" err="1"/>
              <a:t>kernel</a:t>
            </a:r>
            <a:r>
              <a:rPr lang="es-ES" dirty="0"/>
              <a:t> de Linux</a:t>
            </a:r>
          </a:p>
        </p:txBody>
      </p:sp>
      <p:sp>
        <p:nvSpPr>
          <p:cNvPr id="3" name="2 Marcador de contenido"/>
          <p:cNvSpPr>
            <a:spLocks noGrp="1"/>
          </p:cNvSpPr>
          <p:nvPr>
            <p:ph idx="1"/>
          </p:nvPr>
        </p:nvSpPr>
        <p:spPr>
          <a:xfrm>
            <a:off x="609600" y="1600202"/>
            <a:ext cx="10972800" cy="771938"/>
          </a:xfrm>
        </p:spPr>
        <p:txBody>
          <a:bodyPr>
            <a:normAutofit fontScale="85000" lnSpcReduction="20000"/>
          </a:bodyPr>
          <a:lstStyle/>
          <a:p>
            <a:r>
              <a:rPr lang="en-US" dirty="0" err="1"/>
              <a:t>Visitar</a:t>
            </a:r>
            <a:r>
              <a:rPr lang="en-US" dirty="0"/>
              <a:t> </a:t>
            </a:r>
            <a:r>
              <a:rPr lang="en-US" dirty="0">
                <a:hlinkClick r:id="rId2"/>
              </a:rPr>
              <a:t>https://www.kernel.org/</a:t>
            </a:r>
            <a:r>
              <a:rPr lang="en-US" dirty="0"/>
              <a:t> para </a:t>
            </a:r>
            <a:r>
              <a:rPr lang="en-US" dirty="0" err="1"/>
              <a:t>ver</a:t>
            </a:r>
            <a:r>
              <a:rPr lang="en-US" dirty="0"/>
              <a:t> la </a:t>
            </a:r>
            <a:r>
              <a:rPr lang="en-US" dirty="0" err="1"/>
              <a:t>versión</a:t>
            </a:r>
            <a:r>
              <a:rPr lang="en-US" dirty="0"/>
              <a:t> del </a:t>
            </a:r>
            <a:r>
              <a:rPr lang="en-US" dirty="0" err="1"/>
              <a:t>último</a:t>
            </a:r>
            <a:r>
              <a:rPr lang="en-US" dirty="0"/>
              <a:t> kernel </a:t>
            </a:r>
            <a:r>
              <a:rPr lang="en-US" dirty="0" err="1"/>
              <a:t>estable</a:t>
            </a:r>
            <a:endParaRPr lang="en-US" dirty="0"/>
          </a:p>
          <a:p>
            <a:pPr marL="0" indent="0">
              <a:buNone/>
            </a:pPr>
            <a:endParaRPr lang="en-US" dirty="0"/>
          </a:p>
        </p:txBody>
      </p:sp>
      <p:pic>
        <p:nvPicPr>
          <p:cNvPr id="4" name="Imagen 3">
            <a:extLst>
              <a:ext uri="{FF2B5EF4-FFF2-40B4-BE49-F238E27FC236}">
                <a16:creationId xmlns:a16="http://schemas.microsoft.com/office/drawing/2014/main" id="{BF602613-EDEE-4BF3-BCB5-3F167453C845}"/>
              </a:ext>
            </a:extLst>
          </p:cNvPr>
          <p:cNvPicPr>
            <a:picLocks noChangeAspect="1"/>
          </p:cNvPicPr>
          <p:nvPr/>
        </p:nvPicPr>
        <p:blipFill>
          <a:blip r:embed="rId3"/>
          <a:stretch>
            <a:fillRect/>
          </a:stretch>
        </p:blipFill>
        <p:spPr>
          <a:xfrm>
            <a:off x="1967675" y="2372139"/>
            <a:ext cx="8256651" cy="4211223"/>
          </a:xfrm>
          <a:prstGeom prst="rect">
            <a:avLst/>
          </a:prstGeom>
        </p:spPr>
      </p:pic>
    </p:spTree>
    <p:extLst>
      <p:ext uri="{BB962C8B-B14F-4D97-AF65-F5344CB8AC3E}">
        <p14:creationId xmlns:p14="http://schemas.microsoft.com/office/powerpoint/2010/main" val="34605460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47F8A-5B38-4AAA-ABBE-A7B82EF13FE3}"/>
              </a:ext>
            </a:extLst>
          </p:cNvPr>
          <p:cNvSpPr>
            <a:spLocks noGrp="1"/>
          </p:cNvSpPr>
          <p:nvPr>
            <p:ph type="title"/>
          </p:nvPr>
        </p:nvSpPr>
        <p:spPr/>
        <p:txBody>
          <a:bodyPr>
            <a:normAutofit/>
          </a:bodyPr>
          <a:lstStyle/>
          <a:p>
            <a:r>
              <a:rPr lang="es-CO" dirty="0"/>
              <a:t>Versiones del sistema operativo Windows</a:t>
            </a:r>
          </a:p>
        </p:txBody>
      </p:sp>
      <p:sp>
        <p:nvSpPr>
          <p:cNvPr id="4" name="CuadroTexto 3">
            <a:extLst>
              <a:ext uri="{FF2B5EF4-FFF2-40B4-BE49-F238E27FC236}">
                <a16:creationId xmlns:a16="http://schemas.microsoft.com/office/drawing/2014/main" id="{907CB37E-4E9B-484F-99FD-E7B336880A95}"/>
              </a:ext>
            </a:extLst>
          </p:cNvPr>
          <p:cNvSpPr txBox="1"/>
          <p:nvPr/>
        </p:nvSpPr>
        <p:spPr>
          <a:xfrm>
            <a:off x="2583147" y="5935503"/>
            <a:ext cx="7025706" cy="369332"/>
          </a:xfrm>
          <a:prstGeom prst="rect">
            <a:avLst/>
          </a:prstGeom>
          <a:noFill/>
        </p:spPr>
        <p:txBody>
          <a:bodyPr wrap="none" rtlCol="0">
            <a:spAutoFit/>
          </a:bodyPr>
          <a:lstStyle/>
          <a:p>
            <a:r>
              <a:rPr lang="es-CO" dirty="0"/>
              <a:t>https://en.wikipedia.org/wiki/Microsoft_Windows#Timeline_of_releases</a:t>
            </a:r>
          </a:p>
        </p:txBody>
      </p:sp>
      <p:sp>
        <p:nvSpPr>
          <p:cNvPr id="3" name="CuadroTexto 2">
            <a:extLst>
              <a:ext uri="{FF2B5EF4-FFF2-40B4-BE49-F238E27FC236}">
                <a16:creationId xmlns:a16="http://schemas.microsoft.com/office/drawing/2014/main" id="{F13D568C-D57B-421C-839E-3B1B983A5129}"/>
              </a:ext>
            </a:extLst>
          </p:cNvPr>
          <p:cNvSpPr txBox="1"/>
          <p:nvPr/>
        </p:nvSpPr>
        <p:spPr>
          <a:xfrm>
            <a:off x="2727878" y="6214030"/>
            <a:ext cx="6535828" cy="369332"/>
          </a:xfrm>
          <a:prstGeom prst="rect">
            <a:avLst/>
          </a:prstGeom>
          <a:noFill/>
        </p:spPr>
        <p:txBody>
          <a:bodyPr wrap="none" rtlCol="0">
            <a:spAutoFit/>
          </a:bodyPr>
          <a:lstStyle/>
          <a:p>
            <a:r>
              <a:rPr lang="es-CO" dirty="0"/>
              <a:t>https://en.wikipedia.org/wiki/List_of_Microsoft_Windows_versions</a:t>
            </a:r>
          </a:p>
        </p:txBody>
      </p:sp>
      <p:pic>
        <p:nvPicPr>
          <p:cNvPr id="2050" name="Picture 2">
            <a:extLst>
              <a:ext uri="{FF2B5EF4-FFF2-40B4-BE49-F238E27FC236}">
                <a16:creationId xmlns:a16="http://schemas.microsoft.com/office/drawing/2014/main" id="{1F56AC37-3447-0E13-2827-511B4D54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55696"/>
            <a:ext cx="9144000" cy="436721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E7B091A-F598-2253-E808-799A8DC51538}"/>
              </a:ext>
            </a:extLst>
          </p:cNvPr>
          <p:cNvSpPr txBox="1"/>
          <p:nvPr/>
        </p:nvSpPr>
        <p:spPr>
          <a:xfrm>
            <a:off x="1921812" y="6488668"/>
            <a:ext cx="8348376" cy="369332"/>
          </a:xfrm>
          <a:prstGeom prst="rect">
            <a:avLst/>
          </a:prstGeom>
          <a:noFill/>
        </p:spPr>
        <p:txBody>
          <a:bodyPr wrap="none" rtlCol="0">
            <a:spAutoFit/>
          </a:bodyPr>
          <a:lstStyle/>
          <a:p>
            <a:r>
              <a:rPr lang="es-CO" dirty="0"/>
              <a:t>https://www.theregister.com/2024/01/29/microsoft_confirms_windows_server_2025/</a:t>
            </a:r>
          </a:p>
        </p:txBody>
      </p:sp>
    </p:spTree>
    <p:extLst>
      <p:ext uri="{BB962C8B-B14F-4D97-AF65-F5344CB8AC3E}">
        <p14:creationId xmlns:p14="http://schemas.microsoft.com/office/powerpoint/2010/main" val="39002284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868072005"/>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5043813" y="5036895"/>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7321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8F489F4-C261-4644-A489-4F6245DB72D4}"/>
              </a:ext>
            </a:extLst>
          </p:cNvPr>
          <p:cNvSpPr>
            <a:spLocks noGrp="1"/>
          </p:cNvSpPr>
          <p:nvPr>
            <p:ph type="title"/>
          </p:nvPr>
        </p:nvSpPr>
        <p:spPr>
          <a:xfrm>
            <a:off x="1115568" y="548640"/>
            <a:ext cx="10168128" cy="1179576"/>
          </a:xfrm>
        </p:spPr>
        <p:txBody>
          <a:bodyPr>
            <a:noAutofit/>
          </a:bodyPr>
          <a:lstStyle/>
          <a:p>
            <a:r>
              <a:rPr lang="es-MX" sz="4000" dirty="0"/>
              <a:t>Open-</a:t>
            </a:r>
            <a:r>
              <a:rPr lang="es-MX" sz="4000" dirty="0" err="1"/>
              <a:t>source</a:t>
            </a:r>
            <a:r>
              <a:rPr lang="es-MX" sz="4000" dirty="0"/>
              <a:t> y virtualización para estudiar sistemas operativos</a:t>
            </a:r>
            <a:endParaRPr lang="es-CO"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A5517551-7373-4A93-82A6-DB4C99F1A796}"/>
              </a:ext>
            </a:extLst>
          </p:cNvPr>
          <p:cNvSpPr>
            <a:spLocks noGrp="1"/>
          </p:cNvSpPr>
          <p:nvPr>
            <p:ph idx="1"/>
          </p:nvPr>
        </p:nvSpPr>
        <p:spPr>
          <a:xfrm>
            <a:off x="1115568" y="2176670"/>
            <a:ext cx="10168128" cy="4542182"/>
          </a:xfrm>
        </p:spPr>
        <p:txBody>
          <a:bodyPr>
            <a:normAutofit/>
          </a:bodyPr>
          <a:lstStyle/>
          <a:p>
            <a:pPr>
              <a:lnSpc>
                <a:spcPct val="90000"/>
              </a:lnSpc>
            </a:pPr>
            <a:r>
              <a:rPr lang="es-ES" sz="2400" dirty="0"/>
              <a:t>El movimiento </a:t>
            </a:r>
            <a:r>
              <a:rPr lang="es-ES" sz="2400" i="1" dirty="0"/>
              <a:t>open-</a:t>
            </a:r>
            <a:r>
              <a:rPr lang="es-ES" sz="2400" i="1" dirty="0" err="1"/>
              <a:t>source</a:t>
            </a:r>
            <a:r>
              <a:rPr lang="es-ES" sz="2400" dirty="0"/>
              <a:t> permite estudiar los Sistemas operativos examinado el Código.</a:t>
            </a:r>
          </a:p>
          <a:p>
            <a:pPr lvl="1">
              <a:lnSpc>
                <a:spcPct val="90000"/>
              </a:lnSpc>
            </a:pPr>
            <a:r>
              <a:rPr lang="es-ES" sz="2400" dirty="0">
                <a:hlinkClick r:id="rId2"/>
              </a:rPr>
              <a:t>https://en.wikipedia.org/wiki/Comparison_of_open-source_operating_systems</a:t>
            </a:r>
            <a:endParaRPr lang="es-ES" sz="2400" dirty="0"/>
          </a:p>
          <a:p>
            <a:pPr lvl="1">
              <a:lnSpc>
                <a:spcPct val="90000"/>
              </a:lnSpc>
            </a:pPr>
            <a:r>
              <a:rPr lang="es-ES" sz="2400" dirty="0">
                <a:hlinkClick r:id="rId3"/>
              </a:rPr>
              <a:t>https://elixir.bootlin.com/linux/latest/source</a:t>
            </a:r>
            <a:endParaRPr lang="es-ES" sz="2400" dirty="0"/>
          </a:p>
          <a:p>
            <a:pPr>
              <a:lnSpc>
                <a:spcPct val="90000"/>
              </a:lnSpc>
            </a:pPr>
            <a:r>
              <a:rPr lang="es-ES" sz="2400" dirty="0"/>
              <a:t>La virtualización permite ejecutar muchos Sistemas operativos sin tener hardware dedicado. </a:t>
            </a:r>
          </a:p>
          <a:p>
            <a:pPr>
              <a:lnSpc>
                <a:spcPct val="90000"/>
              </a:lnSpc>
            </a:pPr>
            <a:r>
              <a:rPr lang="es-ES" sz="2400" dirty="0"/>
              <a:t>Los sistemas operativos </a:t>
            </a:r>
            <a:r>
              <a:rPr lang="es-ES" sz="2400" i="1" dirty="0"/>
              <a:t>open-</a:t>
            </a:r>
            <a:r>
              <a:rPr lang="es-ES" sz="2400" i="1" dirty="0" err="1"/>
              <a:t>source</a:t>
            </a:r>
            <a:r>
              <a:rPr lang="es-ES" sz="2400" dirty="0"/>
              <a:t> facilitan pasar de estudiante a desarrollador de sistemas operativos. </a:t>
            </a:r>
          </a:p>
          <a:p>
            <a:pPr lvl="1">
              <a:lnSpc>
                <a:spcPct val="90000"/>
              </a:lnSpc>
            </a:pPr>
            <a:r>
              <a:rPr lang="es-ES" sz="2400" dirty="0"/>
              <a:t>Con algo de conocimientos, esfuerzo y una conexión a Internet, una persona puede crear una nueva distribución de un sistema operativo.</a:t>
            </a:r>
          </a:p>
          <a:p>
            <a:pPr>
              <a:lnSpc>
                <a:spcPct val="90000"/>
              </a:lnSpc>
            </a:pPr>
            <a:endParaRPr lang="es-CO" sz="2200" dirty="0"/>
          </a:p>
        </p:txBody>
      </p:sp>
    </p:spTree>
    <p:extLst>
      <p:ext uri="{BB962C8B-B14F-4D97-AF65-F5344CB8AC3E}">
        <p14:creationId xmlns:p14="http://schemas.microsoft.com/office/powerpoint/2010/main" val="14218690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3561174177"/>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7549018" y="5061183"/>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5977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7DFC33-E6E0-E07F-B8DD-1E65C238B279}"/>
              </a:ext>
            </a:extLst>
          </p:cNvPr>
          <p:cNvSpPr>
            <a:spLocks noGrp="1"/>
          </p:cNvSpPr>
          <p:nvPr>
            <p:ph type="title"/>
          </p:nvPr>
        </p:nvSpPr>
        <p:spPr/>
        <p:txBody>
          <a:bodyPr>
            <a:normAutofit/>
          </a:bodyPr>
          <a:lstStyle/>
          <a:p>
            <a:r>
              <a:rPr lang="es-MX" dirty="0"/>
              <a:t>Lenguajes </a:t>
            </a:r>
            <a:r>
              <a:rPr lang="es-MX" dirty="0" err="1"/>
              <a:t>Rust</a:t>
            </a:r>
            <a:r>
              <a:rPr lang="es-MX" dirty="0"/>
              <a:t> y </a:t>
            </a:r>
            <a:r>
              <a:rPr lang="es-MX" dirty="0" err="1"/>
              <a:t>Carbon</a:t>
            </a:r>
            <a:endParaRPr lang="es-CO" dirty="0"/>
          </a:p>
        </p:txBody>
      </p:sp>
      <p:sp>
        <p:nvSpPr>
          <p:cNvPr id="3" name="Marcador de contenido 2">
            <a:extLst>
              <a:ext uri="{FF2B5EF4-FFF2-40B4-BE49-F238E27FC236}">
                <a16:creationId xmlns:a16="http://schemas.microsoft.com/office/drawing/2014/main" id="{2B8DFDD4-6FE3-AF7D-19F7-358848AE1F8E}"/>
              </a:ext>
            </a:extLst>
          </p:cNvPr>
          <p:cNvSpPr>
            <a:spLocks noGrp="1"/>
          </p:cNvSpPr>
          <p:nvPr>
            <p:ph idx="1"/>
          </p:nvPr>
        </p:nvSpPr>
        <p:spPr>
          <a:xfrm>
            <a:off x="609600" y="1311965"/>
            <a:ext cx="10972800" cy="5546035"/>
          </a:xfrm>
        </p:spPr>
        <p:txBody>
          <a:bodyPr>
            <a:normAutofit fontScale="62500" lnSpcReduction="20000"/>
          </a:bodyPr>
          <a:lstStyle/>
          <a:p>
            <a:pPr algn="l"/>
            <a:r>
              <a:rPr lang="es-MX" b="0" i="0" dirty="0">
                <a:solidFill>
                  <a:srgbClr val="24292F"/>
                </a:solidFill>
                <a:effectLst/>
                <a:latin typeface="-apple-system"/>
              </a:rPr>
              <a:t>Hay varios sistemas operativos de código abierto escritos en </a:t>
            </a:r>
            <a:r>
              <a:rPr lang="es-MX" b="0" i="0" dirty="0" err="1">
                <a:solidFill>
                  <a:srgbClr val="24292F"/>
                </a:solidFill>
                <a:effectLst/>
                <a:latin typeface="-apple-system"/>
              </a:rPr>
              <a:t>Rust</a:t>
            </a:r>
            <a:r>
              <a:rPr lang="es-MX" dirty="0">
                <a:solidFill>
                  <a:srgbClr val="24292F"/>
                </a:solidFill>
                <a:latin typeface="-apple-system"/>
              </a:rPr>
              <a:t> [https://www.rust-lang.org/]</a:t>
            </a:r>
            <a:r>
              <a:rPr lang="es-MX" b="0" i="0" dirty="0">
                <a:solidFill>
                  <a:srgbClr val="24292F"/>
                </a:solidFill>
                <a:effectLst/>
                <a:latin typeface="-apple-system"/>
              </a:rPr>
              <a:t>. </a:t>
            </a:r>
          </a:p>
          <a:p>
            <a:pPr algn="l"/>
            <a:r>
              <a:rPr lang="es-MX" b="0" i="0" dirty="0">
                <a:solidFill>
                  <a:srgbClr val="24292F"/>
                </a:solidFill>
                <a:effectLst/>
                <a:latin typeface="-apple-system"/>
              </a:rPr>
              <a:t>La mayoría de ellos son pruebas de concepto. </a:t>
            </a:r>
          </a:p>
          <a:p>
            <a:pPr lvl="1">
              <a:buFont typeface="Courier New" panose="02070309020205020404" pitchFamily="49" charset="0"/>
              <a:buChar char="o"/>
            </a:pPr>
            <a:r>
              <a:rPr lang="es-CO" b="1" i="0" dirty="0">
                <a:solidFill>
                  <a:srgbClr val="24292F"/>
                </a:solidFill>
                <a:effectLst/>
                <a:latin typeface="-apple-system"/>
              </a:rPr>
              <a:t>redox</a:t>
            </a:r>
            <a:r>
              <a:rPr lang="es-CO" b="0" i="0" dirty="0">
                <a:solidFill>
                  <a:srgbClr val="24292F"/>
                </a:solidFill>
                <a:effectLst/>
                <a:latin typeface="-apple-system"/>
              </a:rPr>
              <a:t> (</a:t>
            </a:r>
            <a:r>
              <a:rPr lang="es-CO" b="0" i="0" u="none" strike="noStrike" dirty="0" err="1">
                <a:solidFill>
                  <a:srgbClr val="24292F"/>
                </a:solidFill>
                <a:effectLst/>
                <a:latin typeface="-apple-system"/>
                <a:hlinkClick r:id="rId2"/>
              </a:rPr>
              <a:t>repository</a:t>
            </a:r>
            <a:r>
              <a:rPr lang="es-CO" b="0" i="0" dirty="0">
                <a:solidFill>
                  <a:srgbClr val="24292F"/>
                </a:solidFill>
                <a:effectLst/>
                <a:latin typeface="-apple-system"/>
              </a:rPr>
              <a:t> / </a:t>
            </a:r>
            <a:r>
              <a:rPr lang="es-CO" b="0" i="0" u="none" strike="noStrike" dirty="0" err="1">
                <a:solidFill>
                  <a:srgbClr val="24292F"/>
                </a:solidFill>
                <a:effectLst/>
                <a:latin typeface="-apple-system"/>
                <a:hlinkClick r:id="rId3"/>
              </a:rPr>
              <a:t>homepage</a:t>
            </a:r>
            <a:r>
              <a:rPr lang="es-CO" b="0" i="0" dirty="0">
                <a:solidFill>
                  <a:srgbClr val="24292F"/>
                </a:solidFill>
                <a:effectLst/>
                <a:latin typeface="-apple-system"/>
              </a:rPr>
              <a:t>)</a:t>
            </a:r>
            <a:endParaRPr lang="en-US" b="1" i="0" dirty="0">
              <a:solidFill>
                <a:srgbClr val="24292F"/>
              </a:solidFill>
              <a:effectLst/>
              <a:latin typeface="-apple-system"/>
            </a:endParaRPr>
          </a:p>
          <a:p>
            <a:pPr lvl="1">
              <a:buFont typeface="Courier New" panose="02070309020205020404" pitchFamily="49" charset="0"/>
              <a:buChar char="o"/>
            </a:pPr>
            <a:r>
              <a:rPr lang="en-US" b="1" i="0" dirty="0">
                <a:solidFill>
                  <a:srgbClr val="24292F"/>
                </a:solidFill>
                <a:effectLst/>
                <a:latin typeface="-apple-system"/>
              </a:rPr>
              <a:t>Theseus OS</a:t>
            </a:r>
            <a:r>
              <a:rPr lang="en-US" b="0" i="0" dirty="0">
                <a:solidFill>
                  <a:srgbClr val="24292F"/>
                </a:solidFill>
                <a:effectLst/>
                <a:latin typeface="-apple-system"/>
              </a:rPr>
              <a:t> (</a:t>
            </a:r>
            <a:r>
              <a:rPr lang="en-US" b="0" i="0" u="none" strike="noStrike" dirty="0">
                <a:solidFill>
                  <a:srgbClr val="24292F"/>
                </a:solidFill>
                <a:effectLst/>
                <a:latin typeface="-apple-system"/>
                <a:hlinkClick r:id="rId4"/>
              </a:rPr>
              <a:t>repository</a:t>
            </a:r>
            <a:r>
              <a:rPr lang="en-US" b="0" i="0" dirty="0">
                <a:solidFill>
                  <a:srgbClr val="24292F"/>
                </a:solidFill>
                <a:effectLst/>
                <a:latin typeface="-apple-system"/>
              </a:rPr>
              <a:t> / </a:t>
            </a:r>
            <a:r>
              <a:rPr lang="en-US" b="0" i="0" u="none" strike="noStrike" dirty="0">
                <a:solidFill>
                  <a:srgbClr val="24292F"/>
                </a:solidFill>
                <a:effectLst/>
                <a:latin typeface="-apple-system"/>
                <a:hlinkClick r:id="rId5"/>
              </a:rPr>
              <a:t>homepage</a:t>
            </a:r>
            <a:r>
              <a:rPr lang="en-US" b="0" i="0" dirty="0">
                <a:solidFill>
                  <a:srgbClr val="24292F"/>
                </a:solidFill>
                <a:effectLst/>
                <a:latin typeface="-apple-system"/>
              </a:rPr>
              <a:t>)</a:t>
            </a:r>
          </a:p>
          <a:p>
            <a:pPr lvl="1">
              <a:buFont typeface="Courier New" panose="02070309020205020404" pitchFamily="49" charset="0"/>
              <a:buChar char="o"/>
            </a:pPr>
            <a:r>
              <a:rPr lang="en-US" b="1" i="0" dirty="0">
                <a:solidFill>
                  <a:srgbClr val="24292F"/>
                </a:solidFill>
                <a:effectLst/>
                <a:latin typeface="-apple-system"/>
              </a:rPr>
              <a:t>Tock</a:t>
            </a:r>
            <a:r>
              <a:rPr lang="en-US" b="0" i="0" dirty="0">
                <a:solidFill>
                  <a:srgbClr val="24292F"/>
                </a:solidFill>
                <a:effectLst/>
                <a:latin typeface="-apple-system"/>
              </a:rPr>
              <a:t> (</a:t>
            </a:r>
            <a:r>
              <a:rPr lang="en-US" b="0" i="0" u="none" strike="noStrike" dirty="0">
                <a:solidFill>
                  <a:srgbClr val="24292F"/>
                </a:solidFill>
                <a:effectLst/>
                <a:latin typeface="-apple-system"/>
                <a:hlinkClick r:id="rId6"/>
              </a:rPr>
              <a:t>repository</a:t>
            </a:r>
            <a:r>
              <a:rPr lang="en-US" b="0" i="0" dirty="0">
                <a:solidFill>
                  <a:srgbClr val="24292F"/>
                </a:solidFill>
                <a:effectLst/>
                <a:latin typeface="-apple-system"/>
              </a:rPr>
              <a:t> / </a:t>
            </a:r>
            <a:r>
              <a:rPr lang="en-US" b="0" i="0" u="none" strike="noStrike" dirty="0">
                <a:solidFill>
                  <a:srgbClr val="24292F"/>
                </a:solidFill>
                <a:effectLst/>
                <a:latin typeface="-apple-system"/>
                <a:hlinkClick r:id="rId7"/>
              </a:rPr>
              <a:t>homepage</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intermezzOS</a:t>
            </a:r>
            <a:r>
              <a:rPr lang="en-US" b="0" i="0" dirty="0">
                <a:solidFill>
                  <a:srgbClr val="24292F"/>
                </a:solidFill>
                <a:effectLst/>
                <a:latin typeface="-apple-system"/>
              </a:rPr>
              <a:t> (</a:t>
            </a:r>
            <a:r>
              <a:rPr lang="en-US" b="0" i="0" u="none" strike="noStrike" dirty="0">
                <a:solidFill>
                  <a:srgbClr val="24292F"/>
                </a:solidFill>
                <a:effectLst/>
                <a:latin typeface="-apple-system"/>
                <a:hlinkClick r:id="rId8"/>
              </a:rPr>
              <a:t>repository</a:t>
            </a:r>
            <a:r>
              <a:rPr lang="en-US" b="0" i="0" dirty="0">
                <a:solidFill>
                  <a:srgbClr val="24292F"/>
                </a:solidFill>
                <a:effectLst/>
                <a:latin typeface="-apple-system"/>
              </a:rPr>
              <a:t> / </a:t>
            </a:r>
            <a:r>
              <a:rPr lang="en-US" b="0" i="0" u="none" strike="noStrike" dirty="0">
                <a:solidFill>
                  <a:srgbClr val="24292F"/>
                </a:solidFill>
                <a:effectLst/>
                <a:latin typeface="-apple-system"/>
                <a:hlinkClick r:id="rId9"/>
              </a:rPr>
              <a:t>homepage</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reenix</a:t>
            </a:r>
            <a:r>
              <a:rPr lang="en-US" b="0" i="0" dirty="0">
                <a:solidFill>
                  <a:srgbClr val="24292F"/>
                </a:solidFill>
                <a:effectLst/>
                <a:latin typeface="-apple-system"/>
              </a:rPr>
              <a:t> (</a:t>
            </a:r>
            <a:r>
              <a:rPr lang="en-US" b="0" i="0" u="none" strike="noStrike" dirty="0">
                <a:solidFill>
                  <a:srgbClr val="24292F"/>
                </a:solidFill>
                <a:effectLst/>
                <a:latin typeface="-apple-system"/>
                <a:hlinkClick r:id="rId10"/>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rustboot</a:t>
            </a:r>
            <a:r>
              <a:rPr lang="en-US" b="0" i="0" dirty="0">
                <a:solidFill>
                  <a:srgbClr val="24292F"/>
                </a:solidFill>
                <a:effectLst/>
                <a:latin typeface="-apple-system"/>
              </a:rPr>
              <a:t> (</a:t>
            </a:r>
            <a:r>
              <a:rPr lang="en-US" b="0" i="0" u="none" strike="noStrike" dirty="0">
                <a:solidFill>
                  <a:srgbClr val="24292F"/>
                </a:solidFill>
                <a:effectLst/>
                <a:latin typeface="-apple-system"/>
                <a:hlinkClick r:id="rId11"/>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RustOS</a:t>
            </a:r>
            <a:r>
              <a:rPr lang="en-US" b="0" i="0" dirty="0">
                <a:solidFill>
                  <a:srgbClr val="24292F"/>
                </a:solidFill>
                <a:effectLst/>
                <a:latin typeface="-apple-system"/>
              </a:rPr>
              <a:t> (</a:t>
            </a:r>
            <a:r>
              <a:rPr lang="en-US" b="0" i="0" u="none" strike="noStrike" dirty="0">
                <a:solidFill>
                  <a:srgbClr val="24292F"/>
                </a:solidFill>
                <a:effectLst/>
                <a:latin typeface="-apple-system"/>
                <a:hlinkClick r:id="rId12"/>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QuiltOS</a:t>
            </a:r>
            <a:r>
              <a:rPr lang="en-US" b="0" i="0" dirty="0">
                <a:solidFill>
                  <a:srgbClr val="24292F"/>
                </a:solidFill>
                <a:effectLst/>
                <a:latin typeface="-apple-system"/>
              </a:rPr>
              <a:t> (</a:t>
            </a:r>
            <a:r>
              <a:rPr lang="en-US" b="0" i="0" u="none" strike="noStrike" dirty="0">
                <a:solidFill>
                  <a:srgbClr val="24292F"/>
                </a:solidFill>
                <a:effectLst/>
                <a:latin typeface="-apple-system"/>
                <a:hlinkClick r:id="rId13"/>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Tifflin</a:t>
            </a:r>
            <a:r>
              <a:rPr lang="en-US" b="1" i="0" dirty="0">
                <a:solidFill>
                  <a:srgbClr val="24292F"/>
                </a:solidFill>
                <a:effectLst/>
                <a:latin typeface="-apple-system"/>
              </a:rPr>
              <a:t> (</a:t>
            </a:r>
            <a:r>
              <a:rPr lang="en-US" b="1" i="0" dirty="0" err="1">
                <a:solidFill>
                  <a:srgbClr val="24292F"/>
                </a:solidFill>
                <a:effectLst/>
                <a:latin typeface="-apple-system"/>
              </a:rPr>
              <a:t>rust_os</a:t>
            </a:r>
            <a:r>
              <a:rPr lang="en-US" b="1" i="0" dirty="0">
                <a:solidFill>
                  <a:srgbClr val="24292F"/>
                </a:solidFill>
                <a:effectLst/>
                <a:latin typeface="-apple-system"/>
              </a:rPr>
              <a:t>)</a:t>
            </a:r>
            <a:r>
              <a:rPr lang="en-US" b="0" i="0" dirty="0">
                <a:solidFill>
                  <a:srgbClr val="24292F"/>
                </a:solidFill>
                <a:effectLst/>
                <a:latin typeface="-apple-system"/>
              </a:rPr>
              <a:t> (</a:t>
            </a:r>
            <a:r>
              <a:rPr lang="en-US" b="0" i="0" u="none" strike="noStrike" dirty="0">
                <a:solidFill>
                  <a:srgbClr val="24292F"/>
                </a:solidFill>
                <a:effectLst/>
                <a:latin typeface="-apple-system"/>
                <a:hlinkClick r:id="rId14"/>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err="1">
                <a:solidFill>
                  <a:srgbClr val="24292F"/>
                </a:solidFill>
                <a:effectLst/>
                <a:latin typeface="-apple-system"/>
              </a:rPr>
              <a:t>bkernel</a:t>
            </a:r>
            <a:r>
              <a:rPr lang="en-US" b="0" i="0" dirty="0">
                <a:solidFill>
                  <a:srgbClr val="24292F"/>
                </a:solidFill>
                <a:effectLst/>
                <a:latin typeface="-apple-system"/>
              </a:rPr>
              <a:t> (</a:t>
            </a:r>
            <a:r>
              <a:rPr lang="en-US" b="0" i="0" u="none" strike="noStrike" dirty="0">
                <a:solidFill>
                  <a:srgbClr val="24292F"/>
                </a:solidFill>
                <a:effectLst/>
                <a:latin typeface="-apple-system"/>
                <a:hlinkClick r:id="rId15"/>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a:solidFill>
                  <a:srgbClr val="24292F"/>
                </a:solidFill>
                <a:effectLst/>
                <a:latin typeface="-apple-system"/>
              </a:rPr>
              <a:t>Quasar</a:t>
            </a:r>
            <a:r>
              <a:rPr lang="en-US" b="0" i="0" dirty="0">
                <a:solidFill>
                  <a:srgbClr val="24292F"/>
                </a:solidFill>
                <a:effectLst/>
                <a:latin typeface="-apple-system"/>
              </a:rPr>
              <a:t> (</a:t>
            </a:r>
            <a:r>
              <a:rPr lang="en-US" b="0" i="0" u="none" strike="noStrike" dirty="0">
                <a:solidFill>
                  <a:srgbClr val="24292F"/>
                </a:solidFill>
                <a:effectLst/>
                <a:latin typeface="-apple-system"/>
                <a:hlinkClick r:id="rId16"/>
              </a:rPr>
              <a:t>repository</a:t>
            </a:r>
            <a:r>
              <a:rPr lang="en-US" b="0" i="0" dirty="0">
                <a:solidFill>
                  <a:srgbClr val="24292F"/>
                </a:solidFill>
                <a:effectLst/>
                <a:latin typeface="-apple-system"/>
              </a:rPr>
              <a:t>)</a:t>
            </a:r>
          </a:p>
          <a:p>
            <a:pPr lvl="1">
              <a:buFont typeface="Courier New" panose="02070309020205020404" pitchFamily="49" charset="0"/>
              <a:buChar char="o"/>
            </a:pPr>
            <a:r>
              <a:rPr lang="en-US" b="1" i="0" dirty="0">
                <a:solidFill>
                  <a:srgbClr val="24292F"/>
                </a:solidFill>
                <a:effectLst/>
                <a:latin typeface="-apple-system"/>
              </a:rPr>
              <a:t>SOS</a:t>
            </a:r>
            <a:r>
              <a:rPr lang="en-US" b="0" i="0" dirty="0">
                <a:solidFill>
                  <a:srgbClr val="24292F"/>
                </a:solidFill>
                <a:effectLst/>
                <a:latin typeface="-apple-system"/>
              </a:rPr>
              <a:t> (</a:t>
            </a:r>
            <a:r>
              <a:rPr lang="en-US" b="0" i="0" u="none" strike="noStrike" dirty="0">
                <a:solidFill>
                  <a:srgbClr val="24292F"/>
                </a:solidFill>
                <a:effectLst/>
                <a:latin typeface="-apple-system"/>
                <a:hlinkClick r:id="rId17"/>
              </a:rPr>
              <a:t>repository</a:t>
            </a:r>
            <a:r>
              <a:rPr lang="en-US" b="0" i="0" dirty="0">
                <a:solidFill>
                  <a:srgbClr val="24292F"/>
                </a:solidFill>
                <a:effectLst/>
                <a:latin typeface="-apple-system"/>
              </a:rPr>
              <a:t>)</a:t>
            </a:r>
          </a:p>
          <a:p>
            <a:pPr>
              <a:buFont typeface="Courier New" panose="02070309020205020404" pitchFamily="49" charset="0"/>
              <a:buChar char="o"/>
            </a:pPr>
            <a:r>
              <a:rPr lang="es-MX" b="0" i="0" dirty="0">
                <a:solidFill>
                  <a:srgbClr val="24292F"/>
                </a:solidFill>
                <a:effectLst/>
                <a:latin typeface="-apple-system"/>
              </a:rPr>
              <a:t>Para ver una comparación de sistemas operativos escritos en </a:t>
            </a:r>
            <a:r>
              <a:rPr lang="es-MX" b="0" i="0" dirty="0" err="1">
                <a:solidFill>
                  <a:srgbClr val="24292F"/>
                </a:solidFill>
                <a:effectLst/>
                <a:latin typeface="-apple-system"/>
              </a:rPr>
              <a:t>Rust</a:t>
            </a:r>
            <a:r>
              <a:rPr lang="es-MX" dirty="0">
                <a:solidFill>
                  <a:srgbClr val="24292F"/>
                </a:solidFill>
                <a:latin typeface="-apple-system"/>
              </a:rPr>
              <a:t>: https://github.com/flosse/rust-os-comparison </a:t>
            </a:r>
          </a:p>
          <a:p>
            <a:pPr>
              <a:buFont typeface="Courier New" panose="02070309020205020404" pitchFamily="49" charset="0"/>
              <a:buChar char="o"/>
            </a:pPr>
            <a:r>
              <a:rPr lang="es-MX" b="0" i="0" dirty="0">
                <a:solidFill>
                  <a:srgbClr val="24292F"/>
                </a:solidFill>
                <a:effectLst/>
                <a:latin typeface="-apple-system"/>
              </a:rPr>
              <a:t>Google está trabajando con un nuevo lenguaje llamado </a:t>
            </a:r>
            <a:r>
              <a:rPr lang="es-MX" b="0" i="0" dirty="0" err="1">
                <a:solidFill>
                  <a:srgbClr val="24292F"/>
                </a:solidFill>
                <a:effectLst/>
                <a:latin typeface="-apple-system"/>
              </a:rPr>
              <a:t>Carbon</a:t>
            </a:r>
            <a:endParaRPr lang="es-MX" b="0" i="0" dirty="0">
              <a:solidFill>
                <a:srgbClr val="24292F"/>
              </a:solidFill>
              <a:effectLst/>
              <a:latin typeface="-apple-system"/>
            </a:endParaRPr>
          </a:p>
          <a:p>
            <a:pPr lvl="1">
              <a:buFont typeface="Courier New" panose="02070309020205020404" pitchFamily="49" charset="0"/>
              <a:buChar char="o"/>
            </a:pPr>
            <a:r>
              <a:rPr lang="es-MX" b="0" i="0" dirty="0">
                <a:solidFill>
                  <a:srgbClr val="24292F"/>
                </a:solidFill>
                <a:effectLst/>
                <a:latin typeface="-apple-system"/>
                <a:hlinkClick r:id="rId18"/>
              </a:rPr>
              <a:t>https://en.wikipedia.org/wiki/Carbon_(programming_language)</a:t>
            </a:r>
            <a:endParaRPr lang="es-MX" b="0" i="0" dirty="0">
              <a:solidFill>
                <a:srgbClr val="24292F"/>
              </a:solidFill>
              <a:effectLst/>
              <a:latin typeface="-apple-system"/>
            </a:endParaRPr>
          </a:p>
          <a:p>
            <a:pPr lvl="1">
              <a:buFont typeface="Courier New" panose="02070309020205020404" pitchFamily="49" charset="0"/>
              <a:buChar char="o"/>
            </a:pPr>
            <a:r>
              <a:rPr lang="es-MX" b="0" i="0" dirty="0">
                <a:solidFill>
                  <a:srgbClr val="24292F"/>
                </a:solidFill>
                <a:effectLst/>
                <a:latin typeface="-apple-system"/>
                <a:hlinkClick r:id="rId19"/>
              </a:rPr>
              <a:t>https://github.com/carbon-language/carbon-lang</a:t>
            </a:r>
            <a:endParaRPr lang="es-MX" dirty="0">
              <a:solidFill>
                <a:srgbClr val="24292F"/>
              </a:solidFill>
              <a:latin typeface="-apple-system"/>
            </a:endParaRPr>
          </a:p>
        </p:txBody>
      </p:sp>
      <p:pic>
        <p:nvPicPr>
          <p:cNvPr id="5" name="Imagen 4">
            <a:extLst>
              <a:ext uri="{FF2B5EF4-FFF2-40B4-BE49-F238E27FC236}">
                <a16:creationId xmlns:a16="http://schemas.microsoft.com/office/drawing/2014/main" id="{6B1E8B8B-9EE7-FDF5-3F61-10CC12104807}"/>
              </a:ext>
            </a:extLst>
          </p:cNvPr>
          <p:cNvPicPr>
            <a:picLocks noChangeAspect="1"/>
          </p:cNvPicPr>
          <p:nvPr/>
        </p:nvPicPr>
        <p:blipFill>
          <a:blip r:embed="rId20"/>
          <a:stretch>
            <a:fillRect/>
          </a:stretch>
        </p:blipFill>
        <p:spPr>
          <a:xfrm>
            <a:off x="7391052" y="2525697"/>
            <a:ext cx="1892321" cy="1806606"/>
          </a:xfrm>
          <a:prstGeom prst="rect">
            <a:avLst/>
          </a:prstGeom>
        </p:spPr>
      </p:pic>
    </p:spTree>
    <p:extLst>
      <p:ext uri="{BB962C8B-B14F-4D97-AF65-F5344CB8AC3E}">
        <p14:creationId xmlns:p14="http://schemas.microsoft.com/office/powerpoint/2010/main" val="326308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latin typeface="Ancizar Sans" panose="020B0602040300000003" pitchFamily="34" charset="0"/>
              </a:rPr>
              <a:t>¿Qué hace un sistema operativo?</a:t>
            </a:r>
            <a:endParaRPr lang="en-US" dirty="0">
              <a:latin typeface="Ancizar Sans" panose="020B0602040300000003" pitchFamily="34" charset="0"/>
            </a:endParaRPr>
          </a:p>
        </p:txBody>
      </p:sp>
      <p:graphicFrame>
        <p:nvGraphicFramePr>
          <p:cNvPr id="6" name="Content Placeholder 2">
            <a:extLst>
              <a:ext uri="{FF2B5EF4-FFF2-40B4-BE49-F238E27FC236}">
                <a16:creationId xmlns:a16="http://schemas.microsoft.com/office/drawing/2014/main" id="{41CF4F62-0DFE-5807-2B9D-CE8D8BFB335A}"/>
              </a:ext>
            </a:extLst>
          </p:cNvPr>
          <p:cNvGraphicFramePr>
            <a:graphicFrameLocks noGrp="1"/>
          </p:cNvGraphicFramePr>
          <p:nvPr>
            <p:ph idx="1"/>
            <p:extLst>
              <p:ext uri="{D42A27DB-BD31-4B8C-83A1-F6EECF244321}">
                <p14:modId xmlns:p14="http://schemas.microsoft.com/office/powerpoint/2010/main" val="4141945956"/>
              </p:ext>
            </p:extLst>
          </p:nvPr>
        </p:nvGraphicFramePr>
        <p:xfrm>
          <a:off x="316992" y="1737519"/>
          <a:ext cx="11716512" cy="5016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p:cNvSpPr txBox="1"/>
          <p:nvPr/>
        </p:nvSpPr>
        <p:spPr>
          <a:xfrm>
            <a:off x="3823641" y="1152744"/>
            <a:ext cx="5252015" cy="584775"/>
          </a:xfrm>
          <a:prstGeom prst="rect">
            <a:avLst/>
          </a:prstGeom>
          <a:noFill/>
        </p:spPr>
        <p:txBody>
          <a:bodyPr wrap="none" rtlCol="0">
            <a:spAutoFit/>
          </a:bodyPr>
          <a:lstStyle/>
          <a:p>
            <a:r>
              <a:rPr lang="en-US" sz="3200" dirty="0">
                <a:latin typeface="Ancizar Sans" panose="020B0602040300000003" pitchFamily="34" charset="0"/>
              </a:rPr>
              <a:t>Roles de un Sistema </a:t>
            </a:r>
            <a:r>
              <a:rPr lang="en-US" sz="3200" dirty="0" err="1">
                <a:latin typeface="Ancizar Sans" panose="020B0602040300000003" pitchFamily="34" charset="0"/>
              </a:rPr>
              <a:t>Operativo</a:t>
            </a:r>
            <a:endParaRPr lang="es-CO" sz="3200" dirty="0">
              <a:latin typeface="Ancizar Sans" panose="020B0602040300000003" pitchFamily="34" charset="0"/>
            </a:endParaRPr>
          </a:p>
        </p:txBody>
      </p:sp>
    </p:spTree>
    <p:extLst>
      <p:ext uri="{BB962C8B-B14F-4D97-AF65-F5344CB8AC3E}">
        <p14:creationId xmlns:p14="http://schemas.microsoft.com/office/powerpoint/2010/main" val="36064737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1359022027"/>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10087627" y="5036895"/>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6639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CE3A1-26A3-0DE2-E829-DFC0219E8BC6}"/>
              </a:ext>
            </a:extLst>
          </p:cNvPr>
          <p:cNvSpPr>
            <a:spLocks noGrp="1"/>
          </p:cNvSpPr>
          <p:nvPr>
            <p:ph type="title"/>
          </p:nvPr>
        </p:nvSpPr>
        <p:spPr/>
        <p:txBody>
          <a:bodyPr>
            <a:normAutofit/>
          </a:bodyPr>
          <a:lstStyle/>
          <a:p>
            <a:r>
              <a:rPr lang="es-MX" dirty="0"/>
              <a:t>Sistemas Operativos y la Inteligencia Artificial</a:t>
            </a:r>
            <a:endParaRPr lang="es-CO" dirty="0"/>
          </a:p>
        </p:txBody>
      </p:sp>
      <p:sp>
        <p:nvSpPr>
          <p:cNvPr id="3" name="Marcador de contenido 2">
            <a:extLst>
              <a:ext uri="{FF2B5EF4-FFF2-40B4-BE49-F238E27FC236}">
                <a16:creationId xmlns:a16="http://schemas.microsoft.com/office/drawing/2014/main" id="{3317998F-1A8F-0696-2D6A-20F6497C1F72}"/>
              </a:ext>
            </a:extLst>
          </p:cNvPr>
          <p:cNvSpPr>
            <a:spLocks noGrp="1"/>
          </p:cNvSpPr>
          <p:nvPr>
            <p:ph idx="1"/>
          </p:nvPr>
        </p:nvSpPr>
        <p:spPr/>
        <p:txBody>
          <a:bodyPr/>
          <a:lstStyle/>
          <a:p>
            <a:r>
              <a:rPr lang="es-MX" dirty="0"/>
              <a:t>Los sistemas operativos y la inteligencia artificial (IA) se están integrando de manera cada vez más profunda en temas como:</a:t>
            </a:r>
          </a:p>
          <a:p>
            <a:pPr lvl="1"/>
            <a:r>
              <a:rPr lang="es-MX" dirty="0"/>
              <a:t>Optimización del Rendimiento</a:t>
            </a:r>
          </a:p>
          <a:p>
            <a:pPr lvl="1"/>
            <a:r>
              <a:rPr lang="es-MX" dirty="0"/>
              <a:t>Interfaz y Experiencia de Usuario</a:t>
            </a:r>
          </a:p>
          <a:p>
            <a:pPr lvl="1"/>
            <a:r>
              <a:rPr lang="es-MX" dirty="0"/>
              <a:t>Seguridad y Privacidad</a:t>
            </a:r>
          </a:p>
          <a:p>
            <a:pPr lvl="1"/>
            <a:r>
              <a:rPr lang="es-MX" dirty="0"/>
              <a:t>Gestión de Recursos en la Nube y Virtualización</a:t>
            </a:r>
          </a:p>
          <a:p>
            <a:pPr lvl="1"/>
            <a:r>
              <a:rPr lang="es-MX" dirty="0"/>
              <a:t>Automatización y Mantenimiento Predictivo</a:t>
            </a:r>
          </a:p>
          <a:p>
            <a:pPr lvl="1"/>
            <a:r>
              <a:rPr lang="es-MX" dirty="0"/>
              <a:t>Desarrollo de Aplicaciones Inteligentes</a:t>
            </a:r>
          </a:p>
          <a:p>
            <a:endParaRPr lang="es-CO" dirty="0"/>
          </a:p>
        </p:txBody>
      </p:sp>
    </p:spTree>
    <p:extLst>
      <p:ext uri="{BB962C8B-B14F-4D97-AF65-F5344CB8AC3E}">
        <p14:creationId xmlns:p14="http://schemas.microsoft.com/office/powerpoint/2010/main" val="6997692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7B74D3-D950-EC15-1574-C6BF848D0204}"/>
              </a:ext>
            </a:extLst>
          </p:cNvPr>
          <p:cNvSpPr>
            <a:spLocks noGrp="1"/>
          </p:cNvSpPr>
          <p:nvPr>
            <p:ph type="title"/>
          </p:nvPr>
        </p:nvSpPr>
        <p:spPr/>
        <p:txBody>
          <a:bodyPr>
            <a:normAutofit/>
          </a:bodyPr>
          <a:lstStyle/>
          <a:p>
            <a:r>
              <a:rPr lang="es-MX" dirty="0"/>
              <a:t>Artículo sobre S.O. y la Inteligencia Artificial  </a:t>
            </a:r>
            <a:endParaRPr lang="es-CO" dirty="0"/>
          </a:p>
        </p:txBody>
      </p:sp>
      <p:sp>
        <p:nvSpPr>
          <p:cNvPr id="3" name="Marcador de contenido 2">
            <a:extLst>
              <a:ext uri="{FF2B5EF4-FFF2-40B4-BE49-F238E27FC236}">
                <a16:creationId xmlns:a16="http://schemas.microsoft.com/office/drawing/2014/main" id="{8FE689E8-18EC-DA8E-FD3C-D13CF40FCD2C}"/>
              </a:ext>
            </a:extLst>
          </p:cNvPr>
          <p:cNvSpPr>
            <a:spLocks noGrp="1"/>
          </p:cNvSpPr>
          <p:nvPr>
            <p:ph idx="1"/>
          </p:nvPr>
        </p:nvSpPr>
        <p:spPr>
          <a:xfrm>
            <a:off x="609600" y="1600201"/>
            <a:ext cx="10972800" cy="5257799"/>
          </a:xfrm>
        </p:spPr>
        <p:txBody>
          <a:bodyPr>
            <a:normAutofit fontScale="92500" lnSpcReduction="10000"/>
          </a:bodyPr>
          <a:lstStyle/>
          <a:p>
            <a:r>
              <a:rPr lang="es-MX" b="1" dirty="0"/>
              <a:t>Título: </a:t>
            </a:r>
            <a:r>
              <a:rPr lang="en-US" b="0" i="0" dirty="0">
                <a:solidFill>
                  <a:srgbClr val="292929"/>
                </a:solidFill>
                <a:effectLst/>
                <a:latin typeface="var(--headings-font-family)"/>
              </a:rPr>
              <a:t>Operating System And Artificial Intelligence: A Systematic Review</a:t>
            </a:r>
          </a:p>
          <a:p>
            <a:pPr lvl="1"/>
            <a:r>
              <a:rPr lang="en-US" b="1" i="0" dirty="0" err="1">
                <a:solidFill>
                  <a:srgbClr val="292929"/>
                </a:solidFill>
                <a:effectLst/>
                <a:latin typeface="var(--headings-font-family)"/>
              </a:rPr>
              <a:t>Ubicación</a:t>
            </a:r>
            <a:r>
              <a:rPr lang="en-US" b="1" i="0" dirty="0">
                <a:solidFill>
                  <a:srgbClr val="292929"/>
                </a:solidFill>
                <a:effectLst/>
                <a:latin typeface="var(--headings-font-family)"/>
              </a:rPr>
              <a:t>:</a:t>
            </a:r>
            <a:r>
              <a:rPr lang="en-US" b="0" i="0" dirty="0">
                <a:solidFill>
                  <a:srgbClr val="292929"/>
                </a:solidFill>
                <a:effectLst/>
                <a:latin typeface="var(--headings-font-family)"/>
              </a:rPr>
              <a:t> </a:t>
            </a:r>
            <a:r>
              <a:rPr lang="en-US" dirty="0"/>
              <a:t>https://www.arxiv.org/pdf/2407.14567</a:t>
            </a:r>
            <a:endParaRPr lang="en-US" b="0" i="0" dirty="0">
              <a:solidFill>
                <a:srgbClr val="292929"/>
              </a:solidFill>
              <a:effectLst/>
              <a:latin typeface="var(--headings-font-family)"/>
            </a:endParaRPr>
          </a:p>
          <a:p>
            <a:pPr>
              <a:lnSpc>
                <a:spcPct val="107000"/>
              </a:lnSpc>
              <a:spcAft>
                <a:spcPts val="800"/>
              </a:spcAft>
            </a:pPr>
            <a:r>
              <a:rPr lang="es-CO" sz="2800" kern="100" dirty="0">
                <a:effectLst/>
                <a:latin typeface="Aptos" panose="020B0004020202020204" pitchFamily="34" charset="0"/>
                <a:ea typeface="Aptos" panose="020B0004020202020204" pitchFamily="34" charset="0"/>
                <a:cs typeface="Times New Roman" panose="02020603050405020304" pitchFamily="18" charset="0"/>
              </a:rPr>
              <a:t>Es un estudio que se centra en la relación simbiótica entre la IA y el SO, haciendo hincapié en cómo las herramientas impulsadas por la IA mejoran el rendimiento, la seguridad y la eficiencia del SO, mientras que los avances del SO facilitan aplicaciones de IA más sofisticadas. </a:t>
            </a:r>
          </a:p>
          <a:p>
            <a:pPr>
              <a:lnSpc>
                <a:spcPct val="107000"/>
              </a:lnSpc>
              <a:spcAft>
                <a:spcPts val="800"/>
              </a:spcAft>
            </a:pPr>
            <a:r>
              <a:rPr lang="es-CO" sz="2800" kern="100" dirty="0">
                <a:effectLst/>
                <a:latin typeface="Aptos" panose="020B0004020202020204" pitchFamily="34" charset="0"/>
                <a:ea typeface="Aptos" panose="020B0004020202020204" pitchFamily="34" charset="0"/>
                <a:cs typeface="Times New Roman" panose="02020603050405020304" pitchFamily="18" charset="0"/>
              </a:rPr>
              <a:t>Profundiza en técnicas de IA para optimizar las funcionalidades de los SO: </a:t>
            </a:r>
          </a:p>
          <a:p>
            <a:pPr lvl="2" indent="-342900">
              <a:lnSpc>
                <a:spcPct val="107000"/>
              </a:lnSpc>
              <a:buFont typeface="+mj-lt"/>
              <a:buAutoNum type="arabicPeriod"/>
            </a:pPr>
            <a:r>
              <a:rPr lang="es-CO" sz="2000" kern="100" dirty="0">
                <a:effectLst/>
                <a:latin typeface="Aptos" panose="020B0004020202020204" pitchFamily="34" charset="0"/>
                <a:ea typeface="Aptos" panose="020B0004020202020204" pitchFamily="34" charset="0"/>
                <a:cs typeface="Times New Roman" panose="02020603050405020304" pitchFamily="18" charset="0"/>
              </a:rPr>
              <a:t>Gestión de la memoria, </a:t>
            </a:r>
          </a:p>
          <a:p>
            <a:pPr lvl="2" indent="-342900">
              <a:lnSpc>
                <a:spcPct val="107000"/>
              </a:lnSpc>
              <a:spcAft>
                <a:spcPts val="800"/>
              </a:spcAft>
              <a:buFont typeface="+mj-lt"/>
              <a:buAutoNum type="arabicPeriod"/>
            </a:pPr>
            <a:r>
              <a:rPr lang="es-CO" sz="2000" kern="100" dirty="0">
                <a:effectLst/>
                <a:latin typeface="Aptos" panose="020B0004020202020204" pitchFamily="34" charset="0"/>
                <a:ea typeface="Aptos" panose="020B0004020202020204" pitchFamily="34" charset="0"/>
                <a:cs typeface="Times New Roman" panose="02020603050405020304" pitchFamily="18" charset="0"/>
              </a:rPr>
              <a:t>Planificación de procesos y</a:t>
            </a:r>
          </a:p>
          <a:p>
            <a:pPr lvl="2" indent="-342900">
              <a:lnSpc>
                <a:spcPct val="107000"/>
              </a:lnSpc>
              <a:spcAft>
                <a:spcPts val="800"/>
              </a:spcAft>
              <a:buFont typeface="+mj-lt"/>
              <a:buAutoNum type="arabicPeriod"/>
            </a:pPr>
            <a:r>
              <a:rPr lang="es-CO" sz="2000" dirty="0">
                <a:effectLst/>
                <a:latin typeface="Aptos" panose="020B0004020202020204" pitchFamily="34" charset="0"/>
                <a:ea typeface="Aptos" panose="020B0004020202020204" pitchFamily="34" charset="0"/>
                <a:cs typeface="Times New Roman" panose="02020603050405020304" pitchFamily="18" charset="0"/>
              </a:rPr>
              <a:t>Detección de intrusiones.</a:t>
            </a:r>
            <a:endParaRPr lang="es-CO" sz="2000" dirty="0"/>
          </a:p>
        </p:txBody>
      </p:sp>
    </p:spTree>
    <p:extLst>
      <p:ext uri="{BB962C8B-B14F-4D97-AF65-F5344CB8AC3E}">
        <p14:creationId xmlns:p14="http://schemas.microsoft.com/office/powerpoint/2010/main" val="381748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8FBC8-774A-E342-46F7-B87BE06CCA5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978A201-5260-B569-F1DF-8AC1B357D266}"/>
              </a:ext>
            </a:extLst>
          </p:cNvPr>
          <p:cNvSpPr>
            <a:spLocks noGrp="1"/>
          </p:cNvSpPr>
          <p:nvPr>
            <p:ph type="title"/>
          </p:nvPr>
        </p:nvSpPr>
        <p:spPr/>
        <p:txBody>
          <a:bodyPr>
            <a:normAutofit/>
          </a:bodyPr>
          <a:lstStyle/>
          <a:p>
            <a:r>
              <a:rPr lang="es-MX" dirty="0"/>
              <a:t>Artículo sobre S.O. y la Inteligencia Artificial  </a:t>
            </a:r>
            <a:endParaRPr lang="es-CO" dirty="0"/>
          </a:p>
        </p:txBody>
      </p:sp>
      <p:sp>
        <p:nvSpPr>
          <p:cNvPr id="3" name="Marcador de contenido 2">
            <a:extLst>
              <a:ext uri="{FF2B5EF4-FFF2-40B4-BE49-F238E27FC236}">
                <a16:creationId xmlns:a16="http://schemas.microsoft.com/office/drawing/2014/main" id="{9EAD0F3F-1FFB-05D3-4D50-256B40741082}"/>
              </a:ext>
            </a:extLst>
          </p:cNvPr>
          <p:cNvSpPr>
            <a:spLocks noGrp="1"/>
          </p:cNvSpPr>
          <p:nvPr>
            <p:ph idx="1"/>
          </p:nvPr>
        </p:nvSpPr>
        <p:spPr>
          <a:xfrm>
            <a:off x="609600" y="1600201"/>
            <a:ext cx="10972800" cy="5257799"/>
          </a:xfrm>
        </p:spPr>
        <p:txBody>
          <a:bodyPr>
            <a:normAutofit lnSpcReduction="10000"/>
          </a:bodyPr>
          <a:lstStyle/>
          <a:p>
            <a:r>
              <a:rPr lang="es-MX" dirty="0"/>
              <a:t>También analiza el papel del sistema operativo a la hora de proporcionar servicios e infraestructuras esenciales que permitan una ejecución eficaz de las aplicaciones de IA. </a:t>
            </a:r>
          </a:p>
          <a:p>
            <a:r>
              <a:rPr lang="es-MX" dirty="0"/>
              <a:t>Hace hincapié en el imperativo de una integración segura y eficiente de la IA en los </a:t>
            </a:r>
            <a:r>
              <a:rPr lang="es-MX" dirty="0" err="1"/>
              <a:t>fameworks</a:t>
            </a:r>
            <a:r>
              <a:rPr lang="es-MX" dirty="0"/>
              <a:t> de los SO. </a:t>
            </a:r>
          </a:p>
          <a:p>
            <a:r>
              <a:rPr lang="es-MX" dirty="0"/>
              <a:t>Por último, explora las perspectivas de los SO inteligentes, considerando no sólo cómo las arquitecturas de SO innovadoras allanarán el camino para oportunidades revolucionarias, sino también cómo la IA contribuirá significativamente al avance de estos SO de próxima generación.</a:t>
            </a:r>
          </a:p>
        </p:txBody>
      </p:sp>
    </p:spTree>
    <p:extLst>
      <p:ext uri="{BB962C8B-B14F-4D97-AF65-F5344CB8AC3E}">
        <p14:creationId xmlns:p14="http://schemas.microsoft.com/office/powerpoint/2010/main" val="1323945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4A617-4950-CED2-E506-C5E15C44C2E2}"/>
              </a:ext>
            </a:extLst>
          </p:cNvPr>
          <p:cNvSpPr>
            <a:spLocks noGrp="1"/>
          </p:cNvSpPr>
          <p:nvPr>
            <p:ph type="title"/>
          </p:nvPr>
        </p:nvSpPr>
        <p:spPr/>
        <p:txBody>
          <a:bodyPr>
            <a:normAutofit/>
          </a:bodyPr>
          <a:lstStyle/>
          <a:p>
            <a:r>
              <a:rPr lang="es-MX" dirty="0"/>
              <a:t>Sistemas Operativos para Inteligencia Artificial</a:t>
            </a:r>
            <a:endParaRPr lang="es-CO" dirty="0"/>
          </a:p>
        </p:txBody>
      </p:sp>
      <p:sp>
        <p:nvSpPr>
          <p:cNvPr id="3" name="Marcador de contenido 2">
            <a:extLst>
              <a:ext uri="{FF2B5EF4-FFF2-40B4-BE49-F238E27FC236}">
                <a16:creationId xmlns:a16="http://schemas.microsoft.com/office/drawing/2014/main" id="{695374D6-3BE2-BD15-246D-59660B1A9703}"/>
              </a:ext>
            </a:extLst>
          </p:cNvPr>
          <p:cNvSpPr>
            <a:spLocks noGrp="1"/>
          </p:cNvSpPr>
          <p:nvPr>
            <p:ph idx="1"/>
          </p:nvPr>
        </p:nvSpPr>
        <p:spPr>
          <a:xfrm>
            <a:off x="609600" y="1600201"/>
            <a:ext cx="5403574" cy="4525963"/>
          </a:xfrm>
          <a:solidFill>
            <a:schemeClr val="accent5">
              <a:lumMod val="20000"/>
              <a:lumOff val="80000"/>
            </a:schemeClr>
          </a:solidFill>
        </p:spPr>
        <p:txBody>
          <a:bodyPr>
            <a:noAutofit/>
          </a:bodyPr>
          <a:lstStyle/>
          <a:p>
            <a:r>
              <a:rPr lang="es-MX" sz="2000" dirty="0"/>
              <a:t>Sistemas operativos que se desarrollan para sistemas y aplicaciones de IA. </a:t>
            </a:r>
          </a:p>
          <a:p>
            <a:r>
              <a:rPr lang="es-MX" sz="2000" dirty="0"/>
              <a:t>Disponen de las herramientas, la infraestructura y la potencia necesarias para crear programas de IA de alto rendimiento.</a:t>
            </a:r>
          </a:p>
          <a:p>
            <a:r>
              <a:rPr lang="es-MX" sz="2000" dirty="0"/>
              <a:t>Diseñados para gestionar los requisitos de las aplicaciones de IA, como </a:t>
            </a:r>
            <a:r>
              <a:rPr lang="es-MX" sz="2000" dirty="0" err="1"/>
              <a:t>big</a:t>
            </a:r>
            <a:r>
              <a:rPr lang="es-MX" sz="2000" dirty="0"/>
              <a:t> data, la identificación de patrones y la toma de decisiones. Utilizan algoritmos avanzados, hardware especializado y técnicas de optimización para cargas de trabajo de IA.</a:t>
            </a:r>
            <a:endParaRPr lang="es-CO" sz="2000" dirty="0"/>
          </a:p>
        </p:txBody>
      </p:sp>
      <p:pic>
        <p:nvPicPr>
          <p:cNvPr id="31" name="Imagen 30">
            <a:extLst>
              <a:ext uri="{FF2B5EF4-FFF2-40B4-BE49-F238E27FC236}">
                <a16:creationId xmlns:a16="http://schemas.microsoft.com/office/drawing/2014/main" id="{4C385205-D49B-A6C8-126A-937D096B04D9}"/>
              </a:ext>
            </a:extLst>
          </p:cNvPr>
          <p:cNvPicPr>
            <a:picLocks noChangeAspect="1"/>
          </p:cNvPicPr>
          <p:nvPr/>
        </p:nvPicPr>
        <p:blipFill>
          <a:blip r:embed="rId2"/>
          <a:stretch>
            <a:fillRect/>
          </a:stretch>
        </p:blipFill>
        <p:spPr>
          <a:xfrm>
            <a:off x="6391482" y="1747301"/>
            <a:ext cx="5458656" cy="3739099"/>
          </a:xfrm>
          <a:prstGeom prst="rect">
            <a:avLst/>
          </a:prstGeom>
        </p:spPr>
      </p:pic>
      <p:sp>
        <p:nvSpPr>
          <p:cNvPr id="33" name="Marcador de contenido 2">
            <a:extLst>
              <a:ext uri="{FF2B5EF4-FFF2-40B4-BE49-F238E27FC236}">
                <a16:creationId xmlns:a16="http://schemas.microsoft.com/office/drawing/2014/main" id="{345307F0-3B04-2FD2-D0A2-C3B9D84FF907}"/>
              </a:ext>
            </a:extLst>
          </p:cNvPr>
          <p:cNvSpPr txBox="1">
            <a:spLocks/>
          </p:cNvSpPr>
          <p:nvPr/>
        </p:nvSpPr>
        <p:spPr>
          <a:xfrm>
            <a:off x="609600" y="1600201"/>
            <a:ext cx="5403600" cy="4525963"/>
          </a:xfrm>
          <a:prstGeom prst="rect">
            <a:avLst/>
          </a:prstGeom>
          <a:solidFill>
            <a:schemeClr val="accent3">
              <a:lumMod val="20000"/>
              <a:lumOff val="80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MX" sz="2000"/>
              <a:t>Gracias a estos sistemas operativos especializados, los modelos de IA pueden ser totalmente flexibles y escalables. También ofrece compatibilidad con tecnologías como el aprendizaje automático, el aprendizaje profundo y el procesamiento del lenguaje natural (PLN). </a:t>
            </a:r>
          </a:p>
          <a:p>
            <a:r>
              <a:rPr lang="es-MX" sz="2000"/>
              <a:t>Además de esto, se integra soporte de hardware para Unidades de Procesamiento Tensorial (TPU) y Unidades de Procesamiento Gráfico (GPU) para mejorar el rendimiento. </a:t>
            </a:r>
            <a:endParaRPr lang="es-CO" sz="2000" dirty="0"/>
          </a:p>
        </p:txBody>
      </p:sp>
    </p:spTree>
    <p:extLst>
      <p:ext uri="{BB962C8B-B14F-4D97-AF65-F5344CB8AC3E}">
        <p14:creationId xmlns:p14="http://schemas.microsoft.com/office/powerpoint/2010/main" val="107169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3">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B4A48-4235-737C-ACD0-70B8AC819B36}"/>
              </a:ext>
            </a:extLst>
          </p:cNvPr>
          <p:cNvSpPr>
            <a:spLocks noGrp="1"/>
          </p:cNvSpPr>
          <p:nvPr>
            <p:ph type="title"/>
          </p:nvPr>
        </p:nvSpPr>
        <p:spPr/>
        <p:txBody>
          <a:bodyPr>
            <a:normAutofit fontScale="90000"/>
          </a:bodyPr>
          <a:lstStyle/>
          <a:p>
            <a:r>
              <a:rPr lang="es-MX" dirty="0"/>
              <a:t>¿Por qué los sistemas de IA necesitan sistemas operativos especiales?</a:t>
            </a:r>
            <a:endParaRPr lang="es-CO" dirty="0"/>
          </a:p>
        </p:txBody>
      </p:sp>
      <p:sp>
        <p:nvSpPr>
          <p:cNvPr id="3" name="Marcador de contenido 2">
            <a:extLst>
              <a:ext uri="{FF2B5EF4-FFF2-40B4-BE49-F238E27FC236}">
                <a16:creationId xmlns:a16="http://schemas.microsoft.com/office/drawing/2014/main" id="{FDEF3059-1832-4B47-9162-F524B82530AC}"/>
              </a:ext>
            </a:extLst>
          </p:cNvPr>
          <p:cNvSpPr>
            <a:spLocks noGrp="1"/>
          </p:cNvSpPr>
          <p:nvPr>
            <p:ph sz="half" idx="1"/>
          </p:nvPr>
        </p:nvSpPr>
        <p:spPr/>
        <p:txBody>
          <a:bodyPr>
            <a:normAutofit fontScale="77500" lnSpcReduction="20000"/>
          </a:bodyPr>
          <a:lstStyle/>
          <a:p>
            <a:r>
              <a:rPr lang="es-MX" dirty="0"/>
              <a:t>Los sistemas de IA necesitan soportar requisitos que los sistemas operativos estándar no pueden cumplir. </a:t>
            </a:r>
          </a:p>
          <a:p>
            <a:r>
              <a:rPr lang="es-MX" dirty="0"/>
              <a:t>Pueden darles las herramientas para que funcionen como deben.</a:t>
            </a:r>
          </a:p>
          <a:p>
            <a:pPr lvl="1"/>
            <a:r>
              <a:rPr lang="es-MX" dirty="0"/>
              <a:t>Desde librerías especializadas para el aprendizaje automático hasta computación distribuida y gestión de recursos. Sin ellos, crear y desplegar aplicaciones de IA sería mucho más difícil y llevaría mucho más tiempo.</a:t>
            </a:r>
          </a:p>
        </p:txBody>
      </p:sp>
      <p:sp>
        <p:nvSpPr>
          <p:cNvPr id="4" name="Marcador de contenido 3">
            <a:extLst>
              <a:ext uri="{FF2B5EF4-FFF2-40B4-BE49-F238E27FC236}">
                <a16:creationId xmlns:a16="http://schemas.microsoft.com/office/drawing/2014/main" id="{CC8E067D-2B84-4593-EF35-DBC9BF2C6F34}"/>
              </a:ext>
            </a:extLst>
          </p:cNvPr>
          <p:cNvSpPr>
            <a:spLocks noGrp="1"/>
          </p:cNvSpPr>
          <p:nvPr>
            <p:ph sz="half" idx="2"/>
          </p:nvPr>
        </p:nvSpPr>
        <p:spPr/>
        <p:txBody>
          <a:bodyPr>
            <a:normAutofit fontScale="77500" lnSpcReduction="20000"/>
          </a:bodyPr>
          <a:lstStyle/>
          <a:p>
            <a:r>
              <a:rPr lang="es-MX" dirty="0"/>
              <a:t>Razones por las que los sistemas operativos estándar no están hechos para soportar sistemas de IA.</a:t>
            </a:r>
          </a:p>
          <a:p>
            <a:pPr marL="914400" lvl="1" indent="-457200">
              <a:buFont typeface="+mj-lt"/>
              <a:buAutoNum type="arabicPeriod"/>
            </a:pPr>
            <a:r>
              <a:rPr lang="es-MX" b="1" dirty="0"/>
              <a:t>Falta de optimización:</a:t>
            </a:r>
            <a:r>
              <a:rPr lang="es-MX" dirty="0"/>
              <a:t> hay que optimizar los algoritmos que utilizan los sistemas de IA.</a:t>
            </a:r>
          </a:p>
          <a:p>
            <a:pPr marL="914400" lvl="1" indent="-457200">
              <a:buFont typeface="+mj-lt"/>
              <a:buAutoNum type="arabicPeriod"/>
            </a:pPr>
            <a:r>
              <a:rPr lang="es-MX" b="1" dirty="0"/>
              <a:t>Potencia insuficiente:</a:t>
            </a:r>
            <a:r>
              <a:rPr lang="es-MX" dirty="0"/>
              <a:t> los sistemas de IA consumen mucha energía</a:t>
            </a:r>
          </a:p>
          <a:p>
            <a:pPr marL="914400" lvl="1" indent="-457200">
              <a:buFont typeface="+mj-lt"/>
              <a:buAutoNum type="arabicPeriod"/>
            </a:pPr>
            <a:r>
              <a:rPr lang="es-MX" b="1" dirty="0"/>
              <a:t>Retraso en el procesamiento:</a:t>
            </a:r>
            <a:r>
              <a:rPr lang="es-MX" dirty="0"/>
              <a:t> el hardware y el software deben tener una comunicación con baja latencia.</a:t>
            </a:r>
          </a:p>
          <a:p>
            <a:pPr marL="914400" lvl="1" indent="-457200">
              <a:buFont typeface="+mj-lt"/>
              <a:buAutoNum type="arabicPeriod"/>
            </a:pPr>
            <a:r>
              <a:rPr lang="es-MX" b="1" dirty="0"/>
              <a:t>No hay integración:</a:t>
            </a:r>
            <a:r>
              <a:rPr lang="es-MX" dirty="0"/>
              <a:t> el acceso y la transferencia de datos entre sistemas de archivos y bases de datos es muy importante.</a:t>
            </a:r>
          </a:p>
          <a:p>
            <a:pPr marL="914400" lvl="1" indent="-457200">
              <a:buFont typeface="+mj-lt"/>
              <a:buAutoNum type="arabicPeriod"/>
            </a:pPr>
            <a:r>
              <a:rPr lang="es-MX" b="1" dirty="0"/>
              <a:t>No flexibilidad:</a:t>
            </a:r>
            <a:r>
              <a:rPr lang="es-MX" dirty="0"/>
              <a:t> la IA tiene éxito por su capacidad para adaptarse continuamente. </a:t>
            </a:r>
            <a:endParaRPr lang="es-CO" dirty="0"/>
          </a:p>
        </p:txBody>
      </p:sp>
      <p:pic>
        <p:nvPicPr>
          <p:cNvPr id="6" name="Imagen 5">
            <a:extLst>
              <a:ext uri="{FF2B5EF4-FFF2-40B4-BE49-F238E27FC236}">
                <a16:creationId xmlns:a16="http://schemas.microsoft.com/office/drawing/2014/main" id="{5A24DAF3-56C1-4254-37A2-FC77BEA55216}"/>
              </a:ext>
            </a:extLst>
          </p:cNvPr>
          <p:cNvPicPr>
            <a:picLocks noChangeAspect="1"/>
          </p:cNvPicPr>
          <p:nvPr/>
        </p:nvPicPr>
        <p:blipFill>
          <a:blip r:embed="rId2"/>
          <a:stretch>
            <a:fillRect/>
          </a:stretch>
        </p:blipFill>
        <p:spPr>
          <a:xfrm>
            <a:off x="1659006" y="4592601"/>
            <a:ext cx="3966542" cy="2067983"/>
          </a:xfrm>
          <a:prstGeom prst="rect">
            <a:avLst/>
          </a:prstGeom>
        </p:spPr>
      </p:pic>
    </p:spTree>
    <p:extLst>
      <p:ext uri="{BB962C8B-B14F-4D97-AF65-F5344CB8AC3E}">
        <p14:creationId xmlns:p14="http://schemas.microsoft.com/office/powerpoint/2010/main" val="182130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CE80AF-AC9A-6028-1D4D-D207E62299EB}"/>
              </a:ext>
            </a:extLst>
          </p:cNvPr>
          <p:cNvSpPr>
            <a:spLocks noGrp="1"/>
          </p:cNvSpPr>
          <p:nvPr>
            <p:ph type="title"/>
          </p:nvPr>
        </p:nvSpPr>
        <p:spPr/>
        <p:txBody>
          <a:bodyPr>
            <a:normAutofit/>
          </a:bodyPr>
          <a:lstStyle/>
          <a:p>
            <a:r>
              <a:rPr lang="es-CO" dirty="0"/>
              <a:t>ROS - Robot </a:t>
            </a:r>
            <a:r>
              <a:rPr lang="es-CO" dirty="0" err="1"/>
              <a:t>Operating</a:t>
            </a:r>
            <a:r>
              <a:rPr lang="es-CO" dirty="0"/>
              <a:t> </a:t>
            </a:r>
            <a:r>
              <a:rPr lang="es-CO" dirty="0" err="1"/>
              <a:t>System</a:t>
            </a:r>
            <a:endParaRPr lang="es-CO" dirty="0"/>
          </a:p>
        </p:txBody>
      </p:sp>
      <p:sp>
        <p:nvSpPr>
          <p:cNvPr id="3" name="Marcador de contenido 2">
            <a:extLst>
              <a:ext uri="{FF2B5EF4-FFF2-40B4-BE49-F238E27FC236}">
                <a16:creationId xmlns:a16="http://schemas.microsoft.com/office/drawing/2014/main" id="{0AB68ABC-94C1-9C64-3389-FD57D956940A}"/>
              </a:ext>
            </a:extLst>
          </p:cNvPr>
          <p:cNvSpPr>
            <a:spLocks noGrp="1"/>
          </p:cNvSpPr>
          <p:nvPr>
            <p:ph sz="half" idx="1"/>
          </p:nvPr>
        </p:nvSpPr>
        <p:spPr/>
        <p:txBody>
          <a:bodyPr>
            <a:normAutofit lnSpcReduction="10000"/>
          </a:bodyPr>
          <a:lstStyle/>
          <a:p>
            <a:r>
              <a:rPr lang="es-MX" dirty="0"/>
              <a:t>Robot </a:t>
            </a:r>
            <a:r>
              <a:rPr lang="es-MX" dirty="0" err="1"/>
              <a:t>Operating</a:t>
            </a:r>
            <a:r>
              <a:rPr lang="es-MX" dirty="0"/>
              <a:t> </a:t>
            </a:r>
            <a:r>
              <a:rPr lang="es-MX" dirty="0" err="1"/>
              <a:t>System</a:t>
            </a:r>
            <a:r>
              <a:rPr lang="es-MX" dirty="0"/>
              <a:t> (ROS) es un conjunto de bibliotecas y herramientas de software que le ayudan a crear aplicaciones robóticas. </a:t>
            </a:r>
          </a:p>
          <a:p>
            <a:pPr lvl="1"/>
            <a:r>
              <a:rPr lang="es-MX" dirty="0"/>
              <a:t>Desde controladores hasta algoritmos de última generación, y con potentes herramientas para desarrolladores, ROS tiene lo que necesita para su próximo proyecto de robótica. Y todo es de código abierto.</a:t>
            </a:r>
            <a:endParaRPr lang="es-CO" dirty="0"/>
          </a:p>
        </p:txBody>
      </p:sp>
      <p:sp>
        <p:nvSpPr>
          <p:cNvPr id="4" name="Marcador de contenido 3">
            <a:extLst>
              <a:ext uri="{FF2B5EF4-FFF2-40B4-BE49-F238E27FC236}">
                <a16:creationId xmlns:a16="http://schemas.microsoft.com/office/drawing/2014/main" id="{6017A419-64CC-B989-E97F-872416F8CBF5}"/>
              </a:ext>
            </a:extLst>
          </p:cNvPr>
          <p:cNvSpPr>
            <a:spLocks noGrp="1"/>
          </p:cNvSpPr>
          <p:nvPr>
            <p:ph sz="half" idx="2"/>
          </p:nvPr>
        </p:nvSpPr>
        <p:spPr/>
        <p:txBody>
          <a:bodyPr>
            <a:normAutofit lnSpcReduction="10000"/>
          </a:bodyPr>
          <a:lstStyle/>
          <a:p>
            <a:r>
              <a:rPr lang="es-MX" dirty="0"/>
              <a:t>ROS se publica en forma de distribuciones, también llamadas "distros“</a:t>
            </a:r>
          </a:p>
          <a:p>
            <a:r>
              <a:rPr lang="es-MX" dirty="0"/>
              <a:t>Consulte la lista de distribuciones para más detalles: http://docs.ros.org/ </a:t>
            </a:r>
          </a:p>
          <a:p>
            <a:r>
              <a:rPr lang="es-MX" dirty="0"/>
              <a:t>Generalmente una nueva distribución ROS es lanzada cada año en el día mundial de la tortuga: https://www.worldturtleday.org/</a:t>
            </a:r>
            <a:endParaRPr lang="es-CO" dirty="0"/>
          </a:p>
        </p:txBody>
      </p:sp>
      <p:pic>
        <p:nvPicPr>
          <p:cNvPr id="6" name="Imagen 5">
            <a:extLst>
              <a:ext uri="{FF2B5EF4-FFF2-40B4-BE49-F238E27FC236}">
                <a16:creationId xmlns:a16="http://schemas.microsoft.com/office/drawing/2014/main" id="{3350F474-DC28-10E2-C6B2-46E888570617}"/>
              </a:ext>
            </a:extLst>
          </p:cNvPr>
          <p:cNvPicPr>
            <a:picLocks noChangeAspect="1"/>
          </p:cNvPicPr>
          <p:nvPr/>
        </p:nvPicPr>
        <p:blipFill>
          <a:blip r:embed="rId2"/>
          <a:stretch>
            <a:fillRect/>
          </a:stretch>
        </p:blipFill>
        <p:spPr>
          <a:xfrm>
            <a:off x="10158730" y="3594172"/>
            <a:ext cx="1626870" cy="538020"/>
          </a:xfrm>
          <a:prstGeom prst="rect">
            <a:avLst/>
          </a:prstGeom>
        </p:spPr>
      </p:pic>
    </p:spTree>
    <p:extLst>
      <p:ext uri="{BB962C8B-B14F-4D97-AF65-F5344CB8AC3E}">
        <p14:creationId xmlns:p14="http://schemas.microsoft.com/office/powerpoint/2010/main" val="6562483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98A9704-E611-0703-C50A-96B7FB64D813}"/>
              </a:ext>
            </a:extLst>
          </p:cNvPr>
          <p:cNvSpPr>
            <a:spLocks noGrp="1"/>
          </p:cNvSpPr>
          <p:nvPr>
            <p:ph type="title"/>
          </p:nvPr>
        </p:nvSpPr>
        <p:spPr/>
        <p:txBody>
          <a:bodyPr/>
          <a:lstStyle/>
          <a:p>
            <a:r>
              <a:rPr lang="es-MX" dirty="0"/>
              <a:t>Resumen</a:t>
            </a:r>
            <a:endParaRPr lang="es-CO" dirty="0"/>
          </a:p>
        </p:txBody>
      </p:sp>
      <p:sp>
        <p:nvSpPr>
          <p:cNvPr id="6" name="Marcador de contenido 5">
            <a:extLst>
              <a:ext uri="{FF2B5EF4-FFF2-40B4-BE49-F238E27FC236}">
                <a16:creationId xmlns:a16="http://schemas.microsoft.com/office/drawing/2014/main" id="{079C2845-6152-679A-C72E-8C208A9E0489}"/>
              </a:ext>
            </a:extLst>
          </p:cNvPr>
          <p:cNvSpPr>
            <a:spLocks noGrp="1"/>
          </p:cNvSpPr>
          <p:nvPr>
            <p:ph idx="1"/>
          </p:nvPr>
        </p:nvSpPr>
        <p:spPr/>
        <p:txBody>
          <a:bodyPr>
            <a:normAutofit fontScale="77500" lnSpcReduction="20000"/>
          </a:bodyPr>
          <a:lstStyle/>
          <a:p>
            <a:pPr marL="514350" indent="-514350">
              <a:buFont typeface="+mj-lt"/>
              <a:buAutoNum type="arabicPeriod"/>
            </a:pPr>
            <a:r>
              <a:rPr lang="es-MX" dirty="0"/>
              <a:t>Un sistema operativo es un software que gestiona el hardware del computador, además de proporcionar un entorno para que se ejecuten los programas de aplicación.</a:t>
            </a:r>
          </a:p>
          <a:p>
            <a:pPr marL="514350" indent="-514350">
              <a:buFont typeface="+mj-lt"/>
              <a:buAutoNum type="arabicPeriod"/>
            </a:pPr>
            <a:r>
              <a:rPr lang="es-MX" dirty="0"/>
              <a:t>Las interrupciones son una forma clave en la que el hardware interactúa con el sistema operativo. Un dispositivo de hardware activa una interrupción enviando una señal a la CPU para alertarla de que algún evento requiere atención. La interrupción es gestionada por el gestor de interrupciones.</a:t>
            </a:r>
          </a:p>
          <a:p>
            <a:pPr marL="514350" indent="-514350">
              <a:buFont typeface="+mj-lt"/>
              <a:buAutoNum type="arabicPeriod"/>
            </a:pPr>
            <a:r>
              <a:rPr lang="es-MX" dirty="0"/>
              <a:t>Para que un computador pueda ejecutar programas, éstos deben estar en la memoria principal, que es la única gran área de almacenamiento a la que el procesador puede acceder directamente.</a:t>
            </a:r>
          </a:p>
          <a:p>
            <a:pPr marL="514350" indent="-514350">
              <a:buFont typeface="+mj-lt"/>
              <a:buAutoNum type="arabicPeriod"/>
            </a:pPr>
            <a:r>
              <a:rPr lang="es-MX" dirty="0"/>
              <a:t>La memoria principal suele ser un dispositivo de almacenamiento volátil que pierde su contenido cuando se apaga o se pierde la alimentación eléctrica.</a:t>
            </a:r>
          </a:p>
        </p:txBody>
      </p:sp>
      <p:pic>
        <p:nvPicPr>
          <p:cNvPr id="2" name="Imagen 1">
            <a:extLst>
              <a:ext uri="{FF2B5EF4-FFF2-40B4-BE49-F238E27FC236}">
                <a16:creationId xmlns:a16="http://schemas.microsoft.com/office/drawing/2014/main" id="{A53904D3-D4DE-3625-F60E-D41E20806F9A}"/>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055816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38678-9414-F2E1-0F96-5D2681D9475E}"/>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D197D4B4-0138-C17C-5914-495EA2506E20}"/>
              </a:ext>
            </a:extLst>
          </p:cNvPr>
          <p:cNvSpPr>
            <a:spLocks noGrp="1"/>
          </p:cNvSpPr>
          <p:nvPr>
            <p:ph type="title"/>
          </p:nvPr>
        </p:nvSpPr>
        <p:spPr/>
        <p:txBody>
          <a:bodyPr/>
          <a:lstStyle/>
          <a:p>
            <a:r>
              <a:rPr lang="es-MX" dirty="0"/>
              <a:t>Resumen</a:t>
            </a:r>
            <a:endParaRPr lang="es-CO" dirty="0"/>
          </a:p>
        </p:txBody>
      </p:sp>
      <p:sp>
        <p:nvSpPr>
          <p:cNvPr id="6" name="Marcador de contenido 5">
            <a:extLst>
              <a:ext uri="{FF2B5EF4-FFF2-40B4-BE49-F238E27FC236}">
                <a16:creationId xmlns:a16="http://schemas.microsoft.com/office/drawing/2014/main" id="{AAC851BB-9859-97DC-0297-EA713B8998AC}"/>
              </a:ext>
            </a:extLst>
          </p:cNvPr>
          <p:cNvSpPr>
            <a:spLocks noGrp="1"/>
          </p:cNvSpPr>
          <p:nvPr>
            <p:ph idx="1"/>
          </p:nvPr>
        </p:nvSpPr>
        <p:spPr/>
        <p:txBody>
          <a:bodyPr>
            <a:normAutofit fontScale="77500" lnSpcReduction="20000"/>
          </a:bodyPr>
          <a:lstStyle/>
          <a:p>
            <a:pPr marL="514350" indent="-514350">
              <a:buFont typeface="+mj-lt"/>
              <a:buAutoNum type="arabicPeriod" startAt="5"/>
            </a:pPr>
            <a:r>
              <a:rPr lang="es-MX" dirty="0"/>
              <a:t>El almacenamiento [masivo] no volátil es una extensión de la memoria principal y es capaz de mantener grandes cantidades de datos de forma permanente.</a:t>
            </a:r>
          </a:p>
          <a:p>
            <a:pPr marL="514350" indent="-514350">
              <a:buFont typeface="+mj-lt"/>
              <a:buAutoNum type="arabicPeriod" startAt="5"/>
            </a:pPr>
            <a:r>
              <a:rPr lang="es-MX" dirty="0"/>
              <a:t>El dispositivo de almacenamiento no volátil más común es un disco duro, que puede proporcionar almacenamiento tanto de programas como de datos.</a:t>
            </a:r>
          </a:p>
          <a:p>
            <a:pPr marL="514350" indent="-514350">
              <a:buFont typeface="+mj-lt"/>
              <a:buAutoNum type="arabicPeriod" startAt="5"/>
            </a:pPr>
            <a:r>
              <a:rPr lang="es-MX" dirty="0"/>
              <a:t>La gran variedad de sistemas de almacenamiento de un sistema basado en computador puede organizarse en una jerarquía en función de la velocidad y el coste. Los niveles superiores son caros, pero rápidos. A medida que descendemos en la jerarquía, el coste por bit suele disminuir, mientras que el tiempo de acceso suele aumentar.</a:t>
            </a:r>
          </a:p>
          <a:p>
            <a:pPr marL="514350" indent="-514350">
              <a:buFont typeface="+mj-lt"/>
              <a:buAutoNum type="arabicPeriod" startAt="5"/>
            </a:pPr>
            <a:r>
              <a:rPr lang="es-MX" dirty="0"/>
              <a:t>Las arquitecturas de computación modernas son sistemas multiprocesador en los que cada CPU contiene varios núcleos de procesamiento.</a:t>
            </a:r>
            <a:endParaRPr lang="es-CO" dirty="0"/>
          </a:p>
        </p:txBody>
      </p:sp>
      <p:pic>
        <p:nvPicPr>
          <p:cNvPr id="2" name="Imagen 1">
            <a:extLst>
              <a:ext uri="{FF2B5EF4-FFF2-40B4-BE49-F238E27FC236}">
                <a16:creationId xmlns:a16="http://schemas.microsoft.com/office/drawing/2014/main" id="{5B875F85-D0E1-4475-CF0B-58494711BE5A}"/>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8576218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798D94-E4D8-8477-AAA6-5D180585856D}"/>
              </a:ext>
            </a:extLst>
          </p:cNvPr>
          <p:cNvSpPr>
            <a:spLocks noGrp="1"/>
          </p:cNvSpPr>
          <p:nvPr>
            <p:ph type="title"/>
          </p:nvPr>
        </p:nvSpPr>
        <p:spPr/>
        <p:txBody>
          <a:bodyPr/>
          <a:lstStyle/>
          <a:p>
            <a:r>
              <a:rPr lang="es-MX" dirty="0"/>
              <a:t>Resumen</a:t>
            </a:r>
            <a:endParaRPr lang="es-CO" dirty="0"/>
          </a:p>
        </p:txBody>
      </p:sp>
      <p:sp>
        <p:nvSpPr>
          <p:cNvPr id="3" name="Marcador de contenido 2">
            <a:extLst>
              <a:ext uri="{FF2B5EF4-FFF2-40B4-BE49-F238E27FC236}">
                <a16:creationId xmlns:a16="http://schemas.microsoft.com/office/drawing/2014/main" id="{56779730-D1EB-EF02-5F97-75C0E94A53A5}"/>
              </a:ext>
            </a:extLst>
          </p:cNvPr>
          <p:cNvSpPr>
            <a:spLocks noGrp="1"/>
          </p:cNvSpPr>
          <p:nvPr>
            <p:ph idx="1"/>
          </p:nvPr>
        </p:nvSpPr>
        <p:spPr/>
        <p:txBody>
          <a:bodyPr>
            <a:normAutofit fontScale="77500" lnSpcReduction="20000"/>
          </a:bodyPr>
          <a:lstStyle/>
          <a:p>
            <a:pPr marL="514350" indent="-514350">
              <a:buFont typeface="+mj-lt"/>
              <a:buAutoNum type="arabicPeriod" startAt="9"/>
            </a:pPr>
            <a:r>
              <a:rPr lang="es-MX" dirty="0"/>
              <a:t>Para utilizar mejor la CPU, los sistemas operativos modernos emplean la multiprogramación, que permite que varios trabajos/procesos estén en memoria al mismo tiempo, asegurando así que la CPU siempre tenga un trabajo que ejecutar.</a:t>
            </a:r>
          </a:p>
          <a:p>
            <a:pPr marL="514350" indent="-514350">
              <a:buFont typeface="+mj-lt"/>
              <a:buAutoNum type="arabicPeriod" startAt="9"/>
            </a:pPr>
            <a:r>
              <a:rPr lang="es-MX" dirty="0"/>
              <a:t>La multitarea es una extensión de la multiprogramación en la que los algoritmos de programación de la CPU cambian rápidamente entre procesos, proporcionando a los usuarios un tiempo de respuesta rápido.</a:t>
            </a:r>
          </a:p>
          <a:p>
            <a:pPr marL="514350" indent="-514350">
              <a:buFont typeface="+mj-lt"/>
              <a:buAutoNum type="arabicPeriod" startAt="9"/>
            </a:pPr>
            <a:r>
              <a:rPr lang="es-MX" dirty="0"/>
              <a:t>Para evitar que los programas de usuario interfieran en el correcto funcionamiento del sistema, el hardware del sistema tiene dos modos: modo usuario y modo </a:t>
            </a:r>
            <a:r>
              <a:rPr lang="es-MX" dirty="0" err="1"/>
              <a:t>kernel</a:t>
            </a:r>
            <a:r>
              <a:rPr lang="es-MX" dirty="0"/>
              <a:t>.</a:t>
            </a:r>
          </a:p>
          <a:p>
            <a:pPr marL="514350" indent="-514350">
              <a:buFont typeface="+mj-lt"/>
              <a:buAutoNum type="arabicPeriod" startAt="9"/>
            </a:pPr>
            <a:r>
              <a:rPr lang="es-MX" dirty="0"/>
              <a:t>Varias instrucciones son privilegiadas y sólo pueden ejecutarse en modo </a:t>
            </a:r>
            <a:r>
              <a:rPr lang="es-MX" dirty="0" err="1"/>
              <a:t>kernel</a:t>
            </a:r>
            <a:r>
              <a:rPr lang="es-MX" dirty="0"/>
              <a:t>. Algunos ejemplos son la instrucción para cambiar al modo </a:t>
            </a:r>
            <a:r>
              <a:rPr lang="es-MX" dirty="0" err="1"/>
              <a:t>kernel</a:t>
            </a:r>
            <a:r>
              <a:rPr lang="es-MX" dirty="0"/>
              <a:t>, el control de E/S, la gestión de temporizadores y la gestión de interrupciones.</a:t>
            </a:r>
          </a:p>
        </p:txBody>
      </p:sp>
      <p:pic>
        <p:nvPicPr>
          <p:cNvPr id="4" name="Imagen 3">
            <a:extLst>
              <a:ext uri="{FF2B5EF4-FFF2-40B4-BE49-F238E27FC236}">
                <a16:creationId xmlns:a16="http://schemas.microsoft.com/office/drawing/2014/main" id="{FBC7894D-9FF7-CD10-37C2-8B4374F276DC}"/>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1010687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C0D914F5-A177-C3E9-852A-7CEE805B84EF}"/>
              </a:ext>
            </a:extLst>
          </p:cNvPr>
          <p:cNvGraphicFramePr>
            <a:graphicFrameLocks noGrp="1"/>
          </p:cNvGraphicFramePr>
          <p:nvPr>
            <p:ph idx="1"/>
            <p:extLst>
              <p:ext uri="{D42A27DB-BD31-4B8C-83A1-F6EECF244321}">
                <p14:modId xmlns:p14="http://schemas.microsoft.com/office/powerpoint/2010/main" val="2810035640"/>
              </p:ext>
            </p:extLst>
          </p:nvPr>
        </p:nvGraphicFramePr>
        <p:xfrm>
          <a:off x="609600" y="184868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dirty="0">
                <a:latin typeface="Ancizar Sans" panose="020B0602040300000003" pitchFamily="34" charset="0"/>
              </a:rPr>
              <a:t>¿Qué hace un sistema operativo?</a:t>
            </a:r>
            <a:endParaRPr lang="en-US" dirty="0">
              <a:latin typeface="Ancizar Sans" panose="020B0602040300000003" pitchFamily="34" charset="0"/>
            </a:endParaRPr>
          </a:p>
        </p:txBody>
      </p:sp>
      <p:sp>
        <p:nvSpPr>
          <p:cNvPr id="5" name="CuadroTexto 4"/>
          <p:cNvSpPr txBox="1"/>
          <p:nvPr/>
        </p:nvSpPr>
        <p:spPr>
          <a:xfrm>
            <a:off x="3101265" y="1125251"/>
            <a:ext cx="6608091" cy="584775"/>
          </a:xfrm>
          <a:prstGeom prst="rect">
            <a:avLst/>
          </a:prstGeom>
          <a:noFill/>
        </p:spPr>
        <p:txBody>
          <a:bodyPr wrap="none" rtlCol="0">
            <a:spAutoFit/>
          </a:bodyPr>
          <a:lstStyle/>
          <a:p>
            <a:r>
              <a:rPr lang="en-US" sz="3200" dirty="0" err="1">
                <a:latin typeface="Ancizar Sans" panose="020B0602040300000003" pitchFamily="34" charset="0"/>
              </a:rPr>
              <a:t>Ejemplo</a:t>
            </a:r>
            <a:r>
              <a:rPr lang="en-US" sz="3200" dirty="0">
                <a:latin typeface="Ancizar Sans" panose="020B0602040300000003" pitchFamily="34" charset="0"/>
              </a:rPr>
              <a:t> de roles: </a:t>
            </a:r>
            <a:r>
              <a:rPr lang="en-US" sz="3200" dirty="0" err="1">
                <a:latin typeface="Ancizar Sans" panose="020B0602040300000003" pitchFamily="34" charset="0"/>
              </a:rPr>
              <a:t>Sistemas</a:t>
            </a:r>
            <a:r>
              <a:rPr lang="en-US" sz="3200" dirty="0">
                <a:latin typeface="Ancizar Sans" panose="020B0602040300000003" pitchFamily="34" charset="0"/>
              </a:rPr>
              <a:t> de </a:t>
            </a:r>
            <a:r>
              <a:rPr lang="en-US" sz="3200" dirty="0" err="1">
                <a:latin typeface="Ancizar Sans" panose="020B0602040300000003" pitchFamily="34" charset="0"/>
              </a:rPr>
              <a:t>archivos</a:t>
            </a:r>
            <a:endParaRPr lang="es-CO" sz="3200" dirty="0">
              <a:latin typeface="Ancizar Sans" panose="020B0602040300000003"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397A07-FCEB-CD28-5EA2-F4CD6227A237}"/>
              </a:ext>
            </a:extLst>
          </p:cNvPr>
          <p:cNvSpPr>
            <a:spLocks noGrp="1"/>
          </p:cNvSpPr>
          <p:nvPr>
            <p:ph type="title"/>
          </p:nvPr>
        </p:nvSpPr>
        <p:spPr/>
        <p:txBody>
          <a:bodyPr/>
          <a:lstStyle/>
          <a:p>
            <a:r>
              <a:rPr lang="es-MX" dirty="0"/>
              <a:t>Resumen</a:t>
            </a:r>
            <a:endParaRPr lang="es-CO" dirty="0"/>
          </a:p>
        </p:txBody>
      </p:sp>
      <p:sp>
        <p:nvSpPr>
          <p:cNvPr id="3" name="Marcador de contenido 2">
            <a:extLst>
              <a:ext uri="{FF2B5EF4-FFF2-40B4-BE49-F238E27FC236}">
                <a16:creationId xmlns:a16="http://schemas.microsoft.com/office/drawing/2014/main" id="{F80C6807-8E6C-793C-2E61-1B1AC9FEF886}"/>
              </a:ext>
            </a:extLst>
          </p:cNvPr>
          <p:cNvSpPr>
            <a:spLocks noGrp="1"/>
          </p:cNvSpPr>
          <p:nvPr>
            <p:ph idx="1"/>
          </p:nvPr>
        </p:nvSpPr>
        <p:spPr/>
        <p:txBody>
          <a:bodyPr>
            <a:normAutofit fontScale="77500" lnSpcReduction="20000"/>
          </a:bodyPr>
          <a:lstStyle/>
          <a:p>
            <a:pPr marL="514350" indent="-514350">
              <a:buFont typeface="+mj-lt"/>
              <a:buAutoNum type="arabicPeriod" startAt="13"/>
            </a:pPr>
            <a:r>
              <a:rPr lang="es-MX" dirty="0"/>
              <a:t>Un proceso es la unidad fundamental de trabajo en un sistema operativo. La gestión de procesos incluye la creación y eliminación de procesos y la provisión de mecanismos para que los procesos se comuniquen y sincronicen entre sí.</a:t>
            </a:r>
          </a:p>
          <a:p>
            <a:pPr marL="514350" indent="-514350">
              <a:buFont typeface="+mj-lt"/>
              <a:buAutoNum type="arabicPeriod" startAt="13"/>
            </a:pPr>
            <a:r>
              <a:rPr lang="es-MX" dirty="0"/>
              <a:t>Un sistema operativo gestiona la memoria haciendo un seguimiento de qué partes de la memoria se están utilizando y por quién. También es responsable de asignar y liberar espacio de memoria de forma dinámica.</a:t>
            </a:r>
          </a:p>
          <a:p>
            <a:pPr marL="514350" indent="-514350">
              <a:buFont typeface="+mj-lt"/>
              <a:buAutoNum type="arabicPeriod" startAt="13"/>
            </a:pPr>
            <a:r>
              <a:rPr lang="es-MX" dirty="0"/>
              <a:t>El sistema operativo gestiona el espacio de almacenamiento; esto incluye proporcionar sistemas de archivos para representar archivos y directorios y gestionar el espacio en dispositivos de almacenamiento masivo.</a:t>
            </a:r>
          </a:p>
          <a:p>
            <a:pPr marL="514350" indent="-514350">
              <a:buFont typeface="+mj-lt"/>
              <a:buAutoNum type="arabicPeriod" startAt="13"/>
            </a:pPr>
            <a:r>
              <a:rPr lang="es-MX" dirty="0"/>
              <a:t>Los sistemas operativos proporcionan mecanismos para proteger y asegurar el sistema operativo y a los usuarios. Las medidas de protección controlan el acceso de los procesos o usuarios a los recursos puestos a disposición por el sistema basado en computador.</a:t>
            </a:r>
          </a:p>
        </p:txBody>
      </p:sp>
      <p:pic>
        <p:nvPicPr>
          <p:cNvPr id="4" name="Imagen 3">
            <a:extLst>
              <a:ext uri="{FF2B5EF4-FFF2-40B4-BE49-F238E27FC236}">
                <a16:creationId xmlns:a16="http://schemas.microsoft.com/office/drawing/2014/main" id="{A0065630-7CFD-33AA-F084-6D7B663E72DF}"/>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6770228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0175A9-C5DE-9745-3555-87CD03D2E70A}"/>
              </a:ext>
            </a:extLst>
          </p:cNvPr>
          <p:cNvSpPr>
            <a:spLocks noGrp="1"/>
          </p:cNvSpPr>
          <p:nvPr>
            <p:ph type="title"/>
          </p:nvPr>
        </p:nvSpPr>
        <p:spPr/>
        <p:txBody>
          <a:bodyPr/>
          <a:lstStyle/>
          <a:p>
            <a:r>
              <a:rPr lang="es-MX" dirty="0"/>
              <a:t>Resumen</a:t>
            </a:r>
            <a:endParaRPr lang="es-CO" dirty="0"/>
          </a:p>
        </p:txBody>
      </p:sp>
      <p:sp>
        <p:nvSpPr>
          <p:cNvPr id="3" name="Marcador de contenido 2">
            <a:extLst>
              <a:ext uri="{FF2B5EF4-FFF2-40B4-BE49-F238E27FC236}">
                <a16:creationId xmlns:a16="http://schemas.microsoft.com/office/drawing/2014/main" id="{213EF650-D07F-2DCC-C09A-D29498C27704}"/>
              </a:ext>
            </a:extLst>
          </p:cNvPr>
          <p:cNvSpPr>
            <a:spLocks noGrp="1"/>
          </p:cNvSpPr>
          <p:nvPr>
            <p:ph idx="1"/>
          </p:nvPr>
        </p:nvSpPr>
        <p:spPr/>
        <p:txBody>
          <a:bodyPr>
            <a:normAutofit fontScale="77500" lnSpcReduction="20000"/>
          </a:bodyPr>
          <a:lstStyle/>
          <a:p>
            <a:pPr marL="514350" indent="-514350">
              <a:buFont typeface="+mj-lt"/>
              <a:buAutoNum type="arabicPeriod" startAt="17"/>
            </a:pPr>
            <a:r>
              <a:rPr lang="es-MX" dirty="0"/>
              <a:t>La virtualización consiste en abstraer el hardware de un computador en varios entornos de ejecución diferentes.</a:t>
            </a:r>
          </a:p>
          <a:p>
            <a:pPr marL="514350" indent="-514350">
              <a:buFont typeface="+mj-lt"/>
              <a:buAutoNum type="arabicPeriod" startAt="17"/>
            </a:pPr>
            <a:r>
              <a:rPr lang="es-MX" dirty="0"/>
              <a:t>Las estructuras de datos que se utilizan en un sistema operativo incluyen listas, pilas, colas, árboles y mapas de bits.</a:t>
            </a:r>
          </a:p>
          <a:p>
            <a:pPr marL="514350" indent="-514350">
              <a:buFont typeface="+mj-lt"/>
              <a:buAutoNum type="arabicPeriod" startAt="17"/>
            </a:pPr>
            <a:r>
              <a:rPr lang="es-MX" dirty="0"/>
              <a:t>La computación se lleva a cabo en diversos entornos, como la computación tradicional, la computación móvil, los sistemas cliente-servidor, los sistemas peer-</a:t>
            </a:r>
            <a:r>
              <a:rPr lang="es-MX" dirty="0" err="1"/>
              <a:t>to</a:t>
            </a:r>
            <a:r>
              <a:rPr lang="es-MX" dirty="0"/>
              <a:t>-peer, la computación en la nube y los sistemas embebidos en tiempo real.</a:t>
            </a:r>
          </a:p>
          <a:p>
            <a:pPr marL="514350" indent="-514350">
              <a:buFont typeface="+mj-lt"/>
              <a:buAutoNum type="arabicPeriod" startAt="17"/>
            </a:pPr>
            <a:r>
              <a:rPr lang="es-MX" dirty="0"/>
              <a:t>Los sistemas operativos de uso libre y de código abierto están disponibles en formato de código fuente. El software libre tiene una licencia que permite su uso, redistribución y modificación sin coste alguno. GNU/Linux, FreeBSD y Solaris son ejemplos de sistemas de código abierto populares.</a:t>
            </a:r>
            <a:endParaRPr lang="es-CO" dirty="0"/>
          </a:p>
        </p:txBody>
      </p:sp>
      <p:pic>
        <p:nvPicPr>
          <p:cNvPr id="4" name="Imagen 3">
            <a:extLst>
              <a:ext uri="{FF2B5EF4-FFF2-40B4-BE49-F238E27FC236}">
                <a16:creationId xmlns:a16="http://schemas.microsoft.com/office/drawing/2014/main" id="{750E5FEA-0FB4-3E92-F0C6-6A1C5D81B47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0371907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latin typeface="Ancizar Sans" panose="020B0602040300000003" pitchFamily="34" charset="0"/>
              </a:rPr>
              <a:t>Referencias</a:t>
            </a:r>
          </a:p>
        </p:txBody>
      </p:sp>
      <p:sp>
        <p:nvSpPr>
          <p:cNvPr id="3" name="Marcador de contenido 2"/>
          <p:cNvSpPr>
            <a:spLocks noGrp="1"/>
          </p:cNvSpPr>
          <p:nvPr>
            <p:ph idx="1"/>
          </p:nvPr>
        </p:nvSpPr>
        <p:spPr/>
        <p:txBody>
          <a:bodyPr>
            <a:normAutofit fontScale="85000" lnSpcReduction="10000"/>
          </a:bodyPr>
          <a:lstStyle/>
          <a:p>
            <a:r>
              <a:rPr lang="es-CO" b="1" dirty="0" err="1"/>
              <a:t>Silberschatz</a:t>
            </a:r>
            <a:r>
              <a:rPr lang="es-CO" dirty="0"/>
              <a:t>, A. </a:t>
            </a:r>
            <a:r>
              <a:rPr lang="es-CO" b="1" dirty="0" err="1"/>
              <a:t>Galvin</a:t>
            </a:r>
            <a:r>
              <a:rPr lang="es-CO" dirty="0"/>
              <a:t> P.B. y </a:t>
            </a:r>
            <a:r>
              <a:rPr lang="es-CO" b="1" dirty="0" err="1"/>
              <a:t>Gagne</a:t>
            </a:r>
            <a:r>
              <a:rPr lang="es-CO" dirty="0"/>
              <a:t>, G. </a:t>
            </a:r>
            <a:r>
              <a:rPr lang="es-CO" b="1" i="1" dirty="0" err="1"/>
              <a:t>Operating</a:t>
            </a:r>
            <a:r>
              <a:rPr lang="es-CO" b="1" i="1" dirty="0"/>
              <a:t> </a:t>
            </a:r>
            <a:r>
              <a:rPr lang="es-CO" b="1" i="1" dirty="0" err="1"/>
              <a:t>System</a:t>
            </a:r>
            <a:r>
              <a:rPr lang="es-CO" b="1" i="1" dirty="0"/>
              <a:t> </a:t>
            </a:r>
            <a:r>
              <a:rPr lang="es-CO" b="1" i="1" dirty="0" err="1"/>
              <a:t>Concepts</a:t>
            </a:r>
            <a:r>
              <a:rPr lang="es-CO" dirty="0"/>
              <a:t>. Wiley. 10a Edición. 2018.</a:t>
            </a:r>
          </a:p>
          <a:p>
            <a:r>
              <a:rPr lang="en-US" b="1" dirty="0"/>
              <a:t>Anderson</a:t>
            </a:r>
            <a:r>
              <a:rPr lang="en-US" dirty="0"/>
              <a:t>, T. &amp; </a:t>
            </a:r>
            <a:r>
              <a:rPr lang="en-US" b="1" dirty="0"/>
              <a:t>Dahlin</a:t>
            </a:r>
            <a:r>
              <a:rPr lang="en-US" dirty="0"/>
              <a:t>, M.</a:t>
            </a:r>
            <a:r>
              <a:rPr lang="en-US" b="1" i="1" dirty="0"/>
              <a:t> Operating Systems: Principles and Practice</a:t>
            </a:r>
            <a:r>
              <a:rPr lang="en-US" dirty="0"/>
              <a:t> Recursive Books. 2 </a:t>
            </a:r>
            <a:r>
              <a:rPr lang="en-US" dirty="0" err="1"/>
              <a:t>edición</a:t>
            </a:r>
            <a:r>
              <a:rPr lang="en-US" dirty="0"/>
              <a:t>. 2014</a:t>
            </a:r>
          </a:p>
          <a:p>
            <a:r>
              <a:rPr lang="es-CO" b="1" dirty="0" err="1"/>
              <a:t>Mauerer</a:t>
            </a:r>
            <a:r>
              <a:rPr lang="es-CO" dirty="0"/>
              <a:t>, W. </a:t>
            </a:r>
            <a:r>
              <a:rPr lang="es-CO" b="1" i="1" dirty="0"/>
              <a:t>Professional Linux </a:t>
            </a:r>
            <a:r>
              <a:rPr lang="es-CO" b="1" i="1" dirty="0" err="1"/>
              <a:t>Kernel</a:t>
            </a:r>
            <a:r>
              <a:rPr lang="es-CO" b="1" i="1" dirty="0"/>
              <a:t> </a:t>
            </a:r>
            <a:r>
              <a:rPr lang="es-CO" b="1" i="1" dirty="0" err="1"/>
              <a:t>Architecture</a:t>
            </a:r>
            <a:r>
              <a:rPr lang="es-CO" b="1" i="1" dirty="0"/>
              <a:t>.</a:t>
            </a:r>
            <a:r>
              <a:rPr lang="es-CO" dirty="0"/>
              <a:t> </a:t>
            </a:r>
            <a:r>
              <a:rPr lang="en-US" dirty="0" err="1"/>
              <a:t>Wrox</a:t>
            </a:r>
            <a:r>
              <a:rPr lang="en-US" dirty="0"/>
              <a:t>. 1 edition. 2008</a:t>
            </a:r>
          </a:p>
          <a:p>
            <a:r>
              <a:rPr lang="en-US" dirty="0"/>
              <a:t>https://www.linkedin.com/feed/update/urn:li:activity:7092104191170469888?updateEntityUrn=urn%3Ali%3Afs_feedUpdate%3A%28V2%2Curn%3Ali%3Aactivity%3A7092104191170469888%29</a:t>
            </a:r>
          </a:p>
          <a:p>
            <a:r>
              <a:rPr lang="en-US" dirty="0"/>
              <a:t>https://topapps.ai/artificial-intelligence-operating-systems-guide/</a:t>
            </a:r>
          </a:p>
          <a:p>
            <a:r>
              <a:rPr lang="en-US" dirty="0"/>
              <a:t>https://www.arxiv.org/pdf/2407.14567</a:t>
            </a:r>
          </a:p>
        </p:txBody>
      </p:sp>
    </p:spTree>
    <p:extLst>
      <p:ext uri="{BB962C8B-B14F-4D97-AF65-F5344CB8AC3E}">
        <p14:creationId xmlns:p14="http://schemas.microsoft.com/office/powerpoint/2010/main" val="160636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p:cNvSpPr>
            <a:spLocks noGrp="1"/>
          </p:cNvSpPr>
          <p:nvPr>
            <p:ph type="title"/>
          </p:nvPr>
        </p:nvSpPr>
        <p:spPr>
          <a:xfrm>
            <a:off x="838200" y="253397"/>
            <a:ext cx="10515600" cy="1273233"/>
          </a:xfrm>
        </p:spPr>
        <p:txBody>
          <a:bodyPr>
            <a:normAutofit/>
          </a:bodyPr>
          <a:lstStyle/>
          <a:p>
            <a:r>
              <a:rPr lang="es-CO" altLang="es-CO" sz="4000">
                <a:latin typeface="Ancizar Sans" panose="020B0602040300000003" pitchFamily="34" charset="0"/>
              </a:rPr>
              <a:t>¿Qué hace un sistema operativo?</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p:cNvSpPr>
            <a:spLocks noGrp="1"/>
          </p:cNvSpPr>
          <p:nvPr>
            <p:ph idx="1"/>
          </p:nvPr>
        </p:nvSpPr>
        <p:spPr>
          <a:xfrm>
            <a:off x="838200" y="1890721"/>
            <a:ext cx="10515600" cy="4818191"/>
          </a:xfrm>
        </p:spPr>
        <p:txBody>
          <a:bodyPr>
            <a:normAutofit lnSpcReduction="10000"/>
          </a:bodyPr>
          <a:lstStyle/>
          <a:p>
            <a:pPr>
              <a:lnSpc>
                <a:spcPct val="90000"/>
              </a:lnSpc>
            </a:pPr>
            <a:r>
              <a:rPr lang="en-US" sz="2200" dirty="0" err="1">
                <a:latin typeface="Ancizar Sans" panose="020B0602040300000003" pitchFamily="34" charset="0"/>
              </a:rPr>
              <a:t>Depende</a:t>
            </a:r>
            <a:r>
              <a:rPr lang="en-US" sz="2200" dirty="0">
                <a:latin typeface="Ancizar Sans" panose="020B0602040300000003" pitchFamily="34" charset="0"/>
              </a:rPr>
              <a:t> del punto de vista: </a:t>
            </a:r>
          </a:p>
          <a:p>
            <a:pPr lvl="1">
              <a:lnSpc>
                <a:spcPct val="90000"/>
              </a:lnSpc>
            </a:pPr>
            <a:r>
              <a:rPr lang="en-US" sz="2200" dirty="0">
                <a:latin typeface="Ancizar Sans" panose="020B0602040300000003" pitchFamily="34" charset="0"/>
              </a:rPr>
              <a:t>del </a:t>
            </a:r>
            <a:r>
              <a:rPr lang="en-US" sz="2200" dirty="0" err="1">
                <a:latin typeface="Ancizar Sans" panose="020B0602040300000003" pitchFamily="34" charset="0"/>
              </a:rPr>
              <a:t>usuario</a:t>
            </a:r>
            <a:endParaRPr lang="en-US" sz="2200" dirty="0">
              <a:latin typeface="Ancizar Sans" panose="020B0602040300000003" pitchFamily="34" charset="0"/>
            </a:endParaRPr>
          </a:p>
          <a:p>
            <a:pPr lvl="1">
              <a:lnSpc>
                <a:spcPct val="90000"/>
              </a:lnSpc>
            </a:pPr>
            <a:r>
              <a:rPr lang="en-US" sz="2200" dirty="0">
                <a:latin typeface="Ancizar Sans" panose="020B0602040300000003" pitchFamily="34" charset="0"/>
              </a:rPr>
              <a:t>del </a:t>
            </a:r>
            <a:r>
              <a:rPr lang="en-US" sz="2200" dirty="0" err="1">
                <a:latin typeface="Ancizar Sans" panose="020B0602040300000003" pitchFamily="34" charset="0"/>
              </a:rPr>
              <a:t>sistema</a:t>
            </a:r>
            <a:endParaRPr lang="en-US" sz="2200" dirty="0">
              <a:latin typeface="Ancizar Sans" panose="020B0602040300000003" pitchFamily="34" charset="0"/>
            </a:endParaRPr>
          </a:p>
          <a:p>
            <a:pPr>
              <a:lnSpc>
                <a:spcPct val="90000"/>
              </a:lnSpc>
            </a:pPr>
            <a:r>
              <a:rPr lang="en-US" sz="2200" dirty="0">
                <a:latin typeface="Ancizar Sans" panose="020B0602040300000003" pitchFamily="34" charset="0"/>
              </a:rPr>
              <a:t>Un </a:t>
            </a:r>
            <a:r>
              <a:rPr lang="en-US" sz="2200" dirty="0" err="1">
                <a:latin typeface="Ancizar Sans" panose="020B0602040300000003" pitchFamily="34" charset="0"/>
              </a:rPr>
              <a:t>usuario</a:t>
            </a:r>
            <a:r>
              <a:rPr lang="en-US" sz="2200" dirty="0">
                <a:latin typeface="Ancizar Sans" panose="020B0602040300000003" pitchFamily="34" charset="0"/>
              </a:rPr>
              <a:t> </a:t>
            </a:r>
            <a:r>
              <a:rPr lang="en-US" sz="2200" dirty="0" err="1">
                <a:latin typeface="Ancizar Sans" panose="020B0602040300000003" pitchFamily="34" charset="0"/>
              </a:rPr>
              <a:t>desea</a:t>
            </a:r>
            <a:r>
              <a:rPr lang="en-US" sz="2200" dirty="0">
                <a:latin typeface="Ancizar Sans" panose="020B0602040300000003" pitchFamily="34" charset="0"/>
              </a:rPr>
              <a:t> </a:t>
            </a:r>
            <a:r>
              <a:rPr lang="en-US" sz="2200" dirty="0" err="1">
                <a:latin typeface="Ancizar Sans" panose="020B0602040300000003" pitchFamily="34" charset="0"/>
              </a:rPr>
              <a:t>conveniencia</a:t>
            </a:r>
            <a:r>
              <a:rPr lang="en-US" sz="2200" dirty="0">
                <a:latin typeface="Ancizar Sans" panose="020B0602040300000003" pitchFamily="34" charset="0"/>
              </a:rPr>
              <a:t>, </a:t>
            </a:r>
            <a:r>
              <a:rPr lang="en-US" sz="2200" b="1" dirty="0" err="1">
                <a:latin typeface="Ancizar Sans" panose="020B0602040300000003" pitchFamily="34" charset="0"/>
              </a:rPr>
              <a:t>facilidad</a:t>
            </a:r>
            <a:r>
              <a:rPr lang="en-US" sz="2200" b="1" dirty="0">
                <a:latin typeface="Ancizar Sans" panose="020B0602040300000003" pitchFamily="34" charset="0"/>
              </a:rPr>
              <a:t> de </a:t>
            </a:r>
            <a:r>
              <a:rPr lang="en-US" sz="2200" b="1" dirty="0" err="1">
                <a:latin typeface="Ancizar Sans" panose="020B0602040300000003" pitchFamily="34" charset="0"/>
              </a:rPr>
              <a:t>uso</a:t>
            </a:r>
            <a:r>
              <a:rPr lang="en-US" sz="2200" dirty="0">
                <a:latin typeface="Ancizar Sans" panose="020B0602040300000003" pitchFamily="34" charset="0"/>
              </a:rPr>
              <a:t> y </a:t>
            </a:r>
            <a:r>
              <a:rPr lang="en-US" sz="2200" b="1" dirty="0" err="1">
                <a:latin typeface="Ancizar Sans" panose="020B0602040300000003" pitchFamily="34" charset="0"/>
              </a:rPr>
              <a:t>buen</a:t>
            </a:r>
            <a:r>
              <a:rPr lang="en-US" sz="2200" b="1" dirty="0">
                <a:latin typeface="Ancizar Sans" panose="020B0602040300000003" pitchFamily="34" charset="0"/>
              </a:rPr>
              <a:t> </a:t>
            </a:r>
            <a:r>
              <a:rPr lang="en-US" sz="2200" b="1" dirty="0" err="1">
                <a:latin typeface="Ancizar Sans" panose="020B0602040300000003" pitchFamily="34" charset="0"/>
              </a:rPr>
              <a:t>desempéño</a:t>
            </a:r>
            <a:endParaRPr lang="en-US" sz="2200" dirty="0">
              <a:latin typeface="Ancizar Sans" panose="020B0602040300000003" pitchFamily="34" charset="0"/>
            </a:endParaRPr>
          </a:p>
          <a:p>
            <a:pPr lvl="1">
              <a:lnSpc>
                <a:spcPct val="90000"/>
              </a:lnSpc>
            </a:pPr>
            <a:r>
              <a:rPr lang="en-US" sz="2200" dirty="0">
                <a:latin typeface="Ancizar Sans" panose="020B0602040300000003" pitchFamily="34" charset="0"/>
              </a:rPr>
              <a:t>NO le </a:t>
            </a:r>
            <a:r>
              <a:rPr lang="en-US" sz="2200" dirty="0" err="1">
                <a:latin typeface="Ancizar Sans" panose="020B0602040300000003" pitchFamily="34" charset="0"/>
              </a:rPr>
              <a:t>interesan</a:t>
            </a:r>
            <a:r>
              <a:rPr lang="en-US" sz="2200" dirty="0">
                <a:latin typeface="Ancizar Sans" panose="020B0602040300000003" pitchFamily="34" charset="0"/>
              </a:rPr>
              <a: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detalles</a:t>
            </a:r>
            <a:r>
              <a:rPr lang="en-US" sz="2200" dirty="0">
                <a:latin typeface="Ancizar Sans" panose="020B0602040300000003" pitchFamily="34" charset="0"/>
              </a:rPr>
              <a:t> de la </a:t>
            </a:r>
            <a:r>
              <a:rPr lang="en-US" sz="2200" b="1" dirty="0" err="1">
                <a:latin typeface="Ancizar Sans" panose="020B0602040300000003" pitchFamily="34" charset="0"/>
              </a:rPr>
              <a:t>utilización</a:t>
            </a:r>
            <a:r>
              <a:rPr lang="en-US" sz="2200" b="1" dirty="0">
                <a:latin typeface="Ancizar Sans" panose="020B0602040300000003" pitchFamily="34" charset="0"/>
              </a:rPr>
              <a:t> de </a:t>
            </a:r>
            <a:r>
              <a:rPr lang="en-US" sz="2200" b="1" dirty="0" err="1">
                <a:latin typeface="Ancizar Sans" panose="020B0602040300000003" pitchFamily="34" charset="0"/>
              </a:rPr>
              <a:t>los</a:t>
            </a:r>
            <a:r>
              <a:rPr lang="en-US" sz="2200" b="1" dirty="0">
                <a:latin typeface="Ancizar Sans" panose="020B0602040300000003" pitchFamily="34" charset="0"/>
              </a:rPr>
              <a:t> </a:t>
            </a:r>
            <a:r>
              <a:rPr lang="en-US" sz="2200" b="1" dirty="0" err="1">
                <a:latin typeface="Ancizar Sans" panose="020B0602040300000003" pitchFamily="34" charset="0"/>
              </a:rPr>
              <a:t>recursos</a:t>
            </a:r>
            <a:endParaRPr lang="en-US" sz="2200" b="1" dirty="0">
              <a:latin typeface="Ancizar Sans" panose="020B0602040300000003" pitchFamily="34" charset="0"/>
            </a:endParaRPr>
          </a:p>
          <a:p>
            <a:pPr>
              <a:lnSpc>
                <a:spcPct val="90000"/>
              </a:lnSpc>
            </a:pPr>
            <a:r>
              <a:rPr lang="en-US" sz="2200" dirty="0">
                <a:latin typeface="Ancizar Sans" panose="020B0602040300000003" pitchFamily="34" charset="0"/>
              </a:rPr>
              <a:t>Sin embargo,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sistemas</a:t>
            </a:r>
            <a:r>
              <a:rPr lang="en-US" sz="2200" dirty="0">
                <a:latin typeface="Ancizar Sans" panose="020B0602040300000003" pitchFamily="34" charset="0"/>
              </a:rPr>
              <a:t> de </a:t>
            </a:r>
            <a:r>
              <a:rPr lang="en-US" sz="2200" dirty="0" err="1">
                <a:latin typeface="Ancizar Sans" panose="020B0602040300000003" pitchFamily="34" charset="0"/>
              </a:rPr>
              <a:t>cómputo</a:t>
            </a:r>
            <a:r>
              <a:rPr lang="en-US" sz="2200" dirty="0">
                <a:latin typeface="Ancizar Sans" panose="020B0602040300000003" pitchFamily="34" charset="0"/>
              </a:rPr>
              <a:t> </a:t>
            </a:r>
            <a:r>
              <a:rPr lang="en-US" sz="2200" dirty="0" err="1">
                <a:latin typeface="Ancizar Sans" panose="020B0602040300000003" pitchFamily="34" charset="0"/>
              </a:rPr>
              <a:t>compartido</a:t>
            </a:r>
            <a:r>
              <a:rPr lang="en-US" sz="2200" dirty="0">
                <a:latin typeface="Ancizar Sans" panose="020B0602040300000003" pitchFamily="34" charset="0"/>
              </a:rPr>
              <a:t>, </a:t>
            </a:r>
            <a:r>
              <a:rPr lang="en-US" sz="2200" dirty="0" err="1">
                <a:latin typeface="Ancizar Sans" panose="020B0602040300000003" pitchFamily="34" charset="0"/>
              </a:rPr>
              <a:t>como</a:t>
            </a:r>
            <a:r>
              <a:rPr lang="en-US" sz="2200" dirty="0">
                <a:latin typeface="Ancizar Sans" panose="020B0602040300000003" pitchFamily="34" charset="0"/>
              </a:rPr>
              <a:t> un </a:t>
            </a:r>
            <a:r>
              <a:rPr lang="en-US" sz="2200" b="1" dirty="0">
                <a:latin typeface="Ancizar Sans" panose="020B0602040300000003" pitchFamily="34" charset="0"/>
              </a:rPr>
              <a:t>mainframe</a:t>
            </a:r>
            <a:r>
              <a:rPr lang="en-US" sz="2200" dirty="0">
                <a:latin typeface="Ancizar Sans" panose="020B0602040300000003" pitchFamily="34" charset="0"/>
              </a:rPr>
              <a:t> o un </a:t>
            </a:r>
            <a:r>
              <a:rPr lang="en-US" sz="2200" b="1" dirty="0" err="1">
                <a:latin typeface="Ancizar Sans" panose="020B0602040300000003" pitchFamily="34" charset="0"/>
              </a:rPr>
              <a:t>minicomputador</a:t>
            </a:r>
            <a:r>
              <a:rPr lang="en-US" sz="2200" b="1" dirty="0">
                <a:latin typeface="Ancizar Sans" panose="020B0602040300000003" pitchFamily="34" charset="0"/>
              </a:rPr>
              <a:t>,</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operativo</a:t>
            </a:r>
            <a:r>
              <a:rPr lang="en-US" sz="2200" dirty="0">
                <a:latin typeface="Ancizar Sans" panose="020B0602040300000003" pitchFamily="34" charset="0"/>
              </a:rPr>
              <a:t> </a:t>
            </a:r>
            <a:r>
              <a:rPr lang="en-US" sz="2200" dirty="0" err="1">
                <a:latin typeface="Ancizar Sans" panose="020B0602040300000003" pitchFamily="34" charset="0"/>
              </a:rPr>
              <a:t>debe</a:t>
            </a:r>
            <a:r>
              <a:rPr lang="en-US" sz="2200" dirty="0">
                <a:latin typeface="Ancizar Sans" panose="020B0602040300000003" pitchFamily="34" charset="0"/>
              </a:rPr>
              <a:t> </a:t>
            </a:r>
            <a:r>
              <a:rPr lang="en-US" sz="2200" dirty="0" err="1">
                <a:latin typeface="Ancizar Sans" panose="020B0602040300000003" pitchFamily="34" charset="0"/>
              </a:rPr>
              <a:t>tener</a:t>
            </a:r>
            <a:r>
              <a:rPr lang="en-US" sz="2200" dirty="0">
                <a:latin typeface="Ancizar Sans" panose="020B0602040300000003" pitchFamily="34" charset="0"/>
              </a:rPr>
              <a:t> </a:t>
            </a:r>
            <a:r>
              <a:rPr lang="en-US" sz="2200" dirty="0" err="1">
                <a:latin typeface="Ancizar Sans" panose="020B0602040300000003" pitchFamily="34" charset="0"/>
              </a:rPr>
              <a:t>satisfechos</a:t>
            </a:r>
            <a:r>
              <a:rPr lang="en-US" sz="2200" dirty="0">
                <a:latin typeface="Ancizar Sans" panose="020B0602040300000003" pitchFamily="34" charset="0"/>
              </a:rPr>
              <a:t> </a:t>
            </a:r>
            <a:r>
              <a:rPr lang="en-US" sz="2200" dirty="0" err="1">
                <a:latin typeface="Ancizar Sans" panose="020B0602040300000003" pitchFamily="34" charset="0"/>
              </a:rPr>
              <a:t>todos</a:t>
            </a:r>
            <a:r>
              <a:rPr lang="en-US" sz="2200" dirty="0">
                <a:latin typeface="Ancizar Sans" panose="020B0602040300000003" pitchFamily="34" charset="0"/>
              </a:rPr>
              <a: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usuarios</a:t>
            </a:r>
            <a:endParaRPr lang="en-US" sz="2200" dirty="0">
              <a:latin typeface="Ancizar Sans" panose="020B0602040300000003" pitchFamily="34" charset="0"/>
            </a:endParaRPr>
          </a:p>
          <a:p>
            <a:pPr>
              <a:lnSpc>
                <a:spcPct val="90000"/>
              </a:lnSpc>
            </a:pPr>
            <a:r>
              <a:rPr lang="en-US" sz="2200" dirty="0">
                <a:latin typeface="Ancizar Sans" panose="020B0602040300000003" pitchFamily="34" charset="0"/>
              </a:rPr>
              <a:t>Los </a:t>
            </a:r>
            <a:r>
              <a:rPr lang="en-US" sz="2200" dirty="0" err="1">
                <a:latin typeface="Ancizar Sans" panose="020B0602040300000003" pitchFamily="34" charset="0"/>
              </a:rPr>
              <a:t>usuarios</a:t>
            </a:r>
            <a:r>
              <a:rPr lang="en-US" sz="2200" dirty="0">
                <a:latin typeface="Ancizar Sans" panose="020B0602040300000003" pitchFamily="34" charset="0"/>
              </a:rPr>
              <a:t> de </a:t>
            </a:r>
            <a:r>
              <a:rPr lang="en-US" sz="2200" dirty="0" err="1">
                <a:latin typeface="Ancizar Sans" panose="020B0602040300000003" pitchFamily="34" charset="0"/>
              </a:rPr>
              <a:t>sistemas</a:t>
            </a:r>
            <a:r>
              <a:rPr lang="en-US" sz="2200" dirty="0">
                <a:latin typeface="Ancizar Sans" panose="020B0602040300000003" pitchFamily="34" charset="0"/>
              </a:rPr>
              <a:t> </a:t>
            </a:r>
            <a:r>
              <a:rPr lang="en-US" sz="2200" dirty="0" err="1">
                <a:latin typeface="Ancizar Sans" panose="020B0602040300000003" pitchFamily="34" charset="0"/>
              </a:rPr>
              <a:t>dedicados</a:t>
            </a:r>
            <a:r>
              <a:rPr lang="en-US" sz="2200" dirty="0">
                <a:latin typeface="Ancizar Sans" panose="020B0602040300000003" pitchFamily="34" charset="0"/>
              </a:rPr>
              <a:t>, </a:t>
            </a:r>
            <a:r>
              <a:rPr lang="en-US" sz="2200" dirty="0" err="1">
                <a:latin typeface="Ancizar Sans" panose="020B0602040300000003" pitchFamily="34" charset="0"/>
              </a:rPr>
              <a:t>como</a:t>
            </a:r>
            <a:r>
              <a:rPr lang="en-US" sz="2200" dirty="0">
                <a:latin typeface="Ancizar Sans" panose="020B0602040300000003" pitchFamily="34" charset="0"/>
              </a:rPr>
              <a:t> las </a:t>
            </a:r>
            <a:r>
              <a:rPr lang="en-US" sz="2200" b="1" dirty="0" err="1">
                <a:latin typeface="Ancizar Sans" panose="020B0602040300000003" pitchFamily="34" charset="0"/>
              </a:rPr>
              <a:t>estaciones</a:t>
            </a:r>
            <a:r>
              <a:rPr lang="en-US" sz="2200" b="1" dirty="0">
                <a:latin typeface="Ancizar Sans" panose="020B0602040300000003" pitchFamily="34" charset="0"/>
              </a:rPr>
              <a:t> de </a:t>
            </a:r>
            <a:r>
              <a:rPr lang="en-US" sz="2200" b="1" dirty="0" err="1">
                <a:latin typeface="Ancizar Sans" panose="020B0602040300000003" pitchFamily="34" charset="0"/>
              </a:rPr>
              <a:t>trabajo</a:t>
            </a:r>
            <a:r>
              <a:rPr lang="en-US" sz="2200" b="1" dirty="0">
                <a:latin typeface="Ancizar Sans" panose="020B0602040300000003" pitchFamily="34" charset="0"/>
              </a:rPr>
              <a:t> (workstations</a:t>
            </a:r>
            <a:r>
              <a:rPr lang="en-US" sz="2200" dirty="0">
                <a:latin typeface="Ancizar Sans" panose="020B0602040300000003" pitchFamily="34" charset="0"/>
              </a:rPr>
              <a:t>) </a:t>
            </a:r>
            <a:r>
              <a:rPr lang="en-US" sz="2200" dirty="0" err="1">
                <a:latin typeface="Ancizar Sans" panose="020B0602040300000003" pitchFamily="34" charset="0"/>
              </a:rPr>
              <a:t>tienen</a:t>
            </a:r>
            <a:r>
              <a:rPr lang="en-US" sz="2200" dirty="0">
                <a:latin typeface="Ancizar Sans" panose="020B0602040300000003" pitchFamily="34" charset="0"/>
              </a:rPr>
              <a:t> </a:t>
            </a:r>
            <a:r>
              <a:rPr lang="en-US" sz="2200" dirty="0" err="1">
                <a:latin typeface="Ancizar Sans" panose="020B0602040300000003" pitchFamily="34" charset="0"/>
              </a:rPr>
              <a:t>recursos</a:t>
            </a:r>
            <a:r>
              <a:rPr lang="en-US" sz="2200" dirty="0">
                <a:latin typeface="Ancizar Sans" panose="020B0602040300000003" pitchFamily="34" charset="0"/>
              </a:rPr>
              <a:t> </a:t>
            </a:r>
            <a:r>
              <a:rPr lang="en-US" sz="2200" dirty="0" err="1">
                <a:latin typeface="Ancizar Sans" panose="020B0602040300000003" pitchFamily="34" charset="0"/>
              </a:rPr>
              <a:t>dedicados</a:t>
            </a:r>
            <a:r>
              <a:rPr lang="en-US" sz="2200" dirty="0">
                <a:latin typeface="Ancizar Sans" panose="020B0602040300000003" pitchFamily="34" charset="0"/>
              </a:rPr>
              <a:t>, </a:t>
            </a:r>
            <a:r>
              <a:rPr lang="en-US" sz="2200" dirty="0" err="1">
                <a:latin typeface="Ancizar Sans" panose="020B0602040300000003" pitchFamily="34" charset="0"/>
              </a:rPr>
              <a:t>pero</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muchas</a:t>
            </a:r>
            <a:r>
              <a:rPr lang="en-US" sz="2200" dirty="0">
                <a:latin typeface="Ancizar Sans" panose="020B0602040300000003" pitchFamily="34" charset="0"/>
              </a:rPr>
              <a:t> </a:t>
            </a:r>
            <a:r>
              <a:rPr lang="en-US" sz="2200" dirty="0" err="1">
                <a:latin typeface="Ancizar Sans" panose="020B0602040300000003" pitchFamily="34" charset="0"/>
              </a:rPr>
              <a:t>ocasiones</a:t>
            </a:r>
            <a:r>
              <a:rPr lang="en-US" sz="2200" dirty="0">
                <a:latin typeface="Ancizar Sans" panose="020B0602040300000003" pitchFamily="34" charset="0"/>
              </a:rPr>
              <a:t> </a:t>
            </a:r>
            <a:r>
              <a:rPr lang="en-US" sz="2200" dirty="0" err="1">
                <a:latin typeface="Ancizar Sans" panose="020B0602040300000003" pitchFamily="34" charset="0"/>
              </a:rPr>
              <a:t>comparten</a:t>
            </a:r>
            <a:r>
              <a:rPr lang="en-US" sz="2200" dirty="0">
                <a:latin typeface="Ancizar Sans" panose="020B0602040300000003" pitchFamily="34" charset="0"/>
              </a:rPr>
              <a:t> </a:t>
            </a:r>
            <a:r>
              <a:rPr lang="en-US" sz="2200" dirty="0" err="1">
                <a:latin typeface="Ancizar Sans" panose="020B0602040300000003" pitchFamily="34" charset="0"/>
              </a:rPr>
              <a:t>recursos</a:t>
            </a:r>
            <a:r>
              <a:rPr lang="en-US" sz="2200" dirty="0">
                <a:latin typeface="Ancizar Sans" panose="020B0602040300000003" pitchFamily="34" charset="0"/>
              </a:rPr>
              <a:t> </a:t>
            </a:r>
            <a:r>
              <a:rPr lang="en-US" sz="2200" dirty="0" err="1">
                <a:latin typeface="Ancizar Sans" panose="020B0602040300000003" pitchFamily="34" charset="0"/>
              </a:rPr>
              <a:t>desde</a:t>
            </a:r>
            <a:r>
              <a:rPr lang="en-US" sz="2200" dirty="0">
                <a:latin typeface="Ancizar Sans" panose="020B0602040300000003" pitchFamily="34" charset="0"/>
              </a:rPr>
              <a:t> </a:t>
            </a:r>
            <a:r>
              <a:rPr lang="en-US" sz="2200" b="1" dirty="0" err="1">
                <a:latin typeface="Ancizar Sans" panose="020B0602040300000003" pitchFamily="34" charset="0"/>
              </a:rPr>
              <a:t>servidores</a:t>
            </a:r>
            <a:endParaRPr lang="en-US" sz="2200" b="1" dirty="0">
              <a:latin typeface="Ancizar Sans" panose="020B0602040300000003" pitchFamily="34" charset="0"/>
            </a:endParaRPr>
          </a:p>
          <a:p>
            <a:pPr>
              <a:lnSpc>
                <a:spcPct val="90000"/>
              </a:lnSpc>
            </a:pPr>
            <a:r>
              <a:rPr lang="en-US" sz="2200" dirty="0">
                <a:latin typeface="Ancizar Sans" panose="020B0602040300000003" pitchFamily="34" charset="0"/>
              </a:rPr>
              <a:t>Los </a:t>
            </a:r>
            <a:r>
              <a:rPr lang="en-US" sz="2200" dirty="0" err="1">
                <a:latin typeface="Ancizar Sans" panose="020B0602040300000003" pitchFamily="34" charset="0"/>
              </a:rPr>
              <a:t>dispositivos</a:t>
            </a:r>
            <a:r>
              <a:rPr lang="en-US" sz="2200" dirty="0">
                <a:latin typeface="Ancizar Sans" panose="020B0602040300000003" pitchFamily="34" charset="0"/>
              </a:rPr>
              <a:t> </a:t>
            </a:r>
            <a:r>
              <a:rPr lang="en-US" sz="2200" dirty="0" err="1">
                <a:latin typeface="Ancizar Sans" panose="020B0602040300000003" pitchFamily="34" charset="0"/>
              </a:rPr>
              <a:t>móviles</a:t>
            </a:r>
            <a:r>
              <a:rPr lang="en-US" sz="2200" dirty="0">
                <a:latin typeface="Ancizar Sans" panose="020B0602040300000003" pitchFamily="34" charset="0"/>
              </a:rPr>
              <a:t> </a:t>
            </a:r>
            <a:r>
              <a:rPr lang="en-US" sz="2200" dirty="0" err="1">
                <a:latin typeface="Ancizar Sans" panose="020B0602040300000003" pitchFamily="34" charset="0"/>
              </a:rPr>
              <a:t>generalmente</a:t>
            </a:r>
            <a:r>
              <a:rPr lang="en-US" sz="2200" dirty="0">
                <a:latin typeface="Ancizar Sans" panose="020B0602040300000003" pitchFamily="34" charset="0"/>
              </a:rPr>
              <a:t> </a:t>
            </a:r>
            <a:r>
              <a:rPr lang="en-US" sz="2200" dirty="0" err="1">
                <a:latin typeface="Ancizar Sans" panose="020B0602040300000003" pitchFamily="34" charset="0"/>
              </a:rPr>
              <a:t>tienen</a:t>
            </a:r>
            <a:r>
              <a:rPr lang="en-US" sz="2200" dirty="0">
                <a:latin typeface="Ancizar Sans" panose="020B0602040300000003" pitchFamily="34" charset="0"/>
              </a:rPr>
              <a:t> </a:t>
            </a:r>
            <a:r>
              <a:rPr lang="en-US" sz="2200" dirty="0" err="1">
                <a:latin typeface="Ancizar Sans" panose="020B0602040300000003" pitchFamily="34" charset="0"/>
              </a:rPr>
              <a:t>pocos</a:t>
            </a:r>
            <a:r>
              <a:rPr lang="en-US" sz="2200" dirty="0">
                <a:latin typeface="Ancizar Sans" panose="020B0602040300000003" pitchFamily="34" charset="0"/>
              </a:rPr>
              <a:t> </a:t>
            </a:r>
            <a:r>
              <a:rPr lang="en-US" sz="2200" dirty="0" err="1">
                <a:latin typeface="Ancizar Sans" panose="020B0602040300000003" pitchFamily="34" charset="0"/>
              </a:rPr>
              <a:t>recursos</a:t>
            </a:r>
            <a:r>
              <a:rPr lang="en-US" sz="2200" dirty="0">
                <a:latin typeface="Ancizar Sans" panose="020B0602040300000003" pitchFamily="34" charset="0"/>
              </a:rPr>
              <a:t>, y </a:t>
            </a:r>
            <a:r>
              <a:rPr lang="en-US" sz="2200" dirty="0" err="1">
                <a:latin typeface="Ancizar Sans" panose="020B0602040300000003" pitchFamily="34" charset="0"/>
              </a:rPr>
              <a:t>deben</a:t>
            </a:r>
            <a:r>
              <a:rPr lang="en-US" sz="2200" dirty="0">
                <a:latin typeface="Ancizar Sans" panose="020B0602040300000003" pitchFamily="34" charset="0"/>
              </a:rPr>
              <a:t> </a:t>
            </a:r>
            <a:r>
              <a:rPr lang="en-US" sz="2200" dirty="0" err="1">
                <a:latin typeface="Ancizar Sans" panose="020B0602040300000003" pitchFamily="34" charset="0"/>
              </a:rPr>
              <a:t>optimizar</a:t>
            </a:r>
            <a:r>
              <a:rPr lang="en-US" sz="2200" dirty="0">
                <a:latin typeface="Ancizar Sans" panose="020B0602040300000003" pitchFamily="34" charset="0"/>
              </a:rPr>
              <a:t> la </a:t>
            </a:r>
            <a:r>
              <a:rPr lang="en-US" sz="2200" dirty="0" err="1">
                <a:latin typeface="Ancizar Sans" panose="020B0602040300000003" pitchFamily="34" charset="0"/>
              </a:rPr>
              <a:t>usabilidad</a:t>
            </a:r>
            <a:r>
              <a:rPr lang="en-US" sz="2200" dirty="0">
                <a:latin typeface="Ancizar Sans" panose="020B0602040300000003" pitchFamily="34" charset="0"/>
              </a:rPr>
              <a:t> y la </a:t>
            </a:r>
            <a:r>
              <a:rPr lang="en-US" sz="2200" dirty="0" err="1">
                <a:latin typeface="Ancizar Sans" panose="020B0602040300000003" pitchFamily="34" charset="0"/>
              </a:rPr>
              <a:t>vida</a:t>
            </a:r>
            <a:r>
              <a:rPr lang="en-US" sz="2200" dirty="0">
                <a:latin typeface="Ancizar Sans" panose="020B0602040300000003" pitchFamily="34" charset="0"/>
              </a:rPr>
              <a:t> de la </a:t>
            </a:r>
            <a:r>
              <a:rPr lang="en-US" sz="2200" dirty="0" err="1">
                <a:latin typeface="Ancizar Sans" panose="020B0602040300000003" pitchFamily="34" charset="0"/>
              </a:rPr>
              <a:t>batería</a:t>
            </a:r>
            <a:endParaRPr lang="en-US" sz="2200" dirty="0">
              <a:latin typeface="Ancizar Sans" panose="020B0602040300000003" pitchFamily="34" charset="0"/>
            </a:endParaRPr>
          </a:p>
          <a:p>
            <a:pPr>
              <a:lnSpc>
                <a:spcPct val="90000"/>
              </a:lnSpc>
            </a:pPr>
            <a:r>
              <a:rPr lang="en-US" sz="2200" dirty="0" err="1">
                <a:latin typeface="Ancizar Sans" panose="020B0602040300000003" pitchFamily="34" charset="0"/>
              </a:rPr>
              <a:t>Algunos</a:t>
            </a:r>
            <a:r>
              <a:rPr lang="en-US" sz="2200" dirty="0">
                <a:latin typeface="Ancizar Sans" panose="020B0602040300000003" pitchFamily="34" charset="0"/>
              </a:rPr>
              <a:t> </a:t>
            </a:r>
            <a:r>
              <a:rPr lang="en-US" sz="2200" dirty="0" err="1">
                <a:latin typeface="Ancizar Sans" panose="020B0602040300000003" pitchFamily="34" charset="0"/>
              </a:rPr>
              <a:t>computadores</a:t>
            </a:r>
            <a:r>
              <a:rPr lang="en-US" sz="2200" dirty="0">
                <a:latin typeface="Ancizar Sans" panose="020B0602040300000003" pitchFamily="34" charset="0"/>
              </a:rPr>
              <a:t> </a:t>
            </a:r>
            <a:r>
              <a:rPr lang="en-US" sz="2200" dirty="0" err="1">
                <a:latin typeface="Ancizar Sans" panose="020B0602040300000003" pitchFamily="34" charset="0"/>
              </a:rPr>
              <a:t>tienen</a:t>
            </a:r>
            <a:r>
              <a:rPr lang="en-US" sz="2200" dirty="0">
                <a:latin typeface="Ancizar Sans" panose="020B0602040300000003" pitchFamily="34" charset="0"/>
              </a:rPr>
              <a:t> </a:t>
            </a:r>
            <a:r>
              <a:rPr lang="en-US" sz="2200" dirty="0" err="1">
                <a:latin typeface="Ancizar Sans" panose="020B0602040300000003" pitchFamily="34" charset="0"/>
              </a:rPr>
              <a:t>muy</a:t>
            </a:r>
            <a:r>
              <a:rPr lang="en-US" sz="2200" dirty="0">
                <a:latin typeface="Ancizar Sans" panose="020B0602040300000003" pitchFamily="34" charset="0"/>
              </a:rPr>
              <a:t> </a:t>
            </a:r>
            <a:r>
              <a:rPr lang="en-US" sz="2200" dirty="0" err="1">
                <a:latin typeface="Ancizar Sans" panose="020B0602040300000003" pitchFamily="34" charset="0"/>
              </a:rPr>
              <a:t>poca</a:t>
            </a:r>
            <a:r>
              <a:rPr lang="en-US" sz="2200" dirty="0">
                <a:latin typeface="Ancizar Sans" panose="020B0602040300000003" pitchFamily="34" charset="0"/>
              </a:rPr>
              <a:t> o </a:t>
            </a:r>
            <a:r>
              <a:rPr lang="en-US" sz="2200" dirty="0" err="1">
                <a:latin typeface="Ancizar Sans" panose="020B0602040300000003" pitchFamily="34" charset="0"/>
              </a:rPr>
              <a:t>ninguna</a:t>
            </a:r>
            <a:r>
              <a:rPr lang="en-US" sz="2200" dirty="0">
                <a:latin typeface="Ancizar Sans" panose="020B0602040300000003" pitchFamily="34" charset="0"/>
              </a:rPr>
              <a:t> </a:t>
            </a:r>
            <a:r>
              <a:rPr lang="en-US" sz="2200" dirty="0" err="1">
                <a:latin typeface="Ancizar Sans" panose="020B0602040300000003" pitchFamily="34" charset="0"/>
              </a:rPr>
              <a:t>interfaz</a:t>
            </a:r>
            <a:r>
              <a:rPr lang="en-US" sz="2200" dirty="0">
                <a:latin typeface="Ancizar Sans" panose="020B0602040300000003" pitchFamily="34" charset="0"/>
              </a:rPr>
              <a:t> para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usuario</a:t>
            </a:r>
            <a:r>
              <a:rPr lang="en-US" sz="2200" dirty="0">
                <a:latin typeface="Ancizar Sans" panose="020B0602040300000003" pitchFamily="34" charset="0"/>
              </a:rPr>
              <a:t>, </a:t>
            </a:r>
            <a:r>
              <a:rPr lang="en-US" sz="2200" dirty="0" err="1">
                <a:latin typeface="Ancizar Sans" panose="020B0602040300000003" pitchFamily="34" charset="0"/>
              </a:rPr>
              <a:t>como</a:t>
            </a:r>
            <a:r>
              <a:rPr lang="en-US" sz="2200" dirty="0">
                <a:latin typeface="Ancizar Sans" panose="020B0602040300000003" pitchFamily="34" charset="0"/>
              </a:rPr>
              <a: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computadores</a:t>
            </a:r>
            <a:r>
              <a:rPr lang="en-US" sz="2200" dirty="0">
                <a:latin typeface="Ancizar Sans" panose="020B0602040300000003" pitchFamily="34" charset="0"/>
              </a:rPr>
              <a:t> </a:t>
            </a:r>
            <a:r>
              <a:rPr lang="en-US" sz="2200" dirty="0" err="1">
                <a:latin typeface="Ancizar Sans" panose="020B0602040300000003" pitchFamily="34" charset="0"/>
              </a:rPr>
              <a:t>embebidos</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dispositivos</a:t>
            </a:r>
            <a:r>
              <a:rPr lang="en-US" sz="2200" dirty="0">
                <a:latin typeface="Ancizar Sans" panose="020B0602040300000003" pitchFamily="34" charset="0"/>
              </a:rPr>
              <a:t> del </a:t>
            </a:r>
            <a:r>
              <a:rPr lang="en-US" sz="2200" dirty="0" err="1">
                <a:latin typeface="Ancizar Sans" panose="020B0602040300000003" pitchFamily="34" charset="0"/>
              </a:rPr>
              <a:t>hogar</a:t>
            </a:r>
            <a:r>
              <a:rPr lang="en-US" sz="2200" dirty="0">
                <a:latin typeface="Ancizar Sans" panose="020B0602040300000003" pitchFamily="34" charset="0"/>
              </a:rPr>
              <a:t> o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automóviles</a:t>
            </a:r>
            <a:r>
              <a:rPr lang="en-US" sz="2200" dirty="0">
                <a:latin typeface="Ancizar Sans" panose="020B0602040300000003" pitchFamily="34" charset="0"/>
              </a:rPr>
              <a:t>. Muchos </a:t>
            </a:r>
            <a:r>
              <a:rPr lang="en-US" sz="2200" dirty="0" err="1">
                <a:latin typeface="Ancizar Sans" panose="020B0602040300000003" pitchFamily="34" charset="0"/>
              </a:rPr>
              <a:t>ejecutan</a:t>
            </a:r>
            <a:r>
              <a:rPr lang="en-US" sz="2200" dirty="0">
                <a:latin typeface="Ancizar Sans" panose="020B0602040300000003" pitchFamily="34" charset="0"/>
              </a:rPr>
              <a:t> sus </a:t>
            </a:r>
            <a:r>
              <a:rPr lang="en-US" sz="2200" dirty="0" err="1">
                <a:latin typeface="Ancizar Sans" panose="020B0602040300000003" pitchFamily="34" charset="0"/>
              </a:rPr>
              <a:t>tareas</a:t>
            </a:r>
            <a:r>
              <a:rPr lang="en-US" sz="2200" dirty="0">
                <a:latin typeface="Ancizar Sans" panose="020B0602040300000003" pitchFamily="34" charset="0"/>
              </a:rPr>
              <a:t> sin </a:t>
            </a:r>
            <a:r>
              <a:rPr lang="en-US" sz="2200" dirty="0" err="1">
                <a:latin typeface="Ancizar Sans" panose="020B0602040300000003" pitchFamily="34" charset="0"/>
              </a:rPr>
              <a:t>intervención</a:t>
            </a:r>
            <a:r>
              <a:rPr lang="en-US" sz="2200" dirty="0">
                <a:latin typeface="Ancizar Sans" panose="020B0602040300000003" pitchFamily="34" charset="0"/>
              </a:rPr>
              <a:t> de personas.</a:t>
            </a:r>
          </a:p>
          <a:p>
            <a:pPr>
              <a:lnSpc>
                <a:spcPct val="90000"/>
              </a:lnSpc>
            </a:pPr>
            <a:endParaRPr lang="es-CO" sz="1700" dirty="0">
              <a:latin typeface="Ancizar Sans" panose="020B0602040300000003" pitchFamily="34" charset="0"/>
            </a:endParaRPr>
          </a:p>
        </p:txBody>
      </p:sp>
    </p:spTree>
    <p:extLst>
      <p:ext uri="{BB962C8B-B14F-4D97-AF65-F5344CB8AC3E}">
        <p14:creationId xmlns:p14="http://schemas.microsoft.com/office/powerpoint/2010/main" val="329897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p:cNvSpPr>
            <a:spLocks noGrp="1"/>
          </p:cNvSpPr>
          <p:nvPr>
            <p:ph type="title"/>
          </p:nvPr>
        </p:nvSpPr>
        <p:spPr>
          <a:xfrm>
            <a:off x="838200" y="253397"/>
            <a:ext cx="10515600" cy="1273233"/>
          </a:xfrm>
        </p:spPr>
        <p:txBody>
          <a:bodyPr>
            <a:normAutofit/>
          </a:bodyPr>
          <a:lstStyle/>
          <a:p>
            <a:r>
              <a:rPr lang="en-US" altLang="es-CO" sz="4000">
                <a:latin typeface="Ancizar Sans" panose="020B0602040300000003" pitchFamily="34" charset="0"/>
              </a:rPr>
              <a:t>Definición de Sistema operativo</a:t>
            </a:r>
            <a:endParaRPr lang="es-CO" sz="4000">
              <a:latin typeface="Ancizar Sans" panose="020B0602040300000003" pitchFamily="34" charset="0"/>
            </a:endParaRP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p:cNvSpPr>
            <a:spLocks noGrp="1"/>
          </p:cNvSpPr>
          <p:nvPr>
            <p:ph idx="1"/>
          </p:nvPr>
        </p:nvSpPr>
        <p:spPr>
          <a:xfrm>
            <a:off x="838200" y="1899601"/>
            <a:ext cx="10515600" cy="4958399"/>
          </a:xfrm>
        </p:spPr>
        <p:txBody>
          <a:bodyPr>
            <a:normAutofit/>
          </a:bodyPr>
          <a:lstStyle/>
          <a:p>
            <a:pPr>
              <a:lnSpc>
                <a:spcPct val="90000"/>
              </a:lnSpc>
            </a:pPr>
            <a:r>
              <a:rPr lang="en-US" sz="2400" i="1" dirty="0">
                <a:latin typeface="Ancizar Sans" panose="020B0602040300000003" pitchFamily="34" charset="0"/>
              </a:rPr>
              <a:t>NO hay </a:t>
            </a:r>
            <a:r>
              <a:rPr lang="en-US" sz="2400" i="1" dirty="0" err="1">
                <a:latin typeface="Ancizar Sans" panose="020B0602040300000003" pitchFamily="34" charset="0"/>
              </a:rPr>
              <a:t>una</a:t>
            </a:r>
            <a:r>
              <a:rPr lang="en-US" sz="2400" i="1" dirty="0">
                <a:latin typeface="Ancizar Sans" panose="020B0602040300000003" pitchFamily="34" charset="0"/>
              </a:rPr>
              <a:t> </a:t>
            </a:r>
            <a:r>
              <a:rPr lang="en-US" sz="2400" i="1" dirty="0" err="1">
                <a:latin typeface="Ancizar Sans" panose="020B0602040300000003" pitchFamily="34" charset="0"/>
              </a:rPr>
              <a:t>definición</a:t>
            </a:r>
            <a:r>
              <a:rPr lang="en-US" sz="2400" i="1" dirty="0">
                <a:latin typeface="Ancizar Sans" panose="020B0602040300000003" pitchFamily="34" charset="0"/>
              </a:rPr>
              <a:t> </a:t>
            </a:r>
            <a:r>
              <a:rPr lang="en-US" sz="2400" i="1" dirty="0" err="1">
                <a:latin typeface="Ancizar Sans" panose="020B0602040300000003" pitchFamily="34" charset="0"/>
              </a:rPr>
              <a:t>aceptada</a:t>
            </a:r>
            <a:r>
              <a:rPr lang="en-US" sz="2400" i="1" dirty="0">
                <a:latin typeface="Ancizar Sans" panose="020B0602040300000003" pitchFamily="34" charset="0"/>
              </a:rPr>
              <a:t> “</a:t>
            </a:r>
            <a:r>
              <a:rPr lang="en-US" sz="2400" i="1" dirty="0" err="1">
                <a:latin typeface="Ancizar Sans" panose="020B0602040300000003" pitchFamily="34" charset="0"/>
              </a:rPr>
              <a:t>universalmente</a:t>
            </a:r>
            <a:r>
              <a:rPr lang="en-US" sz="2400" dirty="0">
                <a:latin typeface="Ancizar Sans" panose="020B0602040300000003" pitchFamily="34" charset="0"/>
              </a:rPr>
              <a:t>” de un </a:t>
            </a:r>
            <a:r>
              <a:rPr lang="en-US" sz="2400" dirty="0" err="1">
                <a:latin typeface="Ancizar Sans" panose="020B0602040300000003" pitchFamily="34" charset="0"/>
              </a:rPr>
              <a:t>sistema</a:t>
            </a:r>
            <a:r>
              <a:rPr lang="en-US" sz="2400" dirty="0">
                <a:latin typeface="Ancizar Sans" panose="020B0602040300000003" pitchFamily="34" charset="0"/>
              </a:rPr>
              <a:t> que </a:t>
            </a:r>
            <a:r>
              <a:rPr lang="en-US" sz="2400" dirty="0" err="1">
                <a:latin typeface="Ancizar Sans" panose="020B0602040300000003" pitchFamily="34" charset="0"/>
              </a:rPr>
              <a:t>cumple</a:t>
            </a:r>
            <a:r>
              <a:rPr lang="en-US" sz="2400" dirty="0">
                <a:latin typeface="Ancizar Sans" panose="020B0602040300000003" pitchFamily="34" charset="0"/>
              </a:rPr>
              <a:t> </a:t>
            </a:r>
            <a:r>
              <a:rPr lang="en-US" sz="2400" dirty="0" err="1">
                <a:latin typeface="Ancizar Sans" panose="020B0602040300000003" pitchFamily="34" charset="0"/>
              </a:rPr>
              <a:t>muchos</a:t>
            </a:r>
            <a:r>
              <a:rPr lang="en-US" sz="2400" dirty="0">
                <a:latin typeface="Ancizar Sans" panose="020B0602040300000003" pitchFamily="34" charset="0"/>
              </a:rPr>
              <a:t> roles.</a:t>
            </a:r>
          </a:p>
          <a:p>
            <a:pPr>
              <a:lnSpc>
                <a:spcPct val="90000"/>
              </a:lnSpc>
            </a:pPr>
            <a:r>
              <a:rPr lang="en-US" sz="2400" dirty="0">
                <a:latin typeface="Ancizar Sans" panose="020B0602040300000003" pitchFamily="34" charset="0"/>
              </a:rPr>
              <a:t>El </a:t>
            </a:r>
            <a:r>
              <a:rPr lang="en-US" sz="2400" dirty="0" err="1">
                <a:latin typeface="Ancizar Sans" panose="020B0602040300000003" pitchFamily="34" charset="0"/>
              </a:rPr>
              <a:t>sistema</a:t>
            </a:r>
            <a:r>
              <a:rPr lang="en-US" sz="2400" dirty="0">
                <a:latin typeface="Ancizar Sans" panose="020B0602040300000003" pitchFamily="34" charset="0"/>
              </a:rPr>
              <a:t> </a:t>
            </a:r>
            <a:r>
              <a:rPr lang="en-US" sz="2400" dirty="0" err="1">
                <a:latin typeface="Ancizar Sans" panose="020B0602040300000003" pitchFamily="34" charset="0"/>
              </a:rPr>
              <a:t>operativo</a:t>
            </a:r>
            <a:r>
              <a:rPr lang="en-US" sz="2400" dirty="0">
                <a:latin typeface="Ancizar Sans" panose="020B0602040300000003" pitchFamily="34" charset="0"/>
              </a:rPr>
              <a:t> es un </a:t>
            </a:r>
            <a:r>
              <a:rPr lang="en-US" sz="2400" b="1" dirty="0" err="1">
                <a:latin typeface="Ancizar Sans" panose="020B0602040300000003" pitchFamily="34" charset="0"/>
              </a:rPr>
              <a:t>asignador</a:t>
            </a:r>
            <a:r>
              <a:rPr lang="en-US" sz="2400" b="1" dirty="0">
                <a:latin typeface="Ancizar Sans" panose="020B0602040300000003" pitchFamily="34" charset="0"/>
              </a:rPr>
              <a:t> de </a:t>
            </a:r>
            <a:r>
              <a:rPr lang="en-US" sz="2400" b="1" dirty="0" err="1">
                <a:latin typeface="Ancizar Sans" panose="020B0602040300000003" pitchFamily="34" charset="0"/>
              </a:rPr>
              <a:t>recursos</a:t>
            </a:r>
            <a:endParaRPr lang="en-US" sz="2400" b="1" dirty="0">
              <a:latin typeface="Ancizar Sans" panose="020B0602040300000003" pitchFamily="34" charset="0"/>
            </a:endParaRPr>
          </a:p>
          <a:p>
            <a:pPr lvl="1">
              <a:lnSpc>
                <a:spcPct val="90000"/>
              </a:lnSpc>
            </a:pPr>
            <a:r>
              <a:rPr lang="en-US" sz="2400" dirty="0" err="1">
                <a:latin typeface="Ancizar Sans" panose="020B0602040300000003" pitchFamily="34" charset="0"/>
              </a:rPr>
              <a:t>Gestiona</a:t>
            </a:r>
            <a:r>
              <a:rPr lang="en-US" sz="2400" dirty="0">
                <a:latin typeface="Ancizar Sans" panose="020B0602040300000003" pitchFamily="34" charset="0"/>
              </a:rPr>
              <a:t> </a:t>
            </a:r>
            <a:r>
              <a:rPr lang="en-US" sz="2400" dirty="0" err="1">
                <a:latin typeface="Ancizar Sans" panose="020B0602040300000003" pitchFamily="34" charset="0"/>
              </a:rPr>
              <a:t>todos</a:t>
            </a:r>
            <a:r>
              <a:rPr lang="en-US" sz="2400" dirty="0">
                <a:latin typeface="Ancizar Sans" panose="020B0602040300000003" pitchFamily="34" charset="0"/>
              </a:rPr>
              <a:t>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recursos</a:t>
            </a:r>
            <a:endParaRPr lang="en-US" sz="2400" dirty="0">
              <a:latin typeface="Ancizar Sans" panose="020B0602040300000003" pitchFamily="34" charset="0"/>
            </a:endParaRPr>
          </a:p>
          <a:p>
            <a:pPr lvl="1">
              <a:lnSpc>
                <a:spcPct val="90000"/>
              </a:lnSpc>
            </a:pPr>
            <a:r>
              <a:rPr lang="en-US" sz="2400" dirty="0">
                <a:latin typeface="Ancizar Sans" panose="020B0602040300000003" pitchFamily="34" charset="0"/>
              </a:rPr>
              <a:t>Decide entre solicitudes </a:t>
            </a:r>
            <a:r>
              <a:rPr lang="en-US" sz="2400" dirty="0" err="1">
                <a:latin typeface="Ancizar Sans" panose="020B0602040300000003" pitchFamily="34" charset="0"/>
              </a:rPr>
              <a:t>conflictivas</a:t>
            </a:r>
            <a:r>
              <a:rPr lang="en-US" sz="2400" dirty="0">
                <a:latin typeface="Ancizar Sans" panose="020B0602040300000003" pitchFamily="34" charset="0"/>
              </a:rPr>
              <a:t> para </a:t>
            </a:r>
            <a:r>
              <a:rPr lang="en-US" sz="2400" dirty="0" err="1">
                <a:latin typeface="Ancizar Sans" panose="020B0602040300000003" pitchFamily="34" charset="0"/>
              </a:rPr>
              <a:t>garantizar</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uso</a:t>
            </a:r>
            <a:r>
              <a:rPr lang="en-US" sz="2400" dirty="0">
                <a:latin typeface="Ancizar Sans" panose="020B0602040300000003" pitchFamily="34" charset="0"/>
              </a:rPr>
              <a:t> </a:t>
            </a:r>
            <a:r>
              <a:rPr lang="en-US" sz="2400" dirty="0" err="1">
                <a:latin typeface="Ancizar Sans" panose="020B0602040300000003" pitchFamily="34" charset="0"/>
              </a:rPr>
              <a:t>eficiente</a:t>
            </a:r>
            <a:r>
              <a:rPr lang="en-US" sz="2400" dirty="0">
                <a:latin typeface="Ancizar Sans" panose="020B0602040300000003" pitchFamily="34" charset="0"/>
              </a:rPr>
              <a:t> y </a:t>
            </a:r>
            <a:r>
              <a:rPr lang="en-US" sz="2400" dirty="0" err="1">
                <a:latin typeface="Ancizar Sans" panose="020B0602040300000003" pitchFamily="34" charset="0"/>
              </a:rPr>
              <a:t>equitativo</a:t>
            </a:r>
            <a:r>
              <a:rPr lang="en-US" sz="2400" dirty="0">
                <a:latin typeface="Ancizar Sans" panose="020B0602040300000003" pitchFamily="34" charset="0"/>
              </a:rPr>
              <a:t> de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recursos</a:t>
            </a:r>
            <a:endParaRPr lang="en-US" sz="2400" dirty="0">
              <a:latin typeface="Ancizar Sans" panose="020B0602040300000003" pitchFamily="34" charset="0"/>
            </a:endParaRPr>
          </a:p>
          <a:p>
            <a:pPr>
              <a:lnSpc>
                <a:spcPct val="90000"/>
              </a:lnSpc>
            </a:pPr>
            <a:r>
              <a:rPr lang="en-US" sz="2400" dirty="0">
                <a:latin typeface="Ancizar Sans" panose="020B0602040300000003" pitchFamily="34" charset="0"/>
              </a:rPr>
              <a:t>El </a:t>
            </a:r>
            <a:r>
              <a:rPr lang="en-US" sz="2400" dirty="0" err="1">
                <a:latin typeface="Ancizar Sans" panose="020B0602040300000003" pitchFamily="34" charset="0"/>
              </a:rPr>
              <a:t>sistema</a:t>
            </a:r>
            <a:r>
              <a:rPr lang="en-US" sz="2400" dirty="0">
                <a:latin typeface="Ancizar Sans" panose="020B0602040300000003" pitchFamily="34" charset="0"/>
              </a:rPr>
              <a:t> </a:t>
            </a:r>
            <a:r>
              <a:rPr lang="en-US" sz="2400" dirty="0" err="1">
                <a:latin typeface="Ancizar Sans" panose="020B0602040300000003" pitchFamily="34" charset="0"/>
              </a:rPr>
              <a:t>operativo</a:t>
            </a:r>
            <a:r>
              <a:rPr lang="en-US" sz="2400" dirty="0">
                <a:latin typeface="Ancizar Sans" panose="020B0602040300000003" pitchFamily="34" charset="0"/>
              </a:rPr>
              <a:t> es un </a:t>
            </a:r>
            <a:r>
              <a:rPr lang="en-US" sz="2400" b="1" dirty="0" err="1">
                <a:latin typeface="Ancizar Sans" panose="020B0602040300000003" pitchFamily="34" charset="0"/>
              </a:rPr>
              <a:t>programa</a:t>
            </a:r>
            <a:r>
              <a:rPr lang="en-US" sz="2400" b="1" dirty="0">
                <a:latin typeface="Ancizar Sans" panose="020B0602040300000003" pitchFamily="34" charset="0"/>
              </a:rPr>
              <a:t> de control</a:t>
            </a:r>
          </a:p>
          <a:p>
            <a:pPr lvl="1">
              <a:lnSpc>
                <a:spcPct val="90000"/>
              </a:lnSpc>
            </a:pPr>
            <a:r>
              <a:rPr lang="en-US" sz="2400" dirty="0" err="1">
                <a:latin typeface="Ancizar Sans" panose="020B0602040300000003" pitchFamily="34" charset="0"/>
              </a:rPr>
              <a:t>Controla</a:t>
            </a:r>
            <a:r>
              <a:rPr lang="en-US" sz="2400" dirty="0">
                <a:latin typeface="Ancizar Sans" panose="020B0602040300000003" pitchFamily="34" charset="0"/>
              </a:rPr>
              <a:t> la </a:t>
            </a:r>
            <a:r>
              <a:rPr lang="en-US" sz="2400" dirty="0" err="1">
                <a:latin typeface="Ancizar Sans" panose="020B0602040300000003" pitchFamily="34" charset="0"/>
              </a:rPr>
              <a:t>ejecución</a:t>
            </a:r>
            <a:r>
              <a:rPr lang="en-US" sz="2400" dirty="0">
                <a:latin typeface="Ancizar Sans" panose="020B0602040300000003" pitchFamily="34" charset="0"/>
              </a:rPr>
              <a:t> de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programas</a:t>
            </a:r>
            <a:r>
              <a:rPr lang="en-US" sz="2400" dirty="0">
                <a:latin typeface="Ancizar Sans" panose="020B0602040300000003" pitchFamily="34" charset="0"/>
              </a:rPr>
              <a:t> para </a:t>
            </a:r>
            <a:r>
              <a:rPr lang="en-US" sz="2400" dirty="0" err="1">
                <a:latin typeface="Ancizar Sans" panose="020B0602040300000003" pitchFamily="34" charset="0"/>
              </a:rPr>
              <a:t>prevenir</a:t>
            </a:r>
            <a:r>
              <a:rPr lang="en-US" sz="2400" dirty="0">
                <a:latin typeface="Ancizar Sans" panose="020B0602040300000003" pitchFamily="34" charset="0"/>
              </a:rPr>
              <a:t> la </a:t>
            </a:r>
            <a:r>
              <a:rPr lang="en-US" sz="2400" dirty="0" err="1">
                <a:latin typeface="Ancizar Sans" panose="020B0602040300000003" pitchFamily="34" charset="0"/>
              </a:rPr>
              <a:t>ocurrencia</a:t>
            </a:r>
            <a:r>
              <a:rPr lang="en-US" sz="2400" dirty="0">
                <a:latin typeface="Ancizar Sans" panose="020B0602040300000003" pitchFamily="34" charset="0"/>
              </a:rPr>
              <a:t> de </a:t>
            </a:r>
            <a:r>
              <a:rPr lang="en-US" sz="2400" dirty="0" err="1">
                <a:latin typeface="Ancizar Sans" panose="020B0602040300000003" pitchFamily="34" charset="0"/>
              </a:rPr>
              <a:t>errores</a:t>
            </a:r>
            <a:r>
              <a:rPr lang="en-US" sz="2400" dirty="0">
                <a:latin typeface="Ancizar Sans" panose="020B0602040300000003" pitchFamily="34" charset="0"/>
              </a:rPr>
              <a:t> y </a:t>
            </a:r>
            <a:r>
              <a:rPr lang="en-US" sz="2400" dirty="0" err="1">
                <a:latin typeface="Ancizar Sans" panose="020B0602040300000003" pitchFamily="34" charset="0"/>
              </a:rPr>
              <a:t>mejorar</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uso</a:t>
            </a:r>
            <a:r>
              <a:rPr lang="en-US" sz="2400" dirty="0">
                <a:latin typeface="Ancizar Sans" panose="020B0602040300000003" pitchFamily="34" charset="0"/>
              </a:rPr>
              <a:t> del </a:t>
            </a:r>
            <a:r>
              <a:rPr lang="en-US" sz="2400" dirty="0" err="1">
                <a:latin typeface="Ancizar Sans" panose="020B0602040300000003" pitchFamily="34" charset="0"/>
              </a:rPr>
              <a:t>computador</a:t>
            </a:r>
            <a:endParaRPr lang="en-US" sz="2400" dirty="0">
              <a:latin typeface="Ancizar Sans" panose="020B0602040300000003" pitchFamily="34" charset="0"/>
            </a:endParaRPr>
          </a:p>
          <a:p>
            <a:pPr>
              <a:lnSpc>
                <a:spcPct val="90000"/>
              </a:lnSpc>
            </a:pPr>
            <a:r>
              <a:rPr lang="en-US" sz="2400" dirty="0">
                <a:latin typeface="Ancizar Sans" panose="020B0602040300000003" pitchFamily="34" charset="0"/>
              </a:rPr>
              <a:t>“</a:t>
            </a:r>
            <a:r>
              <a:rPr lang="en-US" sz="2400" dirty="0" err="1">
                <a:latin typeface="Ancizar Sans" panose="020B0602040300000003" pitchFamily="34" charset="0"/>
              </a:rPr>
              <a:t>Todos</a:t>
            </a:r>
            <a:r>
              <a:rPr lang="en-US" sz="2400" dirty="0">
                <a:latin typeface="Ancizar Sans" panose="020B0602040300000003" pitchFamily="34" charset="0"/>
              </a:rPr>
              <a:t>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componentes</a:t>
            </a:r>
            <a:r>
              <a:rPr lang="en-US" sz="2400" dirty="0">
                <a:latin typeface="Ancizar Sans" panose="020B0602040300000003" pitchFamily="34" charset="0"/>
              </a:rPr>
              <a:t> que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proveedor</a:t>
            </a:r>
            <a:r>
              <a:rPr lang="en-US" sz="2400" dirty="0">
                <a:latin typeface="Ancizar Sans" panose="020B0602040300000003" pitchFamily="34" charset="0"/>
              </a:rPr>
              <a:t> integra y </a:t>
            </a:r>
            <a:r>
              <a:rPr lang="en-US" sz="2400" dirty="0" err="1">
                <a:latin typeface="Ancizar Sans" panose="020B0602040300000003" pitchFamily="34" charset="0"/>
              </a:rPr>
              <a:t>agrupa</a:t>
            </a:r>
            <a:r>
              <a:rPr lang="en-US" sz="2400" dirty="0">
                <a:latin typeface="Ancizar Sans" panose="020B0602040300000003" pitchFamily="34" charset="0"/>
              </a:rPr>
              <a:t> </a:t>
            </a:r>
            <a:r>
              <a:rPr lang="en-US" sz="2400" dirty="0" err="1">
                <a:latin typeface="Ancizar Sans" panose="020B0602040300000003" pitchFamily="34" charset="0"/>
              </a:rPr>
              <a:t>cuando</a:t>
            </a:r>
            <a:r>
              <a:rPr lang="en-US" sz="2400" dirty="0">
                <a:latin typeface="Ancizar Sans" panose="020B0602040300000003" pitchFamily="34" charset="0"/>
              </a:rPr>
              <a:t> se </a:t>
            </a:r>
            <a:r>
              <a:rPr lang="en-US" sz="2400" dirty="0" err="1">
                <a:latin typeface="Ancizar Sans" panose="020B0602040300000003" pitchFamily="34" charset="0"/>
              </a:rPr>
              <a:t>ordena</a:t>
            </a:r>
            <a:r>
              <a:rPr lang="en-US" sz="2400" dirty="0">
                <a:latin typeface="Ancizar Sans" panose="020B0602040300000003" pitchFamily="34" charset="0"/>
              </a:rPr>
              <a:t> un </a:t>
            </a:r>
            <a:r>
              <a:rPr lang="en-US" sz="2400" dirty="0" err="1">
                <a:latin typeface="Ancizar Sans" panose="020B0602040300000003" pitchFamily="34" charset="0"/>
              </a:rPr>
              <a:t>sistema</a:t>
            </a:r>
            <a:r>
              <a:rPr lang="en-US" sz="2400" dirty="0">
                <a:latin typeface="Ancizar Sans" panose="020B0602040300000003" pitchFamily="34" charset="0"/>
              </a:rPr>
              <a:t> </a:t>
            </a:r>
            <a:r>
              <a:rPr lang="en-US" sz="2400" dirty="0" err="1">
                <a:latin typeface="Ancizar Sans" panose="020B0602040300000003" pitchFamily="34" charset="0"/>
              </a:rPr>
              <a:t>operativo</a:t>
            </a:r>
            <a:r>
              <a:rPr lang="en-US" sz="2400" dirty="0">
                <a:latin typeface="Ancizar Sans" panose="020B0602040300000003" pitchFamily="34" charset="0"/>
              </a:rPr>
              <a:t>” es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aproximación</a:t>
            </a:r>
            <a:endParaRPr lang="en-US" sz="2400" dirty="0">
              <a:latin typeface="Ancizar Sans" panose="020B0602040300000003" pitchFamily="34" charset="0"/>
            </a:endParaRPr>
          </a:p>
          <a:p>
            <a:pPr lvl="1">
              <a:lnSpc>
                <a:spcPct val="90000"/>
              </a:lnSpc>
            </a:pPr>
            <a:r>
              <a:rPr lang="en-US" sz="2400" dirty="0">
                <a:latin typeface="Ancizar Sans" panose="020B0602040300000003" pitchFamily="34" charset="0"/>
              </a:rPr>
              <a:t>Pero </a:t>
            </a:r>
            <a:r>
              <a:rPr lang="en-US" sz="2400" dirty="0" err="1">
                <a:latin typeface="Ancizar Sans" panose="020B0602040300000003" pitchFamily="34" charset="0"/>
              </a:rPr>
              <a:t>varía</a:t>
            </a:r>
            <a:r>
              <a:rPr lang="en-US" sz="2400" dirty="0">
                <a:latin typeface="Ancizar Sans" panose="020B0602040300000003" pitchFamily="34" charset="0"/>
              </a:rPr>
              <a:t> </a:t>
            </a:r>
            <a:r>
              <a:rPr lang="en-US" sz="2400" dirty="0" err="1">
                <a:latin typeface="Ancizar Sans" panose="020B0602040300000003" pitchFamily="34" charset="0"/>
              </a:rPr>
              <a:t>bastante</a:t>
            </a:r>
            <a:endParaRPr lang="en-US" sz="2400" dirty="0">
              <a:latin typeface="Ancizar Sans" panose="020B0602040300000003" pitchFamily="34" charset="0"/>
            </a:endParaRPr>
          </a:p>
        </p:txBody>
      </p:sp>
    </p:spTree>
    <p:extLst>
      <p:ext uri="{BB962C8B-B14F-4D97-AF65-F5344CB8AC3E}">
        <p14:creationId xmlns:p14="http://schemas.microsoft.com/office/powerpoint/2010/main" val="104645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DCD8DA-1BDA-6CB1-F389-43F14972B0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8F8B45-EB4B-10FA-0E82-FE26F7A28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BC12C5F4-45A0-096B-F5B3-814E8DBCE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8BCD8BEE-CCEA-1104-4203-9EFC795F3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1944881-1EE1-432D-EEFF-82D9334A3107}"/>
              </a:ext>
            </a:extLst>
          </p:cNvPr>
          <p:cNvSpPr>
            <a:spLocks noGrp="1"/>
          </p:cNvSpPr>
          <p:nvPr>
            <p:ph type="title"/>
          </p:nvPr>
        </p:nvSpPr>
        <p:spPr>
          <a:xfrm>
            <a:off x="838200" y="253397"/>
            <a:ext cx="10515600" cy="1273233"/>
          </a:xfrm>
        </p:spPr>
        <p:txBody>
          <a:bodyPr>
            <a:normAutofit/>
          </a:bodyPr>
          <a:lstStyle/>
          <a:p>
            <a:r>
              <a:rPr lang="en-US" altLang="es-CO" sz="4000">
                <a:latin typeface="Ancizar Sans" panose="020B0602040300000003" pitchFamily="34" charset="0"/>
              </a:rPr>
              <a:t>Definición de Sistema operativo</a:t>
            </a:r>
            <a:endParaRPr lang="es-CO" sz="4000">
              <a:latin typeface="Ancizar Sans" panose="020B0602040300000003" pitchFamily="34" charset="0"/>
            </a:endParaRPr>
          </a:p>
        </p:txBody>
      </p:sp>
      <p:sp>
        <p:nvSpPr>
          <p:cNvPr id="14" name="Rectangle 13">
            <a:extLst>
              <a:ext uri="{FF2B5EF4-FFF2-40B4-BE49-F238E27FC236}">
                <a16:creationId xmlns:a16="http://schemas.microsoft.com/office/drawing/2014/main" id="{1A9E5A1F-365F-C747-DE28-A3919B87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2FDF6F20-8DF6-90FF-9972-51268D7DCA86}"/>
              </a:ext>
            </a:extLst>
          </p:cNvPr>
          <p:cNvSpPr>
            <a:spLocks noGrp="1"/>
          </p:cNvSpPr>
          <p:nvPr>
            <p:ph idx="1"/>
          </p:nvPr>
        </p:nvSpPr>
        <p:spPr>
          <a:xfrm>
            <a:off x="838200" y="1899601"/>
            <a:ext cx="10515600" cy="4958399"/>
          </a:xfrm>
        </p:spPr>
        <p:txBody>
          <a:bodyPr>
            <a:normAutofit/>
          </a:bodyPr>
          <a:lstStyle/>
          <a:p>
            <a:pPr>
              <a:lnSpc>
                <a:spcPct val="90000"/>
              </a:lnSpc>
            </a:pPr>
            <a:r>
              <a:rPr lang="en-US" sz="2400" dirty="0">
                <a:latin typeface="Ancizar Sans" panose="020B0602040300000003" pitchFamily="34" charset="0"/>
              </a:rPr>
              <a:t>“</a:t>
            </a:r>
            <a:r>
              <a:rPr lang="en-US" sz="2400" dirty="0" err="1">
                <a:latin typeface="Ancizar Sans" panose="020B0602040300000003" pitchFamily="34" charset="0"/>
              </a:rPr>
              <a:t>Aquel</a:t>
            </a:r>
            <a:r>
              <a:rPr lang="en-US" sz="2400" dirty="0">
                <a:latin typeface="Ancizar Sans" panose="020B0602040300000003" pitchFamily="34" charset="0"/>
              </a:rPr>
              <a:t> </a:t>
            </a:r>
            <a:r>
              <a:rPr lang="en-US" sz="2400" dirty="0" err="1">
                <a:latin typeface="Ancizar Sans" panose="020B0602040300000003" pitchFamily="34" charset="0"/>
              </a:rPr>
              <a:t>programa</a:t>
            </a:r>
            <a:r>
              <a:rPr lang="en-US" sz="2400" dirty="0">
                <a:latin typeface="Ancizar Sans" panose="020B0602040300000003" pitchFamily="34" charset="0"/>
              </a:rPr>
              <a:t> que se </a:t>
            </a:r>
            <a:r>
              <a:rPr lang="en-US" sz="2400" dirty="0" err="1">
                <a:latin typeface="Ancizar Sans" panose="020B0602040300000003" pitchFamily="34" charset="0"/>
              </a:rPr>
              <a:t>ejecuta</a:t>
            </a:r>
            <a:r>
              <a:rPr lang="en-US" sz="2400" dirty="0">
                <a:latin typeface="Ancizar Sans" panose="020B0602040300000003" pitchFamily="34" charset="0"/>
              </a:rPr>
              <a:t> </a:t>
            </a:r>
            <a:r>
              <a:rPr lang="en-US" sz="2400" dirty="0" err="1">
                <a:latin typeface="Ancizar Sans" panose="020B0602040300000003" pitchFamily="34" charset="0"/>
              </a:rPr>
              <a:t>todo</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tiempo</a:t>
            </a:r>
            <a:r>
              <a:rPr lang="en-US" sz="2400" dirty="0">
                <a:latin typeface="Ancizar Sans" panose="020B0602040300000003" pitchFamily="34" charset="0"/>
              </a:rPr>
              <a:t> </a:t>
            </a:r>
            <a:r>
              <a:rPr lang="en-US" sz="2400" dirty="0" err="1">
                <a:latin typeface="Ancizar Sans" panose="020B0602040300000003" pitchFamily="34" charset="0"/>
              </a:rPr>
              <a:t>en</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computador</a:t>
            </a:r>
            <a:r>
              <a:rPr lang="en-US" sz="2400" dirty="0">
                <a:latin typeface="Ancizar Sans" panose="020B0602040300000003" pitchFamily="34" charset="0"/>
              </a:rPr>
              <a:t>” es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b="1" dirty="0">
                <a:latin typeface="Ancizar Sans" panose="020B0602040300000003" pitchFamily="34" charset="0"/>
              </a:rPr>
              <a:t>kernel</a:t>
            </a:r>
            <a:r>
              <a:rPr lang="en-US" sz="2400" dirty="0">
                <a:latin typeface="Ancizar Sans" panose="020B0602040300000003" pitchFamily="34" charset="0"/>
              </a:rPr>
              <a:t>.  </a:t>
            </a:r>
          </a:p>
          <a:p>
            <a:pPr lvl="1">
              <a:lnSpc>
                <a:spcPct val="90000"/>
              </a:lnSpc>
            </a:pPr>
            <a:r>
              <a:rPr lang="en-US" sz="2400" dirty="0" err="1">
                <a:latin typeface="Ancizar Sans" panose="020B0602040300000003" pitchFamily="34" charset="0"/>
              </a:rPr>
              <a:t>Cualquier</a:t>
            </a:r>
            <a:r>
              <a:rPr lang="en-US" sz="2400" dirty="0">
                <a:latin typeface="Ancizar Sans" panose="020B0602040300000003" pitchFamily="34" charset="0"/>
              </a:rPr>
              <a:t> </a:t>
            </a:r>
            <a:r>
              <a:rPr lang="en-US" sz="2400" dirty="0" err="1">
                <a:latin typeface="Ancizar Sans" panose="020B0602040300000003" pitchFamily="34" charset="0"/>
              </a:rPr>
              <a:t>otro</a:t>
            </a:r>
            <a:r>
              <a:rPr lang="en-US" sz="2400" dirty="0">
                <a:latin typeface="Ancizar Sans" panose="020B0602040300000003" pitchFamily="34" charset="0"/>
              </a:rPr>
              <a:t> software es o</a:t>
            </a:r>
          </a:p>
          <a:p>
            <a:pPr lvl="2">
              <a:lnSpc>
                <a:spcPct val="90000"/>
              </a:lnSpc>
            </a:pPr>
            <a:r>
              <a:rPr lang="en-US" dirty="0">
                <a:latin typeface="Ancizar Sans" panose="020B0602040300000003" pitchFamily="34" charset="0"/>
              </a:rPr>
              <a:t>Un </a:t>
            </a:r>
            <a:r>
              <a:rPr lang="en-US" dirty="0" err="1">
                <a:latin typeface="Ancizar Sans" panose="020B0602040300000003" pitchFamily="34" charset="0"/>
              </a:rPr>
              <a:t>programa</a:t>
            </a:r>
            <a:r>
              <a:rPr lang="en-US" dirty="0">
                <a:latin typeface="Ancizar Sans" panose="020B0602040300000003" pitchFamily="34" charset="0"/>
              </a:rPr>
              <a:t> del </a:t>
            </a:r>
            <a:r>
              <a:rPr lang="en-US" dirty="0" err="1">
                <a:latin typeface="Ancizar Sans" panose="020B0602040300000003" pitchFamily="34" charset="0"/>
              </a:rPr>
              <a:t>sistema</a:t>
            </a:r>
            <a:r>
              <a:rPr lang="en-US" dirty="0">
                <a:latin typeface="Ancizar Sans" panose="020B0602040300000003" pitchFamily="34" charset="0"/>
              </a:rPr>
              <a:t> (</a:t>
            </a:r>
            <a:r>
              <a:rPr lang="en-US" dirty="0" err="1">
                <a:latin typeface="Ancizar Sans" panose="020B0602040300000003" pitchFamily="34" charset="0"/>
              </a:rPr>
              <a:t>incluido</a:t>
            </a:r>
            <a:r>
              <a:rPr lang="en-US" dirty="0">
                <a:latin typeface="Ancizar Sans" panose="020B0602040300000003" pitchFamily="34" charset="0"/>
              </a:rPr>
              <a:t> con </a:t>
            </a:r>
            <a:r>
              <a:rPr lang="en-US" dirty="0" err="1">
                <a:latin typeface="Ancizar Sans" panose="020B0602040300000003" pitchFamily="34" charset="0"/>
              </a:rPr>
              <a:t>el</a:t>
            </a:r>
            <a:r>
              <a:rPr lang="en-US" dirty="0">
                <a:latin typeface="Ancizar Sans" panose="020B0602040300000003" pitchFamily="34" charset="0"/>
              </a:rPr>
              <a:t> Sistema </a:t>
            </a:r>
            <a:r>
              <a:rPr lang="en-US" dirty="0" err="1">
                <a:latin typeface="Ancizar Sans" panose="020B0602040300000003" pitchFamily="34" charset="0"/>
              </a:rPr>
              <a:t>operativo</a:t>
            </a:r>
            <a:r>
              <a:rPr lang="en-US" dirty="0">
                <a:latin typeface="Ancizar Sans" panose="020B0602040300000003" pitchFamily="34" charset="0"/>
              </a:rPr>
              <a:t>) , o</a:t>
            </a:r>
          </a:p>
          <a:p>
            <a:pPr lvl="2">
              <a:lnSpc>
                <a:spcPct val="90000"/>
              </a:lnSpc>
            </a:pPr>
            <a:r>
              <a:rPr lang="en-US" dirty="0">
                <a:latin typeface="Ancizar Sans" panose="020B0602040300000003" pitchFamily="34" charset="0"/>
              </a:rPr>
              <a:t>Un </a:t>
            </a:r>
            <a:r>
              <a:rPr lang="en-US" dirty="0" err="1">
                <a:latin typeface="Ancizar Sans" panose="020B0602040300000003" pitchFamily="34" charset="0"/>
              </a:rPr>
              <a:t>programa</a:t>
            </a:r>
            <a:r>
              <a:rPr lang="en-US" dirty="0">
                <a:latin typeface="Ancizar Sans" panose="020B0602040300000003" pitchFamily="34" charset="0"/>
              </a:rPr>
              <a:t> de </a:t>
            </a:r>
            <a:r>
              <a:rPr lang="en-US" dirty="0" err="1">
                <a:latin typeface="Ancizar Sans" panose="020B0602040300000003" pitchFamily="34" charset="0"/>
              </a:rPr>
              <a:t>aplicación</a:t>
            </a:r>
            <a:r>
              <a:rPr lang="en-US" dirty="0">
                <a:latin typeface="Ancizar Sans" panose="020B0602040300000003" pitchFamily="34" charset="0"/>
              </a:rPr>
              <a:t>.</a:t>
            </a:r>
          </a:p>
          <a:p>
            <a:pPr>
              <a:lnSpc>
                <a:spcPct val="90000"/>
              </a:lnSpc>
            </a:pPr>
            <a:r>
              <a:rPr lang="en-US" sz="2400" dirty="0">
                <a:latin typeface="Ancizar Sans" panose="020B0602040300000003" pitchFamily="34" charset="0"/>
              </a:rPr>
              <a:t>Los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r>
              <a:rPr lang="en-US" sz="2400" dirty="0">
                <a:latin typeface="Ancizar Sans" panose="020B0602040300000003" pitchFamily="34" charset="0"/>
              </a:rPr>
              <a:t> de </a:t>
            </a:r>
            <a:r>
              <a:rPr lang="en-US" sz="2400" dirty="0" err="1">
                <a:latin typeface="Ancizar Sans" panose="020B0602040300000003" pitchFamily="34" charset="0"/>
              </a:rPr>
              <a:t>equipos</a:t>
            </a:r>
            <a:r>
              <a:rPr lang="en-US" sz="2400" dirty="0">
                <a:latin typeface="Ancizar Sans" panose="020B0602040300000003" pitchFamily="34" charset="0"/>
              </a:rPr>
              <a:t> </a:t>
            </a:r>
            <a:r>
              <a:rPr lang="en-US" sz="2400" dirty="0" err="1">
                <a:latin typeface="Ancizar Sans" panose="020B0602040300000003" pitchFamily="34" charset="0"/>
              </a:rPr>
              <a:t>móviles</a:t>
            </a:r>
            <a:r>
              <a:rPr lang="en-US" sz="2400" dirty="0">
                <a:latin typeface="Ancizar Sans" panose="020B0602040300000003" pitchFamily="34" charset="0"/>
              </a:rPr>
              <a:t> </a:t>
            </a:r>
            <a:r>
              <a:rPr lang="en-US" sz="2400" dirty="0" err="1">
                <a:latin typeface="Ancizar Sans" panose="020B0602040300000003" pitchFamily="34" charset="0"/>
              </a:rPr>
              <a:t>también</a:t>
            </a:r>
            <a:r>
              <a:rPr lang="en-US" sz="2400" dirty="0">
                <a:latin typeface="Ancizar Sans" panose="020B0602040300000003" pitchFamily="34" charset="0"/>
              </a:rPr>
              <a:t> </a:t>
            </a:r>
            <a:r>
              <a:rPr lang="en-US" sz="2400" dirty="0" err="1">
                <a:latin typeface="Ancizar Sans" panose="020B0602040300000003" pitchFamily="34" charset="0"/>
              </a:rPr>
              <a:t>incluyen</a:t>
            </a:r>
            <a:r>
              <a:rPr lang="en-US" sz="2400" dirty="0">
                <a:latin typeface="Ancizar Sans" panose="020B0602040300000003" pitchFamily="34" charset="0"/>
              </a:rPr>
              <a:t> middleware: frameworks de software que </a:t>
            </a:r>
            <a:r>
              <a:rPr lang="en-US" sz="2400" dirty="0" err="1">
                <a:latin typeface="Ancizar Sans" panose="020B0602040300000003" pitchFamily="34" charset="0"/>
              </a:rPr>
              <a:t>proveen</a:t>
            </a:r>
            <a:r>
              <a:rPr lang="en-US" sz="2400" dirty="0">
                <a:latin typeface="Ancizar Sans" panose="020B0602040300000003" pitchFamily="34" charset="0"/>
              </a:rPr>
              <a:t> </a:t>
            </a:r>
            <a:r>
              <a:rPr lang="en-US" sz="2400" dirty="0" err="1">
                <a:latin typeface="Ancizar Sans" panose="020B0602040300000003" pitchFamily="34" charset="0"/>
              </a:rPr>
              <a:t>servicios</a:t>
            </a:r>
            <a:r>
              <a:rPr lang="en-US" sz="2400" dirty="0">
                <a:latin typeface="Ancizar Sans" panose="020B0602040300000003" pitchFamily="34" charset="0"/>
              </a:rPr>
              <a:t> </a:t>
            </a:r>
            <a:r>
              <a:rPr lang="en-US" sz="2400" dirty="0" err="1">
                <a:latin typeface="Ancizar Sans" panose="020B0602040300000003" pitchFamily="34" charset="0"/>
              </a:rPr>
              <a:t>adicionales</a:t>
            </a:r>
            <a:r>
              <a:rPr lang="en-US" sz="2400" dirty="0">
                <a:latin typeface="Ancizar Sans" panose="020B0602040300000003" pitchFamily="34" charset="0"/>
              </a:rPr>
              <a:t> a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desarrolladores</a:t>
            </a:r>
            <a:r>
              <a:rPr lang="en-US" sz="2400" dirty="0">
                <a:latin typeface="Ancizar Sans" panose="020B0602040300000003" pitchFamily="34" charset="0"/>
              </a:rPr>
              <a:t> de </a:t>
            </a:r>
            <a:r>
              <a:rPr lang="en-US" sz="2400" dirty="0" err="1">
                <a:latin typeface="Ancizar Sans" panose="020B0602040300000003" pitchFamily="34" charset="0"/>
              </a:rPr>
              <a:t>aplicaciones</a:t>
            </a:r>
            <a:r>
              <a:rPr lang="en-US" sz="2400" dirty="0">
                <a:latin typeface="Ancizar Sans" panose="020B0602040300000003" pitchFamily="34" charset="0"/>
              </a:rPr>
              <a:t> </a:t>
            </a:r>
            <a:r>
              <a:rPr lang="en-US" sz="2400" dirty="0" err="1">
                <a:latin typeface="Ancizar Sans" panose="020B0602040300000003" pitchFamily="34" charset="0"/>
              </a:rPr>
              <a:t>como</a:t>
            </a:r>
            <a:r>
              <a:rPr lang="en-US" sz="2400" dirty="0">
                <a:latin typeface="Ancizar Sans" panose="020B0602040300000003" pitchFamily="34" charset="0"/>
              </a:rPr>
              <a:t> bases de </a:t>
            </a:r>
            <a:r>
              <a:rPr lang="en-US" sz="2400" dirty="0" err="1">
                <a:latin typeface="Ancizar Sans" panose="020B0602040300000003" pitchFamily="34" charset="0"/>
              </a:rPr>
              <a:t>datos</a:t>
            </a:r>
            <a:r>
              <a:rPr lang="en-US" sz="2400" dirty="0">
                <a:latin typeface="Ancizar Sans" panose="020B0602040300000003" pitchFamily="34" charset="0"/>
              </a:rPr>
              <a:t>, multimedia, </a:t>
            </a:r>
            <a:r>
              <a:rPr lang="en-US" sz="2400" dirty="0" err="1">
                <a:latin typeface="Ancizar Sans" panose="020B0602040300000003" pitchFamily="34" charset="0"/>
              </a:rPr>
              <a:t>gráficas</a:t>
            </a:r>
            <a:endParaRPr lang="en-US" sz="2400" dirty="0">
              <a:latin typeface="Ancizar Sans" panose="020B0602040300000003" pitchFamily="34" charset="0"/>
            </a:endParaRPr>
          </a:p>
          <a:p>
            <a:pPr>
              <a:lnSpc>
                <a:spcPct val="90000"/>
              </a:lnSpc>
            </a:pPr>
            <a:endParaRPr lang="en-US" sz="1500" dirty="0">
              <a:latin typeface="Ancizar Sans" panose="020B0602040300000003" pitchFamily="34" charset="0"/>
            </a:endParaRPr>
          </a:p>
          <a:p>
            <a:pPr>
              <a:lnSpc>
                <a:spcPct val="90000"/>
              </a:lnSpc>
            </a:pPr>
            <a:endParaRPr lang="es-CO" sz="1500" dirty="0">
              <a:latin typeface="Ancizar Sans" panose="020B0602040300000003" pitchFamily="34" charset="0"/>
            </a:endParaRPr>
          </a:p>
        </p:txBody>
      </p:sp>
    </p:spTree>
    <p:extLst>
      <p:ext uri="{BB962C8B-B14F-4D97-AF65-F5344CB8AC3E}">
        <p14:creationId xmlns:p14="http://schemas.microsoft.com/office/powerpoint/2010/main" val="52623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C76B3C1-C7BE-4C15-8128-8978DCEF4E25}"/>
              </a:ext>
            </a:extLst>
          </p:cNvPr>
          <p:cNvSpPr>
            <a:spLocks noGrp="1"/>
          </p:cNvSpPr>
          <p:nvPr>
            <p:ph type="title"/>
          </p:nvPr>
        </p:nvSpPr>
        <p:spPr>
          <a:xfrm>
            <a:off x="838200" y="253397"/>
            <a:ext cx="10515600" cy="1273233"/>
          </a:xfrm>
        </p:spPr>
        <p:txBody>
          <a:bodyPr>
            <a:normAutofit/>
          </a:bodyPr>
          <a:lstStyle/>
          <a:p>
            <a:r>
              <a:rPr lang="es-CO" sz="4000" dirty="0"/>
              <a:t>GNU/Linux</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F19DF0E8-E961-47DF-AA08-69152F6A71DA}"/>
              </a:ext>
            </a:extLst>
          </p:cNvPr>
          <p:cNvSpPr>
            <a:spLocks noGrp="1"/>
          </p:cNvSpPr>
          <p:nvPr>
            <p:ph idx="1"/>
          </p:nvPr>
        </p:nvSpPr>
        <p:spPr>
          <a:xfrm>
            <a:off x="838200" y="1899601"/>
            <a:ext cx="10515600" cy="4849069"/>
          </a:xfrm>
        </p:spPr>
        <p:txBody>
          <a:bodyPr>
            <a:normAutofit/>
          </a:bodyPr>
          <a:lstStyle/>
          <a:p>
            <a:pPr>
              <a:lnSpc>
                <a:spcPct val="90000"/>
              </a:lnSpc>
            </a:pPr>
            <a:r>
              <a:rPr lang="en-US" sz="2400" dirty="0"/>
              <a:t>Un </a:t>
            </a:r>
            <a:r>
              <a:rPr lang="en-US" sz="2400" dirty="0" err="1"/>
              <a:t>comentario</a:t>
            </a:r>
            <a:r>
              <a:rPr lang="en-US" sz="2400" dirty="0"/>
              <a:t> antes de </a:t>
            </a:r>
            <a:r>
              <a:rPr lang="en-US" sz="2400" dirty="0" err="1"/>
              <a:t>seguir</a:t>
            </a:r>
            <a:r>
              <a:rPr lang="en-US" sz="2400" dirty="0"/>
              <a:t>: </a:t>
            </a:r>
            <a:r>
              <a:rPr lang="en-US" sz="2400" dirty="0" err="1"/>
              <a:t>Algunos</a:t>
            </a:r>
            <a:r>
              <a:rPr lang="en-US" sz="2400" dirty="0"/>
              <a:t> “</a:t>
            </a:r>
            <a:r>
              <a:rPr lang="en-US" sz="2400" dirty="0" err="1"/>
              <a:t>puristas</a:t>
            </a:r>
            <a:r>
              <a:rPr lang="en-US" sz="2400" dirty="0"/>
              <a:t>” </a:t>
            </a:r>
            <a:r>
              <a:rPr lang="en-US" sz="2400" dirty="0" err="1"/>
              <a:t>amantes</a:t>
            </a:r>
            <a:r>
              <a:rPr lang="en-US" sz="2400" dirty="0"/>
              <a:t> del Sistema </a:t>
            </a:r>
            <a:r>
              <a:rPr lang="en-US" sz="2400" dirty="0" err="1"/>
              <a:t>operativo</a:t>
            </a:r>
            <a:r>
              <a:rPr lang="en-US" sz="2400" dirty="0"/>
              <a:t> Linux, </a:t>
            </a:r>
            <a:r>
              <a:rPr lang="en-US" sz="2400" dirty="0" err="1"/>
              <a:t>señalan</a:t>
            </a:r>
            <a:r>
              <a:rPr lang="en-US" sz="2400" dirty="0"/>
              <a:t> que </a:t>
            </a:r>
            <a:r>
              <a:rPr lang="en-US" sz="2400" dirty="0" err="1"/>
              <a:t>el</a:t>
            </a:r>
            <a:r>
              <a:rPr lang="en-US" sz="2400" dirty="0"/>
              <a:t> </a:t>
            </a:r>
            <a:r>
              <a:rPr lang="en-US" sz="2400" dirty="0" err="1"/>
              <a:t>nombre</a:t>
            </a:r>
            <a:r>
              <a:rPr lang="en-US" sz="2400" dirty="0"/>
              <a:t> </a:t>
            </a:r>
            <a:r>
              <a:rPr lang="en-US" sz="2400" dirty="0" err="1"/>
              <a:t>completo</a:t>
            </a:r>
            <a:r>
              <a:rPr lang="en-US" sz="2400" dirty="0"/>
              <a:t> del Sistema </a:t>
            </a:r>
            <a:r>
              <a:rPr lang="en-US" sz="2400" dirty="0" err="1"/>
              <a:t>operativo</a:t>
            </a:r>
            <a:r>
              <a:rPr lang="en-US" sz="2400" dirty="0"/>
              <a:t> </a:t>
            </a:r>
            <a:r>
              <a:rPr lang="en-US" sz="2400" dirty="0" err="1"/>
              <a:t>debe</a:t>
            </a:r>
            <a:r>
              <a:rPr lang="en-US" sz="2400" dirty="0"/>
              <a:t> ser GNU/Linux.</a:t>
            </a:r>
          </a:p>
          <a:p>
            <a:pPr lvl="1">
              <a:lnSpc>
                <a:spcPct val="90000"/>
              </a:lnSpc>
            </a:pPr>
            <a:r>
              <a:rPr lang="en-US" sz="2400" dirty="0"/>
              <a:t>Para las personas del Proyecto GNU, Linux es </a:t>
            </a:r>
            <a:r>
              <a:rPr lang="en-US" sz="2400" dirty="0" err="1"/>
              <a:t>realmente</a:t>
            </a:r>
            <a:r>
              <a:rPr lang="en-US" sz="2400" dirty="0"/>
              <a:t> </a:t>
            </a:r>
            <a:r>
              <a:rPr lang="en-US" sz="2400" dirty="0" err="1"/>
              <a:t>el</a:t>
            </a:r>
            <a:r>
              <a:rPr lang="en-US" sz="2400" dirty="0"/>
              <a:t> </a:t>
            </a:r>
            <a:r>
              <a:rPr lang="en-US" sz="2400" i="1" dirty="0"/>
              <a:t>kernel</a:t>
            </a:r>
            <a:r>
              <a:rPr lang="en-US" sz="2400" dirty="0"/>
              <a:t> del Sistema </a:t>
            </a:r>
            <a:r>
              <a:rPr lang="en-US" sz="2400" dirty="0" err="1"/>
              <a:t>operativo</a:t>
            </a:r>
            <a:r>
              <a:rPr lang="en-US" sz="2400" dirty="0"/>
              <a:t>. </a:t>
            </a:r>
            <a:r>
              <a:rPr lang="en-US" sz="2400" dirty="0" err="1"/>
              <a:t>Muchas</a:t>
            </a:r>
            <a:r>
              <a:rPr lang="en-US" sz="2400" dirty="0"/>
              <a:t> </a:t>
            </a:r>
            <a:r>
              <a:rPr lang="en-US" sz="2400" dirty="0" err="1"/>
              <a:t>otras</a:t>
            </a:r>
            <a:r>
              <a:rPr lang="en-US" sz="2400" dirty="0"/>
              <a:t> </a:t>
            </a:r>
            <a:r>
              <a:rPr lang="en-US" sz="2400" dirty="0" err="1"/>
              <a:t>cosas</a:t>
            </a:r>
            <a:r>
              <a:rPr lang="en-US" sz="2400" dirty="0"/>
              <a:t>, que </a:t>
            </a:r>
            <a:r>
              <a:rPr lang="en-US" sz="2400" dirty="0" err="1"/>
              <a:t>están</a:t>
            </a:r>
            <a:r>
              <a:rPr lang="en-US" sz="2400" dirty="0"/>
              <a:t> </a:t>
            </a:r>
            <a:r>
              <a:rPr lang="en-US" sz="2400" dirty="0" err="1"/>
              <a:t>por</a:t>
            </a:r>
            <a:r>
              <a:rPr lang="en-US" sz="2400" dirty="0"/>
              <a:t> </a:t>
            </a:r>
            <a:r>
              <a:rPr lang="en-US" sz="2400" dirty="0" err="1"/>
              <a:t>fuera</a:t>
            </a:r>
            <a:r>
              <a:rPr lang="en-US" sz="2400" dirty="0"/>
              <a:t> del kernel </a:t>
            </a:r>
            <a:r>
              <a:rPr lang="en-US" sz="2400" dirty="0" err="1"/>
              <a:t>vienen</a:t>
            </a:r>
            <a:r>
              <a:rPr lang="en-US" sz="2400" dirty="0"/>
              <a:t> del Proyecto GNU de la Free Software Foundation (https://www.fsf.org/es). </a:t>
            </a:r>
          </a:p>
          <a:p>
            <a:pPr lvl="1">
              <a:lnSpc>
                <a:spcPct val="90000"/>
              </a:lnSpc>
            </a:pPr>
            <a:r>
              <a:rPr lang="en-US" sz="2400" dirty="0"/>
              <a:t>Por </a:t>
            </a:r>
            <a:r>
              <a:rPr lang="en-US" sz="2400" dirty="0" err="1"/>
              <a:t>esta</a:t>
            </a:r>
            <a:r>
              <a:rPr lang="en-US" sz="2400" dirty="0"/>
              <a:t> </a:t>
            </a:r>
            <a:r>
              <a:rPr lang="en-US" sz="2400" dirty="0" err="1"/>
              <a:t>razón</a:t>
            </a:r>
            <a:r>
              <a:rPr lang="en-US" sz="2400" dirty="0"/>
              <a:t> </a:t>
            </a:r>
            <a:r>
              <a:rPr lang="en-US" sz="2400" dirty="0" err="1"/>
              <a:t>los</a:t>
            </a:r>
            <a:r>
              <a:rPr lang="en-US" sz="2400" dirty="0"/>
              <a:t> “</a:t>
            </a:r>
            <a:r>
              <a:rPr lang="en-US" sz="2400" dirty="0" err="1"/>
              <a:t>puristas</a:t>
            </a:r>
            <a:r>
              <a:rPr lang="en-US" sz="2400" dirty="0"/>
              <a:t>” </a:t>
            </a:r>
            <a:r>
              <a:rPr lang="en-US" sz="2400" dirty="0" err="1"/>
              <a:t>llaman</a:t>
            </a:r>
            <a:r>
              <a:rPr lang="en-US" sz="2400" dirty="0"/>
              <a:t> al Sistema </a:t>
            </a:r>
            <a:r>
              <a:rPr lang="en-US" sz="2400" dirty="0" err="1"/>
              <a:t>completo</a:t>
            </a:r>
            <a:r>
              <a:rPr lang="en-US" sz="2400" dirty="0"/>
              <a:t> "GNU/Linux" del </a:t>
            </a:r>
            <a:r>
              <a:rPr lang="en-US" sz="2400" dirty="0" err="1"/>
              <a:t>cual</a:t>
            </a:r>
            <a:r>
              <a:rPr lang="en-US" sz="2400" dirty="0"/>
              <a:t> </a:t>
            </a:r>
            <a:r>
              <a:rPr lang="en-US" sz="2400" dirty="0" err="1"/>
              <a:t>el</a:t>
            </a:r>
            <a:r>
              <a:rPr lang="en-US" sz="2400" dirty="0"/>
              <a:t> kernel Linux es un </a:t>
            </a:r>
            <a:r>
              <a:rPr lang="en-US" sz="2400" dirty="0" err="1"/>
              <a:t>componente</a:t>
            </a:r>
            <a:r>
              <a:rPr lang="en-US" sz="2400" dirty="0"/>
              <a:t> </a:t>
            </a:r>
            <a:r>
              <a:rPr lang="en-US" sz="2400" dirty="0" err="1"/>
              <a:t>esencial</a:t>
            </a:r>
            <a:r>
              <a:rPr lang="en-US" sz="2400" dirty="0"/>
              <a:t>. </a:t>
            </a:r>
          </a:p>
          <a:p>
            <a:pPr>
              <a:lnSpc>
                <a:spcPct val="90000"/>
              </a:lnSpc>
            </a:pPr>
            <a:r>
              <a:rPr lang="en-US" sz="2400" dirty="0" err="1"/>
              <a:t>Teniendo</a:t>
            </a:r>
            <a:r>
              <a:rPr lang="en-US" sz="2400" dirty="0"/>
              <a:t> </a:t>
            </a:r>
            <a:r>
              <a:rPr lang="en-US" sz="2400" dirty="0" err="1"/>
              <a:t>en</a:t>
            </a:r>
            <a:r>
              <a:rPr lang="en-US" sz="2400" dirty="0"/>
              <a:t> </a:t>
            </a:r>
            <a:r>
              <a:rPr lang="en-US" sz="2400" dirty="0" err="1"/>
              <a:t>cuenta</a:t>
            </a:r>
            <a:r>
              <a:rPr lang="en-US" sz="2400" dirty="0"/>
              <a:t> </a:t>
            </a:r>
            <a:r>
              <a:rPr lang="en-US" sz="2400" dirty="0" err="1"/>
              <a:t>esta</a:t>
            </a:r>
            <a:r>
              <a:rPr lang="en-US" sz="2400" dirty="0"/>
              <a:t> </a:t>
            </a:r>
            <a:r>
              <a:rPr lang="en-US" sz="2400" dirty="0" err="1"/>
              <a:t>aclaración</a:t>
            </a:r>
            <a:r>
              <a:rPr lang="en-US" sz="2400" dirty="0"/>
              <a:t>, y a </a:t>
            </a:r>
            <a:r>
              <a:rPr lang="en-US" sz="2400" dirty="0" err="1"/>
              <a:t>pesar</a:t>
            </a:r>
            <a:r>
              <a:rPr lang="en-US" sz="2400" dirty="0"/>
              <a:t> de </a:t>
            </a:r>
            <a:r>
              <a:rPr lang="en-US" sz="2400" dirty="0" err="1"/>
              <a:t>los</a:t>
            </a:r>
            <a:r>
              <a:rPr lang="en-US" sz="2400" dirty="0"/>
              <a:t> “</a:t>
            </a:r>
            <a:r>
              <a:rPr lang="en-US" sz="2400" dirty="0" err="1"/>
              <a:t>puristas</a:t>
            </a:r>
            <a:r>
              <a:rPr lang="en-US" sz="2400" dirty="0"/>
              <a:t>”, es </a:t>
            </a:r>
            <a:r>
              <a:rPr lang="en-US" sz="2400" dirty="0" err="1"/>
              <a:t>preciso</a:t>
            </a:r>
            <a:r>
              <a:rPr lang="en-US" sz="2400" dirty="0"/>
              <a:t> </a:t>
            </a:r>
            <a:r>
              <a:rPr lang="en-US" sz="2400" dirty="0" err="1"/>
              <a:t>decir</a:t>
            </a:r>
            <a:r>
              <a:rPr lang="en-US" sz="2400" dirty="0"/>
              <a:t> que </a:t>
            </a:r>
            <a:r>
              <a:rPr lang="en-US" sz="2400" dirty="0" err="1"/>
              <a:t>casi</a:t>
            </a:r>
            <a:r>
              <a:rPr lang="en-US" sz="2400" dirty="0"/>
              <a:t> </a:t>
            </a:r>
            <a:r>
              <a:rPr lang="en-US" sz="2400" dirty="0" err="1"/>
              <a:t>todo</a:t>
            </a:r>
            <a:r>
              <a:rPr lang="en-US" sz="2400" dirty="0"/>
              <a:t> </a:t>
            </a:r>
            <a:r>
              <a:rPr lang="en-US" sz="2400" dirty="0" err="1"/>
              <a:t>el</a:t>
            </a:r>
            <a:r>
              <a:rPr lang="en-US" sz="2400" dirty="0"/>
              <a:t> </a:t>
            </a:r>
            <a:r>
              <a:rPr lang="en-US" sz="2400" dirty="0" err="1"/>
              <a:t>mundo</a:t>
            </a:r>
            <a:r>
              <a:rPr lang="en-US" sz="2400" dirty="0"/>
              <a:t> </a:t>
            </a:r>
            <a:r>
              <a:rPr lang="en-US" sz="2400" dirty="0" err="1"/>
              <a:t>reconoce</a:t>
            </a:r>
            <a:r>
              <a:rPr lang="en-US" sz="2400" dirty="0"/>
              <a:t> la palabra “Linux” </a:t>
            </a:r>
            <a:r>
              <a:rPr lang="en-US" sz="2400" dirty="0" err="1"/>
              <a:t>como</a:t>
            </a:r>
            <a:r>
              <a:rPr lang="en-US" sz="2400" dirty="0"/>
              <a:t> </a:t>
            </a:r>
            <a:r>
              <a:rPr lang="en-US" sz="2400" dirty="0" err="1"/>
              <a:t>el</a:t>
            </a:r>
            <a:r>
              <a:rPr lang="en-US" sz="2400" dirty="0"/>
              <a:t> </a:t>
            </a:r>
            <a:r>
              <a:rPr lang="en-US" sz="2400" dirty="0" err="1"/>
              <a:t>nombre</a:t>
            </a:r>
            <a:r>
              <a:rPr lang="en-US" sz="2400" dirty="0"/>
              <a:t> del Sistema </a:t>
            </a:r>
            <a:r>
              <a:rPr lang="en-US" sz="2400" dirty="0" err="1"/>
              <a:t>completo</a:t>
            </a:r>
            <a:r>
              <a:rPr lang="en-US" sz="2400" dirty="0"/>
              <a:t>.</a:t>
            </a:r>
          </a:p>
          <a:p>
            <a:pPr lvl="1">
              <a:lnSpc>
                <a:spcPct val="90000"/>
              </a:lnSpc>
            </a:pPr>
            <a:r>
              <a:rPr lang="es-CO" sz="2400" dirty="0"/>
              <a:t>La sigla </a:t>
            </a:r>
            <a:r>
              <a:rPr lang="en-US" sz="2400" dirty="0"/>
              <a:t>"GNU" del </a:t>
            </a:r>
            <a:r>
              <a:rPr lang="en-US" sz="2400" dirty="0" err="1"/>
              <a:t>nombre</a:t>
            </a:r>
            <a:r>
              <a:rPr lang="en-US" sz="2400" dirty="0"/>
              <a:t> del Proyecto </a:t>
            </a:r>
            <a:r>
              <a:rPr lang="en-US" sz="2400" dirty="0" err="1"/>
              <a:t>significa</a:t>
            </a:r>
            <a:r>
              <a:rPr lang="en-US" sz="2400" dirty="0"/>
              <a:t> "GNU is Not Unix"</a:t>
            </a:r>
            <a:endParaRPr lang="es-CO" sz="2400" dirty="0"/>
          </a:p>
        </p:txBody>
      </p:sp>
      <p:pic>
        <p:nvPicPr>
          <p:cNvPr id="5" name="Imagen 4" descr="Interfaz de usuario gráfica&#10;&#10;Descripción generada automáticamente con confianza baja">
            <a:extLst>
              <a:ext uri="{FF2B5EF4-FFF2-40B4-BE49-F238E27FC236}">
                <a16:creationId xmlns:a16="http://schemas.microsoft.com/office/drawing/2014/main" id="{F1DDD0B9-F4EB-5F50-3726-48BC65323BAF}"/>
              </a:ext>
            </a:extLst>
          </p:cNvPr>
          <p:cNvPicPr>
            <a:picLocks noChangeAspect="1"/>
          </p:cNvPicPr>
          <p:nvPr/>
        </p:nvPicPr>
        <p:blipFill>
          <a:blip r:embed="rId2"/>
          <a:stretch>
            <a:fillRect/>
          </a:stretch>
        </p:blipFill>
        <p:spPr>
          <a:xfrm>
            <a:off x="7402581" y="361873"/>
            <a:ext cx="1221254" cy="1346803"/>
          </a:xfrm>
          <a:prstGeom prst="rect">
            <a:avLst/>
          </a:prstGeom>
        </p:spPr>
      </p:pic>
      <p:sp>
        <p:nvSpPr>
          <p:cNvPr id="4" name="CuadroTexto 3">
            <a:extLst>
              <a:ext uri="{FF2B5EF4-FFF2-40B4-BE49-F238E27FC236}">
                <a16:creationId xmlns:a16="http://schemas.microsoft.com/office/drawing/2014/main" id="{DD3BCBF3-5B76-CD69-C11E-440310FEFC9B}"/>
              </a:ext>
            </a:extLst>
          </p:cNvPr>
          <p:cNvSpPr txBox="1"/>
          <p:nvPr/>
        </p:nvSpPr>
        <p:spPr>
          <a:xfrm>
            <a:off x="2577725" y="6235271"/>
            <a:ext cx="6685869" cy="369332"/>
          </a:xfrm>
          <a:prstGeom prst="rect">
            <a:avLst/>
          </a:prstGeom>
          <a:noFill/>
        </p:spPr>
        <p:txBody>
          <a:bodyPr wrap="none" rtlCol="0">
            <a:spAutoFit/>
          </a:bodyPr>
          <a:lstStyle/>
          <a:p>
            <a:r>
              <a:rPr lang="es-CO" dirty="0"/>
              <a:t>https://www.gnu.org/philosophy/open-source-misses-the-point.html</a:t>
            </a:r>
          </a:p>
        </p:txBody>
      </p:sp>
    </p:spTree>
    <p:extLst>
      <p:ext uri="{BB962C8B-B14F-4D97-AF65-F5344CB8AC3E}">
        <p14:creationId xmlns:p14="http://schemas.microsoft.com/office/powerpoint/2010/main" val="658400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4" name="Rectangle 2"/>
          <p:cNvSpPr>
            <a:spLocks noGrp="1" noChangeArrowheads="1"/>
          </p:cNvSpPr>
          <p:nvPr>
            <p:ph type="title"/>
          </p:nvPr>
        </p:nvSpPr>
        <p:spPr>
          <a:xfrm>
            <a:off x="847344" y="412619"/>
            <a:ext cx="10506456" cy="1014984"/>
          </a:xfrm>
        </p:spPr>
        <p:txBody>
          <a:bodyPr anchor="b">
            <a:noAutofit/>
          </a:bodyPr>
          <a:lstStyle/>
          <a:p>
            <a:pPr>
              <a:lnSpc>
                <a:spcPct val="90000"/>
              </a:lnSpc>
            </a:pPr>
            <a:r>
              <a:rPr lang="es-ES_tradnl" altLang="es-CO" dirty="0">
                <a:latin typeface="Ancizar Sans" panose="020B0602040300000003" pitchFamily="34" charset="0"/>
              </a:rPr>
              <a:t>Un sistema operativo es un conjunto de programas (</a:t>
            </a:r>
            <a:r>
              <a:rPr lang="es-ES_tradnl" altLang="es-CO" i="1" dirty="0">
                <a:latin typeface="Ancizar Sans" panose="020B0602040300000003" pitchFamily="34" charset="0"/>
              </a:rPr>
              <a:t>software</a:t>
            </a:r>
            <a:r>
              <a:rPr lang="es-ES_tradnl" altLang="es-CO" dirty="0">
                <a:latin typeface="Ancizar Sans" panose="020B0602040300000003" pitchFamily="34" charset="0"/>
              </a:rPr>
              <a:t>) que…</a:t>
            </a:r>
          </a:p>
        </p:txBody>
      </p:sp>
      <p:sp>
        <p:nvSpPr>
          <p:cNvPr id="3083" name="Rectangle 308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077" name="Rectangle 3">
            <a:extLst>
              <a:ext uri="{FF2B5EF4-FFF2-40B4-BE49-F238E27FC236}">
                <a16:creationId xmlns:a16="http://schemas.microsoft.com/office/drawing/2014/main" id="{361828CC-021C-7DAD-A598-13A76E0C8920}"/>
              </a:ext>
            </a:extLst>
          </p:cNvPr>
          <p:cNvGraphicFramePr>
            <a:graphicFrameLocks noGrp="1"/>
          </p:cNvGraphicFramePr>
          <p:nvPr>
            <p:ph idx="1"/>
            <p:extLst>
              <p:ext uri="{D42A27DB-BD31-4B8C-83A1-F6EECF244321}">
                <p14:modId xmlns:p14="http://schemas.microsoft.com/office/powerpoint/2010/main" val="411595553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9778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a:normAutofit/>
          </a:bodyPr>
          <a:lstStyle/>
          <a:p>
            <a:r>
              <a:rPr lang="en-US" sz="4000">
                <a:latin typeface="Ancizar Sans" panose="020B0602040300000003" pitchFamily="34" charset="0"/>
              </a:rPr>
              <a:t>Retos del sistema operativo</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8200" y="1780028"/>
            <a:ext cx="10515600" cy="4402112"/>
          </a:xfrm>
        </p:spPr>
        <p:txBody>
          <a:bodyPr>
            <a:noAutofit/>
          </a:bodyPr>
          <a:lstStyle/>
          <a:p>
            <a:pPr>
              <a:lnSpc>
                <a:spcPct val="90000"/>
              </a:lnSpc>
            </a:pPr>
            <a:r>
              <a:rPr lang="en-US" sz="2400" b="1" dirty="0" err="1">
                <a:latin typeface="Ancizar Sans" panose="020B0602040300000003" pitchFamily="34" charset="0"/>
              </a:rPr>
              <a:t>Confiabilidad</a:t>
            </a:r>
            <a:endParaRPr lang="en-US" sz="2400" b="1" dirty="0">
              <a:latin typeface="Ancizar Sans" panose="020B0602040300000003" pitchFamily="34" charset="0"/>
            </a:endParaRPr>
          </a:p>
          <a:p>
            <a:pPr lvl="1">
              <a:lnSpc>
                <a:spcPct val="90000"/>
              </a:lnSpc>
            </a:pPr>
            <a:r>
              <a:rPr lang="en-US" sz="2400" dirty="0">
                <a:latin typeface="Ancizar Sans" panose="020B0602040300000003" pitchFamily="34" charset="0"/>
              </a:rPr>
              <a:t>¿El Sistema </a:t>
            </a:r>
            <a:r>
              <a:rPr lang="en-US" sz="2400" dirty="0" err="1">
                <a:latin typeface="Ancizar Sans" panose="020B0602040300000003" pitchFamily="34" charset="0"/>
              </a:rPr>
              <a:t>realiza</a:t>
            </a:r>
            <a:r>
              <a:rPr lang="en-US" sz="2400" dirty="0">
                <a:latin typeface="Ancizar Sans" panose="020B0602040300000003" pitchFamily="34" charset="0"/>
              </a:rPr>
              <a:t> las </a:t>
            </a:r>
            <a:r>
              <a:rPr lang="en-US" sz="2400" dirty="0" err="1">
                <a:latin typeface="Ancizar Sans" panose="020B0602040300000003" pitchFamily="34" charset="0"/>
              </a:rPr>
              <a:t>funciones</a:t>
            </a:r>
            <a:r>
              <a:rPr lang="en-US" sz="2400" dirty="0">
                <a:latin typeface="Ancizar Sans" panose="020B0602040300000003" pitchFamily="34" charset="0"/>
              </a:rPr>
              <a:t> para las que </a:t>
            </a:r>
            <a:r>
              <a:rPr lang="en-US" sz="2400" dirty="0" err="1">
                <a:latin typeface="Ancizar Sans" panose="020B0602040300000003" pitchFamily="34" charset="0"/>
              </a:rPr>
              <a:t>fue</a:t>
            </a:r>
            <a:r>
              <a:rPr lang="en-US" sz="2400" dirty="0">
                <a:latin typeface="Ancizar Sans" panose="020B0602040300000003" pitchFamily="34" charset="0"/>
              </a:rPr>
              <a:t> </a:t>
            </a:r>
            <a:r>
              <a:rPr lang="en-US" sz="2400" dirty="0" err="1">
                <a:latin typeface="Ancizar Sans" panose="020B0602040300000003" pitchFamily="34" charset="0"/>
              </a:rPr>
              <a:t>diseñado</a:t>
            </a:r>
            <a:r>
              <a:rPr lang="en-US" sz="2400" dirty="0">
                <a:latin typeface="Ancizar Sans" panose="020B0602040300000003" pitchFamily="34" charset="0"/>
              </a:rPr>
              <a:t>?</a:t>
            </a:r>
          </a:p>
          <a:p>
            <a:pPr>
              <a:lnSpc>
                <a:spcPct val="90000"/>
              </a:lnSpc>
            </a:pPr>
            <a:r>
              <a:rPr lang="en-US" sz="2400" b="1" dirty="0" err="1">
                <a:latin typeface="Ancizar Sans" panose="020B0602040300000003" pitchFamily="34" charset="0"/>
              </a:rPr>
              <a:t>Disponibilidad</a:t>
            </a:r>
            <a:endParaRPr lang="en-US" sz="2400" b="1" dirty="0">
              <a:latin typeface="Ancizar Sans" panose="020B0602040300000003" pitchFamily="34" charset="0"/>
            </a:endParaRPr>
          </a:p>
          <a:p>
            <a:pPr lvl="1">
              <a:lnSpc>
                <a:spcPct val="90000"/>
              </a:lnSpc>
            </a:pPr>
            <a:r>
              <a:rPr lang="en-US" sz="2400" dirty="0">
                <a:latin typeface="Ancizar Sans" panose="020B0602040300000003" pitchFamily="34" charset="0"/>
              </a:rPr>
              <a:t>¿Que </a:t>
            </a:r>
            <a:r>
              <a:rPr lang="en-US" sz="2400" dirty="0" err="1">
                <a:latin typeface="Ancizar Sans" panose="020B0602040300000003" pitchFamily="34" charset="0"/>
              </a:rPr>
              <a:t>proporción</a:t>
            </a:r>
            <a:r>
              <a:rPr lang="en-US" sz="2400" dirty="0">
                <a:latin typeface="Ancizar Sans" panose="020B0602040300000003" pitchFamily="34" charset="0"/>
              </a:rPr>
              <a:t> del </a:t>
            </a:r>
            <a:r>
              <a:rPr lang="en-US" sz="2400" dirty="0" err="1">
                <a:latin typeface="Ancizar Sans" panose="020B0602040300000003" pitchFamily="34" charset="0"/>
              </a:rPr>
              <a:t>tiempo</a:t>
            </a:r>
            <a:r>
              <a:rPr lang="en-US" sz="2400" dirty="0">
                <a:latin typeface="Ancizar Sans" panose="020B0602040300000003" pitchFamily="34" charset="0"/>
              </a:rPr>
              <a:t> </a:t>
            </a:r>
            <a:r>
              <a:rPr lang="en-US" sz="2400" dirty="0" err="1">
                <a:latin typeface="Ancizar Sans" panose="020B0602040300000003" pitchFamily="34" charset="0"/>
              </a:rPr>
              <a:t>está</a:t>
            </a:r>
            <a:r>
              <a:rPr lang="en-US" sz="2400" dirty="0">
                <a:latin typeface="Ancizar Sans" panose="020B0602040300000003" pitchFamily="34" charset="0"/>
              </a:rPr>
              <a:t> </a:t>
            </a:r>
            <a:r>
              <a:rPr lang="en-US" sz="2400" dirty="0" err="1">
                <a:latin typeface="Ancizar Sans" panose="020B0602040300000003" pitchFamily="34" charset="0"/>
              </a:rPr>
              <a:t>funcionando</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sistema</a:t>
            </a:r>
            <a:r>
              <a:rPr lang="en-US" sz="2400" dirty="0">
                <a:latin typeface="Ancizar Sans" panose="020B0602040300000003" pitchFamily="34" charset="0"/>
              </a:rPr>
              <a:t> </a:t>
            </a:r>
            <a:r>
              <a:rPr lang="en-US" sz="2400" dirty="0" err="1">
                <a:latin typeface="Ancizar Sans" panose="020B0602040300000003" pitchFamily="34" charset="0"/>
              </a:rPr>
              <a:t>correctamente</a:t>
            </a:r>
            <a:r>
              <a:rPr lang="en-US" sz="2400" dirty="0">
                <a:latin typeface="Ancizar Sans" panose="020B0602040300000003" pitchFamily="34" charset="0"/>
              </a:rPr>
              <a:t>?</a:t>
            </a:r>
          </a:p>
          <a:p>
            <a:pPr lvl="2">
              <a:lnSpc>
                <a:spcPct val="90000"/>
              </a:lnSpc>
            </a:pPr>
            <a:r>
              <a:rPr lang="en-US" dirty="0">
                <a:latin typeface="Ancizar Sans" panose="020B0602040300000003" pitchFamily="34" charset="0"/>
              </a:rPr>
              <a:t>Mean Time To Failure (MTTF), Mean Time to Repair (MTTR)</a:t>
            </a:r>
          </a:p>
          <a:p>
            <a:pPr lvl="2">
              <a:lnSpc>
                <a:spcPct val="90000"/>
              </a:lnSpc>
            </a:pPr>
            <a:r>
              <a:rPr lang="en-US" dirty="0">
                <a:latin typeface="Ancizar Sans" panose="020B0602040300000003" pitchFamily="34" charset="0"/>
              </a:rPr>
              <a:t>Availability = MTTF / (MTTF + MTTR)</a:t>
            </a:r>
          </a:p>
          <a:p>
            <a:pPr lvl="2">
              <a:lnSpc>
                <a:spcPct val="90000"/>
              </a:lnSpc>
            </a:pPr>
            <a:r>
              <a:rPr lang="en-US" dirty="0">
                <a:latin typeface="Ancizar Sans" panose="020B0602040300000003" pitchFamily="34" charset="0"/>
              </a:rPr>
              <a:t>http://blog.fosketts.net/2011/07/06/defining-failure-mttr-mttf-mtbf/</a:t>
            </a:r>
          </a:p>
          <a:p>
            <a:pPr>
              <a:lnSpc>
                <a:spcPct val="90000"/>
              </a:lnSpc>
            </a:pPr>
            <a:r>
              <a:rPr lang="en-US" sz="2400" b="1" dirty="0" err="1">
                <a:latin typeface="Ancizar Sans" panose="020B0602040300000003" pitchFamily="34" charset="0"/>
              </a:rPr>
              <a:t>Seguridad</a:t>
            </a:r>
            <a:endParaRPr lang="en-US" sz="2400" b="1" dirty="0">
              <a:latin typeface="Ancizar Sans" panose="020B0602040300000003" pitchFamily="34" charset="0"/>
            </a:endParaRPr>
          </a:p>
          <a:p>
            <a:pPr lvl="1">
              <a:lnSpc>
                <a:spcPct val="90000"/>
              </a:lnSpc>
            </a:pPr>
            <a:r>
              <a:rPr lang="en-US" sz="2400" dirty="0">
                <a:latin typeface="Ancizar Sans" panose="020B0602040300000003" pitchFamily="34" charset="0"/>
              </a:rPr>
              <a:t>¿</a:t>
            </a:r>
            <a:r>
              <a:rPr lang="en-US" sz="2400" dirty="0" err="1">
                <a:latin typeface="Ancizar Sans" panose="020B0602040300000003" pitchFamily="34" charset="0"/>
              </a:rPr>
              <a:t>el</a:t>
            </a:r>
            <a:r>
              <a:rPr lang="en-US" sz="2400" dirty="0">
                <a:latin typeface="Ancizar Sans" panose="020B0602040300000003" pitchFamily="34" charset="0"/>
              </a:rPr>
              <a:t> Sistema </a:t>
            </a:r>
            <a:r>
              <a:rPr lang="en-US" sz="2400" dirty="0" err="1">
                <a:latin typeface="Ancizar Sans" panose="020B0602040300000003" pitchFamily="34" charset="0"/>
              </a:rPr>
              <a:t>puede</a:t>
            </a:r>
            <a:r>
              <a:rPr lang="en-US" sz="2400" dirty="0">
                <a:latin typeface="Ancizar Sans" panose="020B0602040300000003" pitchFamily="34" charset="0"/>
              </a:rPr>
              <a:t> ser </a:t>
            </a:r>
            <a:r>
              <a:rPr lang="en-US" sz="2400" dirty="0" err="1">
                <a:latin typeface="Ancizar Sans" panose="020B0602040300000003" pitchFamily="34" charset="0"/>
              </a:rPr>
              <a:t>comprometido</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un </a:t>
            </a:r>
            <a:r>
              <a:rPr lang="en-US" sz="2400" dirty="0" err="1">
                <a:latin typeface="Ancizar Sans" panose="020B0602040300000003" pitchFamily="34" charset="0"/>
              </a:rPr>
              <a:t>atacante</a:t>
            </a:r>
            <a:r>
              <a:rPr lang="en-US" sz="2400" dirty="0">
                <a:latin typeface="Ancizar Sans" panose="020B0602040300000003" pitchFamily="34" charset="0"/>
              </a:rPr>
              <a:t>?</a:t>
            </a:r>
          </a:p>
          <a:p>
            <a:pPr>
              <a:lnSpc>
                <a:spcPct val="90000"/>
              </a:lnSpc>
            </a:pPr>
            <a:r>
              <a:rPr lang="en-US" sz="2400" b="1" dirty="0" err="1">
                <a:latin typeface="Ancizar Sans" panose="020B0602040300000003" pitchFamily="34" charset="0"/>
              </a:rPr>
              <a:t>Confidencialidad</a:t>
            </a:r>
            <a:endParaRPr lang="en-US" sz="2400" b="1" dirty="0">
              <a:latin typeface="Ancizar Sans" panose="020B0602040300000003" pitchFamily="34" charset="0"/>
            </a:endParaRPr>
          </a:p>
          <a:p>
            <a:pPr lvl="1">
              <a:lnSpc>
                <a:spcPct val="90000"/>
              </a:lnSpc>
            </a:pPr>
            <a:r>
              <a:rPr lang="en-US" sz="2400" dirty="0">
                <a:latin typeface="Ancizar Sans" panose="020B0602040300000003" pitchFamily="34" charset="0"/>
              </a:rPr>
              <a:t> La </a:t>
            </a:r>
            <a:r>
              <a:rPr lang="en-US" sz="2400" dirty="0" err="1">
                <a:latin typeface="Ancizar Sans" panose="020B0602040300000003" pitchFamily="34" charset="0"/>
              </a:rPr>
              <a:t>información</a:t>
            </a:r>
            <a:r>
              <a:rPr lang="en-US" sz="2400" dirty="0">
                <a:latin typeface="Ancizar Sans" panose="020B0602040300000003" pitchFamily="34" charset="0"/>
              </a:rPr>
              <a:t> solo la </a:t>
            </a:r>
            <a:r>
              <a:rPr lang="en-US" sz="2400" dirty="0" err="1">
                <a:latin typeface="Ancizar Sans" panose="020B0602040300000003" pitchFamily="34" charset="0"/>
              </a:rPr>
              <a:t>puede</a:t>
            </a:r>
            <a:r>
              <a:rPr lang="en-US" sz="2400" dirty="0">
                <a:latin typeface="Ancizar Sans" panose="020B0602040300000003" pitchFamily="34" charset="0"/>
              </a:rPr>
              <a:t> accede un </a:t>
            </a:r>
            <a:r>
              <a:rPr lang="en-US" sz="2400" dirty="0" err="1">
                <a:latin typeface="Ancizar Sans" panose="020B0602040300000003" pitchFamily="34" charset="0"/>
              </a:rPr>
              <a:t>grupo</a:t>
            </a:r>
            <a:r>
              <a:rPr lang="en-US" sz="2400" dirty="0">
                <a:latin typeface="Ancizar Sans" panose="020B0602040300000003" pitchFamily="34" charset="0"/>
              </a:rPr>
              <a:t> de  </a:t>
            </a:r>
            <a:r>
              <a:rPr lang="en-US" sz="2400" dirty="0" err="1">
                <a:latin typeface="Ancizar Sans" panose="020B0602040300000003" pitchFamily="34" charset="0"/>
              </a:rPr>
              <a:t>usuarios</a:t>
            </a:r>
            <a:r>
              <a:rPr lang="en-US" sz="2400" dirty="0">
                <a:latin typeface="Ancizar Sans" panose="020B0602040300000003" pitchFamily="34" charset="0"/>
              </a:rPr>
              <a:t> </a:t>
            </a:r>
            <a:r>
              <a:rPr lang="en-US" sz="2400" dirty="0" err="1">
                <a:latin typeface="Ancizar Sans" panose="020B0602040300000003" pitchFamily="34" charset="0"/>
              </a:rPr>
              <a:t>autorizados</a:t>
            </a:r>
            <a:endParaRPr lang="en-US" sz="2400" dirty="0">
              <a:latin typeface="Ancizar Sans" panose="020B0602040300000003" pitchFamily="34" charset="0"/>
            </a:endParaRPr>
          </a:p>
        </p:txBody>
      </p:sp>
      <p:pic>
        <p:nvPicPr>
          <p:cNvPr id="5" name="Imagen 4">
            <a:extLst>
              <a:ext uri="{FF2B5EF4-FFF2-40B4-BE49-F238E27FC236}">
                <a16:creationId xmlns:a16="http://schemas.microsoft.com/office/drawing/2014/main" id="{9286CCA2-A1BC-240E-F835-9B724A7B49EF}"/>
              </a:ext>
            </a:extLst>
          </p:cNvPr>
          <p:cNvPicPr>
            <a:picLocks noChangeAspect="1"/>
          </p:cNvPicPr>
          <p:nvPr/>
        </p:nvPicPr>
        <p:blipFill>
          <a:blip r:embed="rId3"/>
          <a:stretch>
            <a:fillRect/>
          </a:stretch>
        </p:blipFill>
        <p:spPr>
          <a:xfrm>
            <a:off x="9054390" y="1571317"/>
            <a:ext cx="1295962" cy="1263563"/>
          </a:xfrm>
          <a:prstGeom prst="rect">
            <a:avLst/>
          </a:prstGeom>
        </p:spPr>
      </p:pic>
      <p:pic>
        <p:nvPicPr>
          <p:cNvPr id="7" name="Imagen 6">
            <a:extLst>
              <a:ext uri="{FF2B5EF4-FFF2-40B4-BE49-F238E27FC236}">
                <a16:creationId xmlns:a16="http://schemas.microsoft.com/office/drawing/2014/main" id="{AA13583B-51B7-E1CB-0AB3-4DB8CEF0F0F9}"/>
              </a:ext>
            </a:extLst>
          </p:cNvPr>
          <p:cNvPicPr>
            <a:picLocks noChangeAspect="1"/>
          </p:cNvPicPr>
          <p:nvPr/>
        </p:nvPicPr>
        <p:blipFill>
          <a:blip r:embed="rId4"/>
          <a:stretch>
            <a:fillRect/>
          </a:stretch>
        </p:blipFill>
        <p:spPr>
          <a:xfrm>
            <a:off x="10756401" y="3081404"/>
            <a:ext cx="1197846" cy="1143066"/>
          </a:xfrm>
          <a:prstGeom prst="rect">
            <a:avLst/>
          </a:prstGeom>
        </p:spPr>
      </p:pic>
      <p:pic>
        <p:nvPicPr>
          <p:cNvPr id="11" name="Imagen 10">
            <a:extLst>
              <a:ext uri="{FF2B5EF4-FFF2-40B4-BE49-F238E27FC236}">
                <a16:creationId xmlns:a16="http://schemas.microsoft.com/office/drawing/2014/main" id="{3E1BF3D0-827C-584F-7DA7-00DEB737E1A5}"/>
              </a:ext>
            </a:extLst>
          </p:cNvPr>
          <p:cNvPicPr>
            <a:picLocks noChangeAspect="1"/>
          </p:cNvPicPr>
          <p:nvPr/>
        </p:nvPicPr>
        <p:blipFill>
          <a:blip r:embed="rId5"/>
          <a:stretch>
            <a:fillRect/>
          </a:stretch>
        </p:blipFill>
        <p:spPr>
          <a:xfrm>
            <a:off x="10214874" y="4774492"/>
            <a:ext cx="1083054" cy="12635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ncizar Sans" panose="020B0602040300000003" pitchFamily="34" charset="0"/>
              </a:rPr>
              <a:t>Retos</a:t>
            </a:r>
            <a:r>
              <a:rPr lang="en-US" dirty="0">
                <a:latin typeface="Ancizar Sans" panose="020B0602040300000003" pitchFamily="34" charset="0"/>
              </a:rPr>
              <a:t> del </a:t>
            </a:r>
            <a:r>
              <a:rPr lang="en-US" dirty="0" err="1">
                <a:latin typeface="Ancizar Sans" panose="020B0602040300000003" pitchFamily="34" charset="0"/>
              </a:rPr>
              <a:t>sistema</a:t>
            </a:r>
            <a:r>
              <a:rPr lang="en-US" dirty="0">
                <a:latin typeface="Ancizar Sans" panose="020B0602040300000003" pitchFamily="34" charset="0"/>
              </a:rPr>
              <a:t> </a:t>
            </a:r>
            <a:r>
              <a:rPr lang="en-US" dirty="0" err="1">
                <a:latin typeface="Ancizar Sans" panose="020B0602040300000003" pitchFamily="34" charset="0"/>
              </a:rPr>
              <a:t>operativo</a:t>
            </a:r>
            <a:endParaRPr lang="en-US"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320DFC2B-A8D7-EA7D-DADA-B1559322E61C}"/>
              </a:ext>
            </a:extLst>
          </p:cNvPr>
          <p:cNvSpPr>
            <a:spLocks noGrp="1"/>
          </p:cNvSpPr>
          <p:nvPr>
            <p:ph idx="1"/>
          </p:nvPr>
        </p:nvSpPr>
        <p:spPr/>
        <p:txBody>
          <a:bodyPr/>
          <a:lstStyle/>
          <a:p>
            <a:pPr algn="ctr"/>
            <a:endParaRPr lang="es-CO" dirty="0"/>
          </a:p>
        </p:txBody>
      </p:sp>
      <p:sp>
        <p:nvSpPr>
          <p:cNvPr id="10" name="Content Placeholder 2">
            <a:extLst>
              <a:ext uri="{FF2B5EF4-FFF2-40B4-BE49-F238E27FC236}">
                <a16:creationId xmlns:a16="http://schemas.microsoft.com/office/drawing/2014/main" id="{ED2504F4-A51D-0C6D-ADB2-BD6962109A85}"/>
              </a:ext>
            </a:extLst>
          </p:cNvPr>
          <p:cNvSpPr txBox="1">
            <a:spLocks/>
          </p:cNvSpPr>
          <p:nvPr/>
        </p:nvSpPr>
        <p:spPr>
          <a:xfrm>
            <a:off x="1508210" y="2096929"/>
            <a:ext cx="4639950" cy="30858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err="1">
                <a:latin typeface="Ancizar Sans" panose="020B0602040300000003" pitchFamily="34" charset="0"/>
              </a:rPr>
              <a:t>Portabilidad</a:t>
            </a:r>
            <a:endParaRPr lang="en-US" sz="2400" b="1" dirty="0">
              <a:latin typeface="Ancizar Sans" panose="020B0602040300000003" pitchFamily="34" charset="0"/>
            </a:endParaRPr>
          </a:p>
          <a:p>
            <a:pPr lvl="1"/>
            <a:r>
              <a:rPr lang="en-US" sz="2000" dirty="0">
                <a:latin typeface="Ancizar Sans" panose="020B0602040300000003" pitchFamily="34" charset="0"/>
              </a:rPr>
              <a:t>Para </a:t>
            </a:r>
            <a:r>
              <a:rPr lang="en-US" sz="2000" dirty="0" err="1">
                <a:latin typeface="Ancizar Sans" panose="020B0602040300000003" pitchFamily="34" charset="0"/>
              </a:rPr>
              <a:t>los</a:t>
            </a:r>
            <a:r>
              <a:rPr lang="en-US" sz="2000" dirty="0">
                <a:latin typeface="Ancizar Sans" panose="020B0602040300000003" pitchFamily="34" charset="0"/>
              </a:rPr>
              <a:t> </a:t>
            </a:r>
            <a:r>
              <a:rPr lang="en-US" sz="2000" dirty="0" err="1">
                <a:latin typeface="Ancizar Sans" panose="020B0602040300000003" pitchFamily="34" charset="0"/>
              </a:rPr>
              <a:t>programas</a:t>
            </a:r>
            <a:r>
              <a:rPr lang="en-US" sz="2000" dirty="0">
                <a:latin typeface="Ancizar Sans" panose="020B0602040300000003" pitchFamily="34" charset="0"/>
              </a:rPr>
              <a:t>:</a:t>
            </a:r>
          </a:p>
          <a:p>
            <a:pPr lvl="2"/>
            <a:r>
              <a:rPr lang="en-US" sz="2000" dirty="0">
                <a:latin typeface="Ancizar Sans" panose="020B0602040300000003" pitchFamily="34" charset="0"/>
              </a:rPr>
              <a:t>Application programming interface (API)</a:t>
            </a:r>
          </a:p>
          <a:p>
            <a:pPr lvl="2"/>
            <a:r>
              <a:rPr lang="en-US" sz="2000" dirty="0">
                <a:latin typeface="Ancizar Sans" panose="020B0602040300000003" pitchFamily="34" charset="0"/>
              </a:rPr>
              <a:t>Abstract virtual machine (AVM)</a:t>
            </a:r>
          </a:p>
          <a:p>
            <a:pPr lvl="1"/>
            <a:r>
              <a:rPr lang="en-US" sz="2000" dirty="0">
                <a:latin typeface="Ancizar Sans" panose="020B0602040300000003" pitchFamily="34" charset="0"/>
              </a:rPr>
              <a:t>Para </a:t>
            </a:r>
            <a:r>
              <a:rPr lang="en-US" sz="2000" dirty="0" err="1">
                <a:latin typeface="Ancizar Sans" panose="020B0602040300000003" pitchFamily="34" charset="0"/>
              </a:rPr>
              <a:t>el</a:t>
            </a:r>
            <a:r>
              <a:rPr lang="en-US" sz="2000" dirty="0">
                <a:latin typeface="Ancizar Sans" panose="020B0602040300000003" pitchFamily="34" charset="0"/>
              </a:rPr>
              <a:t> </a:t>
            </a:r>
            <a:r>
              <a:rPr lang="en-US" sz="2000" dirty="0" err="1">
                <a:latin typeface="Ancizar Sans" panose="020B0602040300000003" pitchFamily="34" charset="0"/>
              </a:rPr>
              <a:t>sistema</a:t>
            </a:r>
            <a:r>
              <a:rPr lang="en-US" sz="2000" dirty="0">
                <a:latin typeface="Ancizar Sans" panose="020B0602040300000003" pitchFamily="34" charset="0"/>
              </a:rPr>
              <a:t> </a:t>
            </a:r>
            <a:r>
              <a:rPr lang="en-US" sz="2000" dirty="0" err="1">
                <a:latin typeface="Ancizar Sans" panose="020B0602040300000003" pitchFamily="34" charset="0"/>
              </a:rPr>
              <a:t>operativo</a:t>
            </a:r>
            <a:endParaRPr lang="en-US" sz="2000" dirty="0">
              <a:latin typeface="Ancizar Sans" panose="020B0602040300000003" pitchFamily="34" charset="0"/>
            </a:endParaRPr>
          </a:p>
          <a:p>
            <a:pPr lvl="2"/>
            <a:r>
              <a:rPr lang="en-US" sz="2000" dirty="0" err="1">
                <a:latin typeface="Ancizar Sans" panose="020B0602040300000003" pitchFamily="34" charset="0"/>
              </a:rPr>
              <a:t>Capa</a:t>
            </a:r>
            <a:r>
              <a:rPr lang="en-US" sz="2000" dirty="0">
                <a:latin typeface="Ancizar Sans" panose="020B0602040300000003" pitchFamily="34" charset="0"/>
              </a:rPr>
              <a:t> de </a:t>
            </a:r>
            <a:r>
              <a:rPr lang="en-US" sz="2000" dirty="0" err="1">
                <a:latin typeface="Ancizar Sans" panose="020B0602040300000003" pitchFamily="34" charset="0"/>
              </a:rPr>
              <a:t>abstracción</a:t>
            </a:r>
            <a:r>
              <a:rPr lang="en-US" sz="2000" dirty="0">
                <a:latin typeface="Ancizar Sans" panose="020B0602040300000003" pitchFamily="34" charset="0"/>
              </a:rPr>
              <a:t> del Hardware</a:t>
            </a:r>
          </a:p>
        </p:txBody>
      </p:sp>
      <p:pic>
        <p:nvPicPr>
          <p:cNvPr id="12" name="Picture 3">
            <a:extLst>
              <a:ext uri="{FF2B5EF4-FFF2-40B4-BE49-F238E27FC236}">
                <a16:creationId xmlns:a16="http://schemas.microsoft.com/office/drawing/2014/main" id="{F1725B11-94F0-BB2E-1D67-E108BEE27E61}"/>
              </a:ext>
            </a:extLst>
          </p:cNvPr>
          <p:cNvPicPr>
            <a:picLocks noChangeAspect="1"/>
          </p:cNvPicPr>
          <p:nvPr/>
        </p:nvPicPr>
        <p:blipFill>
          <a:blip r:embed="rId3"/>
          <a:stretch>
            <a:fillRect/>
          </a:stretch>
        </p:blipFill>
        <p:spPr>
          <a:xfrm>
            <a:off x="6563484" y="1509991"/>
            <a:ext cx="4542684" cy="5073371"/>
          </a:xfrm>
          <a:prstGeom prst="rect">
            <a:avLst/>
          </a:prstGeom>
          <a:ln>
            <a:noFill/>
          </a:ln>
        </p:spPr>
      </p:pic>
      <p:cxnSp>
        <p:nvCxnSpPr>
          <p:cNvPr id="13" name="Straight Arrow Connector 6">
            <a:extLst>
              <a:ext uri="{FF2B5EF4-FFF2-40B4-BE49-F238E27FC236}">
                <a16:creationId xmlns:a16="http://schemas.microsoft.com/office/drawing/2014/main" id="{05B0F764-1747-4916-7552-454821B2CFBF}"/>
              </a:ext>
            </a:extLst>
          </p:cNvPr>
          <p:cNvCxnSpPr>
            <a:cxnSpLocks/>
          </p:cNvCxnSpPr>
          <p:nvPr/>
        </p:nvCxnSpPr>
        <p:spPr>
          <a:xfrm flipV="1">
            <a:off x="5501196" y="2818497"/>
            <a:ext cx="2022726" cy="282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8">
            <a:extLst>
              <a:ext uri="{FF2B5EF4-FFF2-40B4-BE49-F238E27FC236}">
                <a16:creationId xmlns:a16="http://schemas.microsoft.com/office/drawing/2014/main" id="{0553A9DC-C966-7FB2-7FD4-227BB7E67F19}"/>
              </a:ext>
            </a:extLst>
          </p:cNvPr>
          <p:cNvCxnSpPr>
            <a:cxnSpLocks/>
          </p:cNvCxnSpPr>
          <p:nvPr/>
        </p:nvCxnSpPr>
        <p:spPr>
          <a:xfrm flipV="1">
            <a:off x="6028180" y="3455423"/>
            <a:ext cx="1495742" cy="32445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Straight Arrow Connector 10">
            <a:extLst>
              <a:ext uri="{FF2B5EF4-FFF2-40B4-BE49-F238E27FC236}">
                <a16:creationId xmlns:a16="http://schemas.microsoft.com/office/drawing/2014/main" id="{C71C1543-441C-3494-40A7-8ED6CE421442}"/>
              </a:ext>
            </a:extLst>
          </p:cNvPr>
          <p:cNvCxnSpPr>
            <a:cxnSpLocks/>
          </p:cNvCxnSpPr>
          <p:nvPr/>
        </p:nvCxnSpPr>
        <p:spPr>
          <a:xfrm>
            <a:off x="5526012" y="4445072"/>
            <a:ext cx="1997910" cy="23424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Connector 15">
            <a:extLst>
              <a:ext uri="{FF2B5EF4-FFF2-40B4-BE49-F238E27FC236}">
                <a16:creationId xmlns:a16="http://schemas.microsoft.com/office/drawing/2014/main" id="{8418B048-C7C9-3EE5-37C0-8E24664C2CC3}"/>
              </a:ext>
            </a:extLst>
          </p:cNvPr>
          <p:cNvCxnSpPr/>
          <p:nvPr/>
        </p:nvCxnSpPr>
        <p:spPr>
          <a:xfrm>
            <a:off x="7792835" y="2797351"/>
            <a:ext cx="579474" cy="53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7">
            <a:extLst>
              <a:ext uri="{FF2B5EF4-FFF2-40B4-BE49-F238E27FC236}">
                <a16:creationId xmlns:a16="http://schemas.microsoft.com/office/drawing/2014/main" id="{770895A1-25D7-19F6-475C-B75E83223D70}"/>
              </a:ext>
            </a:extLst>
          </p:cNvPr>
          <p:cNvCxnSpPr/>
          <p:nvPr/>
        </p:nvCxnSpPr>
        <p:spPr>
          <a:xfrm>
            <a:off x="8962148" y="2802667"/>
            <a:ext cx="5847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19">
            <a:extLst>
              <a:ext uri="{FF2B5EF4-FFF2-40B4-BE49-F238E27FC236}">
                <a16:creationId xmlns:a16="http://schemas.microsoft.com/office/drawing/2014/main" id="{0AD8421D-D0CE-8DAF-4579-EA01C5DB16D4}"/>
              </a:ext>
            </a:extLst>
          </p:cNvPr>
          <p:cNvCxnSpPr/>
          <p:nvPr/>
        </p:nvCxnSpPr>
        <p:spPr>
          <a:xfrm flipV="1">
            <a:off x="10111721" y="2797351"/>
            <a:ext cx="584790" cy="5316"/>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3" name="Straight Connector 21">
            <a:extLst>
              <a:ext uri="{FF2B5EF4-FFF2-40B4-BE49-F238E27FC236}">
                <a16:creationId xmlns:a16="http://schemas.microsoft.com/office/drawing/2014/main" id="{D079ABDF-D1E9-9A09-52D8-CEBF946DECFF}"/>
              </a:ext>
            </a:extLst>
          </p:cNvPr>
          <p:cNvCxnSpPr/>
          <p:nvPr/>
        </p:nvCxnSpPr>
        <p:spPr>
          <a:xfrm>
            <a:off x="7788652" y="3367545"/>
            <a:ext cx="870757" cy="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5" name="Straight Connector 23">
            <a:extLst>
              <a:ext uri="{FF2B5EF4-FFF2-40B4-BE49-F238E27FC236}">
                <a16:creationId xmlns:a16="http://schemas.microsoft.com/office/drawing/2014/main" id="{14607A68-418B-50EE-E424-3F4A9C8A092A}"/>
              </a:ext>
            </a:extLst>
          </p:cNvPr>
          <p:cNvCxnSpPr/>
          <p:nvPr/>
        </p:nvCxnSpPr>
        <p:spPr>
          <a:xfrm>
            <a:off x="9835275" y="3367545"/>
            <a:ext cx="861237" cy="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6" name="Straight Connector 28">
            <a:extLst>
              <a:ext uri="{FF2B5EF4-FFF2-40B4-BE49-F238E27FC236}">
                <a16:creationId xmlns:a16="http://schemas.microsoft.com/office/drawing/2014/main" id="{BEA11E9A-2212-1648-C15A-67AA39572733}"/>
              </a:ext>
            </a:extLst>
          </p:cNvPr>
          <p:cNvCxnSpPr/>
          <p:nvPr/>
        </p:nvCxnSpPr>
        <p:spPr>
          <a:xfrm>
            <a:off x="7782851" y="4679315"/>
            <a:ext cx="843727" cy="854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7" name="Straight Connector 31">
            <a:extLst>
              <a:ext uri="{FF2B5EF4-FFF2-40B4-BE49-F238E27FC236}">
                <a16:creationId xmlns:a16="http://schemas.microsoft.com/office/drawing/2014/main" id="{166E7662-C6DF-C72D-CBE0-D27B54780FA9}"/>
              </a:ext>
            </a:extLst>
          </p:cNvPr>
          <p:cNvCxnSpPr/>
          <p:nvPr/>
        </p:nvCxnSpPr>
        <p:spPr>
          <a:xfrm>
            <a:off x="9864514" y="4687861"/>
            <a:ext cx="80275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8" name="CuadroTexto 27">
            <a:extLst>
              <a:ext uri="{FF2B5EF4-FFF2-40B4-BE49-F238E27FC236}">
                <a16:creationId xmlns:a16="http://schemas.microsoft.com/office/drawing/2014/main" id="{FA0E5680-5BE4-86E8-7AD7-B24509C8DB66}"/>
              </a:ext>
            </a:extLst>
          </p:cNvPr>
          <p:cNvSpPr txBox="1"/>
          <p:nvPr/>
        </p:nvSpPr>
        <p:spPr>
          <a:xfrm>
            <a:off x="2027852" y="5161465"/>
            <a:ext cx="3661387" cy="1077218"/>
          </a:xfrm>
          <a:prstGeom prst="rect">
            <a:avLst/>
          </a:prstGeom>
          <a:noFill/>
        </p:spPr>
        <p:txBody>
          <a:bodyPr wrap="none" rtlCol="0">
            <a:spAutoFit/>
          </a:bodyPr>
          <a:lstStyle/>
          <a:p>
            <a:r>
              <a:rPr lang="es-MX" sz="2400" b="1" dirty="0"/>
              <a:t>En redes de computadores:</a:t>
            </a:r>
          </a:p>
          <a:p>
            <a:pPr marL="342900" indent="-342900">
              <a:buFont typeface="Arial" panose="020B0604020202020204" pitchFamily="34" charset="0"/>
              <a:buChar char="•"/>
            </a:pPr>
            <a:r>
              <a:rPr lang="es-MX" sz="2000" dirty="0"/>
              <a:t>Socket: API de red</a:t>
            </a:r>
          </a:p>
          <a:p>
            <a:pPr marL="342900" indent="-342900">
              <a:buFont typeface="Arial" panose="020B0604020202020204" pitchFamily="34" charset="0"/>
              <a:buChar char="•"/>
            </a:pPr>
            <a:r>
              <a:rPr lang="es-MX" sz="2000" dirty="0"/>
              <a:t>API Web</a:t>
            </a:r>
            <a:endParaRPr lang="es-CO" sz="2000" dirty="0"/>
          </a:p>
        </p:txBody>
      </p:sp>
      <p:pic>
        <p:nvPicPr>
          <p:cNvPr id="5" name="Imagen 4">
            <a:extLst>
              <a:ext uri="{FF2B5EF4-FFF2-40B4-BE49-F238E27FC236}">
                <a16:creationId xmlns:a16="http://schemas.microsoft.com/office/drawing/2014/main" id="{EFB05DD4-50DB-868F-C468-78CE7B7C2B73}"/>
              </a:ext>
            </a:extLst>
          </p:cNvPr>
          <p:cNvPicPr>
            <a:picLocks noChangeAspect="1"/>
          </p:cNvPicPr>
          <p:nvPr/>
        </p:nvPicPr>
        <p:blipFill>
          <a:blip r:embed="rId4"/>
          <a:stretch>
            <a:fillRect/>
          </a:stretch>
        </p:blipFill>
        <p:spPr>
          <a:xfrm>
            <a:off x="690796" y="3157811"/>
            <a:ext cx="1204627" cy="14107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a:normAutofit/>
          </a:bodyPr>
          <a:lstStyle/>
          <a:p>
            <a:r>
              <a:rPr lang="en-US" sz="4000">
                <a:latin typeface="Ancizar Sans" panose="020B0602040300000003" pitchFamily="34" charset="0"/>
              </a:rPr>
              <a:t>Retos del sistema operativo</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838200" y="1977887"/>
            <a:ext cx="10515600" cy="4194313"/>
          </a:xfrm>
        </p:spPr>
        <p:txBody>
          <a:bodyPr>
            <a:noAutofit/>
          </a:bodyPr>
          <a:lstStyle/>
          <a:p>
            <a:pPr>
              <a:lnSpc>
                <a:spcPct val="90000"/>
              </a:lnSpc>
            </a:pPr>
            <a:r>
              <a:rPr lang="en-US" sz="2400" b="1" dirty="0" err="1">
                <a:latin typeface="Ancizar Sans" panose="020B0602040300000003" pitchFamily="34" charset="0"/>
              </a:rPr>
              <a:t>Desempeño</a:t>
            </a:r>
            <a:endParaRPr lang="en-US" sz="2400" b="1" dirty="0">
              <a:latin typeface="Ancizar Sans" panose="020B0602040300000003" pitchFamily="34" charset="0"/>
            </a:endParaRPr>
          </a:p>
          <a:p>
            <a:pPr lvl="1">
              <a:lnSpc>
                <a:spcPct val="90000"/>
              </a:lnSpc>
            </a:pPr>
            <a:r>
              <a:rPr lang="en-US" sz="2400" dirty="0" err="1">
                <a:latin typeface="Ancizar Sans" panose="020B0602040300000003" pitchFamily="34" charset="0"/>
              </a:rPr>
              <a:t>Tiempo</a:t>
            </a:r>
            <a:r>
              <a:rPr lang="en-US" sz="2400" dirty="0">
                <a:latin typeface="Ancizar Sans" panose="020B0602040300000003" pitchFamily="34" charset="0"/>
              </a:rPr>
              <a:t> de </a:t>
            </a:r>
            <a:r>
              <a:rPr lang="en-US" sz="2400" dirty="0" err="1">
                <a:latin typeface="Ancizar Sans" panose="020B0602040300000003" pitchFamily="34" charset="0"/>
              </a:rPr>
              <a:t>latencia</a:t>
            </a:r>
            <a:r>
              <a:rPr lang="en-US" sz="2400" dirty="0">
                <a:latin typeface="Ancizar Sans" panose="020B0602040300000003" pitchFamily="34" charset="0"/>
              </a:rPr>
              <a:t>/</a:t>
            </a:r>
            <a:r>
              <a:rPr lang="en-US" sz="2400" dirty="0" err="1">
                <a:latin typeface="Ancizar Sans" panose="020B0602040300000003" pitchFamily="34" charset="0"/>
              </a:rPr>
              <a:t>respuesta</a:t>
            </a:r>
            <a:endParaRPr lang="en-US" sz="2400" dirty="0">
              <a:latin typeface="Ancizar Sans" panose="020B0602040300000003" pitchFamily="34" charset="0"/>
            </a:endParaRPr>
          </a:p>
          <a:p>
            <a:pPr lvl="2">
              <a:lnSpc>
                <a:spcPct val="90000"/>
              </a:lnSpc>
            </a:pPr>
            <a:r>
              <a:rPr lang="en-US" dirty="0">
                <a:latin typeface="Ancizar Sans" panose="020B0602040300000003" pitchFamily="34" charset="0"/>
              </a:rPr>
              <a:t>¿</a:t>
            </a:r>
            <a:r>
              <a:rPr lang="en-US" dirty="0" err="1">
                <a:latin typeface="Ancizar Sans" panose="020B0602040300000003" pitchFamily="34" charset="0"/>
              </a:rPr>
              <a:t>Cuánto</a:t>
            </a:r>
            <a:r>
              <a:rPr lang="en-US" dirty="0">
                <a:latin typeface="Ancizar Sans" panose="020B0602040300000003" pitchFamily="34" charset="0"/>
              </a:rPr>
              <a:t> </a:t>
            </a:r>
            <a:r>
              <a:rPr lang="en-US" dirty="0" err="1">
                <a:latin typeface="Ancizar Sans" panose="020B0602040300000003" pitchFamily="34" charset="0"/>
              </a:rPr>
              <a:t>tiempo</a:t>
            </a:r>
            <a:r>
              <a:rPr lang="en-US" dirty="0">
                <a:latin typeface="Ancizar Sans" panose="020B0602040300000003" pitchFamily="34" charset="0"/>
              </a:rPr>
              <a:t> </a:t>
            </a:r>
            <a:r>
              <a:rPr lang="en-US" dirty="0" err="1">
                <a:latin typeface="Ancizar Sans" panose="020B0602040300000003" pitchFamily="34" charset="0"/>
              </a:rPr>
              <a:t>toma</a:t>
            </a:r>
            <a:r>
              <a:rPr lang="en-US" dirty="0">
                <a:latin typeface="Ancizar Sans" panose="020B0602040300000003" pitchFamily="34" charset="0"/>
              </a:rPr>
              <a:t> </a:t>
            </a:r>
            <a:r>
              <a:rPr lang="en-US" dirty="0" err="1">
                <a:latin typeface="Ancizar Sans" panose="020B0602040300000003" pitchFamily="34" charset="0"/>
              </a:rPr>
              <a:t>realizar</a:t>
            </a:r>
            <a:r>
              <a:rPr lang="en-US" dirty="0">
                <a:latin typeface="Ancizar Sans" panose="020B0602040300000003" pitchFamily="34" charset="0"/>
              </a:rPr>
              <a:t> </a:t>
            </a:r>
            <a:r>
              <a:rPr lang="en-US" dirty="0" err="1">
                <a:latin typeface="Ancizar Sans" panose="020B0602040300000003" pitchFamily="34" charset="0"/>
              </a:rPr>
              <a:t>una</a:t>
            </a:r>
            <a:r>
              <a:rPr lang="en-US" dirty="0">
                <a:latin typeface="Ancizar Sans" panose="020B0602040300000003" pitchFamily="34" charset="0"/>
              </a:rPr>
              <a:t> </a:t>
            </a:r>
            <a:r>
              <a:rPr lang="en-US" dirty="0" err="1">
                <a:latin typeface="Ancizar Sans" panose="020B0602040300000003" pitchFamily="34" charset="0"/>
              </a:rPr>
              <a:t>operación</a:t>
            </a:r>
            <a:r>
              <a:rPr lang="en-US" dirty="0">
                <a:latin typeface="Ancizar Sans" panose="020B0602040300000003" pitchFamily="34" charset="0"/>
              </a:rPr>
              <a:t> de forma </a:t>
            </a:r>
            <a:r>
              <a:rPr lang="en-US" dirty="0" err="1">
                <a:latin typeface="Ancizar Sans" panose="020B0602040300000003" pitchFamily="34" charset="0"/>
              </a:rPr>
              <a:t>completa</a:t>
            </a:r>
            <a:r>
              <a:rPr lang="en-US" dirty="0">
                <a:latin typeface="Ancizar Sans" panose="020B0602040300000003" pitchFamily="34" charset="0"/>
              </a:rPr>
              <a:t>?</a:t>
            </a:r>
          </a:p>
          <a:p>
            <a:pPr lvl="1">
              <a:lnSpc>
                <a:spcPct val="90000"/>
              </a:lnSpc>
            </a:pPr>
            <a:r>
              <a:rPr lang="en-US" sz="2400" dirty="0" err="1">
                <a:latin typeface="Ancizar Sans" panose="020B0602040300000003" pitchFamily="34" charset="0"/>
              </a:rPr>
              <a:t>Rendimiento</a:t>
            </a:r>
            <a:r>
              <a:rPr lang="en-US" sz="2400" dirty="0">
                <a:latin typeface="Ancizar Sans" panose="020B0602040300000003" pitchFamily="34" charset="0"/>
              </a:rPr>
              <a:t> (Throughput)</a:t>
            </a:r>
          </a:p>
          <a:p>
            <a:pPr lvl="2">
              <a:lnSpc>
                <a:spcPct val="90000"/>
              </a:lnSpc>
            </a:pPr>
            <a:r>
              <a:rPr lang="en-US" dirty="0">
                <a:latin typeface="Ancizar Sans" panose="020B0602040300000003" pitchFamily="34" charset="0"/>
              </a:rPr>
              <a:t>¿</a:t>
            </a:r>
            <a:r>
              <a:rPr lang="en-US" dirty="0" err="1">
                <a:latin typeface="Ancizar Sans" panose="020B0602040300000003" pitchFamily="34" charset="0"/>
              </a:rPr>
              <a:t>Cuántas</a:t>
            </a:r>
            <a:r>
              <a:rPr lang="en-US" dirty="0">
                <a:latin typeface="Ancizar Sans" panose="020B0602040300000003" pitchFamily="34" charset="0"/>
              </a:rPr>
              <a:t> </a:t>
            </a:r>
            <a:r>
              <a:rPr lang="en-US" dirty="0" err="1">
                <a:latin typeface="Ancizar Sans" panose="020B0602040300000003" pitchFamily="34" charset="0"/>
              </a:rPr>
              <a:t>operaciones</a:t>
            </a:r>
            <a:r>
              <a:rPr lang="en-US" dirty="0">
                <a:latin typeface="Ancizar Sans" panose="020B0602040300000003" pitchFamily="34" charset="0"/>
              </a:rPr>
              <a:t> </a:t>
            </a:r>
            <a:r>
              <a:rPr lang="en-US" dirty="0" err="1">
                <a:latin typeface="Ancizar Sans" panose="020B0602040300000003" pitchFamily="34" charset="0"/>
              </a:rPr>
              <a:t>pueden</a:t>
            </a:r>
            <a:r>
              <a:rPr lang="en-US" dirty="0">
                <a:latin typeface="Ancizar Sans" panose="020B0602040300000003" pitchFamily="34" charset="0"/>
              </a:rPr>
              <a:t> ser </a:t>
            </a:r>
            <a:r>
              <a:rPr lang="en-US" dirty="0" err="1">
                <a:latin typeface="Ancizar Sans" panose="020B0602040300000003" pitchFamily="34" charset="0"/>
              </a:rPr>
              <a:t>realizadas</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a:t>
            </a:r>
            <a:r>
              <a:rPr lang="en-US" dirty="0" err="1">
                <a:latin typeface="Ancizar Sans" panose="020B0602040300000003" pitchFamily="34" charset="0"/>
              </a:rPr>
              <a:t>unidad</a:t>
            </a:r>
            <a:r>
              <a:rPr lang="en-US" dirty="0">
                <a:latin typeface="Ancizar Sans" panose="020B0602040300000003" pitchFamily="34" charset="0"/>
              </a:rPr>
              <a:t> de </a:t>
            </a:r>
            <a:r>
              <a:rPr lang="en-US" dirty="0" err="1">
                <a:latin typeface="Ancizar Sans" panose="020B0602040300000003" pitchFamily="34" charset="0"/>
              </a:rPr>
              <a:t>tiempo</a:t>
            </a:r>
            <a:r>
              <a:rPr lang="en-US" dirty="0">
                <a:latin typeface="Ancizar Sans" panose="020B0602040300000003" pitchFamily="34" charset="0"/>
              </a:rPr>
              <a:t>?</a:t>
            </a:r>
          </a:p>
          <a:p>
            <a:pPr lvl="1">
              <a:lnSpc>
                <a:spcPct val="90000"/>
              </a:lnSpc>
            </a:pPr>
            <a:r>
              <a:rPr lang="en-US" sz="2400" dirty="0" err="1">
                <a:latin typeface="Ancizar Sans" panose="020B0602040300000003" pitchFamily="34" charset="0"/>
              </a:rPr>
              <a:t>Trabajo</a:t>
            </a:r>
            <a:r>
              <a:rPr lang="en-US" sz="2400" dirty="0">
                <a:latin typeface="Ancizar Sans" panose="020B0602040300000003" pitchFamily="34" charset="0"/>
              </a:rPr>
              <a:t> </a:t>
            </a:r>
            <a:r>
              <a:rPr lang="en-US" sz="2400" dirty="0" err="1">
                <a:latin typeface="Ancizar Sans" panose="020B0602040300000003" pitchFamily="34" charset="0"/>
              </a:rPr>
              <a:t>adicional</a:t>
            </a:r>
            <a:r>
              <a:rPr lang="en-US" sz="2400" dirty="0">
                <a:latin typeface="Ancizar Sans" panose="020B0602040300000003" pitchFamily="34" charset="0"/>
              </a:rPr>
              <a:t> (Overhead)</a:t>
            </a:r>
          </a:p>
          <a:p>
            <a:pPr lvl="2">
              <a:lnSpc>
                <a:spcPct val="90000"/>
              </a:lnSpc>
            </a:pPr>
            <a:r>
              <a:rPr lang="en-US" dirty="0">
                <a:latin typeface="Ancizar Sans" panose="020B0602040300000003" pitchFamily="34" charset="0"/>
              </a:rPr>
              <a:t>¿</a:t>
            </a:r>
            <a:r>
              <a:rPr lang="en-US" dirty="0" err="1">
                <a:latin typeface="Ancizar Sans" panose="020B0602040300000003" pitchFamily="34" charset="0"/>
              </a:rPr>
              <a:t>Cuánto</a:t>
            </a:r>
            <a:r>
              <a:rPr lang="en-US" dirty="0">
                <a:latin typeface="Ancizar Sans" panose="020B0602040300000003" pitchFamily="34" charset="0"/>
              </a:rPr>
              <a:t> </a:t>
            </a:r>
            <a:r>
              <a:rPr lang="en-US" dirty="0" err="1">
                <a:latin typeface="Ancizar Sans" panose="020B0602040300000003" pitchFamily="34" charset="0"/>
              </a:rPr>
              <a:t>trabajo</a:t>
            </a:r>
            <a:r>
              <a:rPr lang="en-US" dirty="0">
                <a:latin typeface="Ancizar Sans" panose="020B0602040300000003" pitchFamily="34" charset="0"/>
              </a:rPr>
              <a:t> extra es </a:t>
            </a:r>
            <a:r>
              <a:rPr lang="en-US" dirty="0" err="1">
                <a:latin typeface="Ancizar Sans" panose="020B0602040300000003" pitchFamily="34" charset="0"/>
              </a:rPr>
              <a:t>realizado</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a:t>
            </a:r>
            <a:r>
              <a:rPr lang="en-US" dirty="0" err="1">
                <a:latin typeface="Ancizar Sans" panose="020B0602040300000003" pitchFamily="34" charset="0"/>
              </a:rPr>
              <a:t>el</a:t>
            </a:r>
            <a:r>
              <a:rPr lang="en-US" dirty="0">
                <a:latin typeface="Ancizar Sans" panose="020B0602040300000003" pitchFamily="34" charset="0"/>
              </a:rPr>
              <a:t> Sistema </a:t>
            </a:r>
            <a:r>
              <a:rPr lang="en-US" dirty="0" err="1">
                <a:latin typeface="Ancizar Sans" panose="020B0602040300000003" pitchFamily="34" charset="0"/>
              </a:rPr>
              <a:t>operativo</a:t>
            </a:r>
            <a:r>
              <a:rPr lang="en-US" dirty="0">
                <a:latin typeface="Ancizar Sans" panose="020B0602040300000003" pitchFamily="34" charset="0"/>
              </a:rPr>
              <a:t>?</a:t>
            </a:r>
          </a:p>
          <a:p>
            <a:pPr lvl="1">
              <a:lnSpc>
                <a:spcPct val="90000"/>
              </a:lnSpc>
            </a:pPr>
            <a:r>
              <a:rPr lang="en-US" sz="2400" dirty="0" err="1">
                <a:latin typeface="Ancizar Sans" panose="020B0602040300000003" pitchFamily="34" charset="0"/>
              </a:rPr>
              <a:t>Equitatividad</a:t>
            </a:r>
            <a:r>
              <a:rPr lang="en-US" sz="2400" dirty="0">
                <a:latin typeface="Ancizar Sans" panose="020B0602040300000003" pitchFamily="34" charset="0"/>
              </a:rPr>
              <a:t> (Fairness)</a:t>
            </a:r>
          </a:p>
          <a:p>
            <a:pPr lvl="2">
              <a:lnSpc>
                <a:spcPct val="90000"/>
              </a:lnSpc>
            </a:pPr>
            <a:r>
              <a:rPr lang="en-US" dirty="0">
                <a:latin typeface="Ancizar Sans" panose="020B0602040300000003" pitchFamily="34" charset="0"/>
              </a:rPr>
              <a:t>¿</a:t>
            </a:r>
            <a:r>
              <a:rPr lang="en-US" dirty="0" err="1">
                <a:latin typeface="Ancizar Sans" panose="020B0602040300000003" pitchFamily="34" charset="0"/>
              </a:rPr>
              <a:t>Qué</a:t>
            </a:r>
            <a:r>
              <a:rPr lang="en-US" dirty="0">
                <a:latin typeface="Ancizar Sans" panose="020B0602040300000003" pitchFamily="34" charset="0"/>
              </a:rPr>
              <a:t> tan </a:t>
            </a:r>
            <a:r>
              <a:rPr lang="en-US" dirty="0" err="1">
                <a:latin typeface="Ancizar Sans" panose="020B0602040300000003" pitchFamily="34" charset="0"/>
              </a:rPr>
              <a:t>equitativo</a:t>
            </a:r>
            <a:r>
              <a:rPr lang="en-US" dirty="0">
                <a:latin typeface="Ancizar Sans" panose="020B0602040300000003" pitchFamily="34" charset="0"/>
              </a:rPr>
              <a:t> es </a:t>
            </a:r>
            <a:r>
              <a:rPr lang="en-US" dirty="0" err="1">
                <a:latin typeface="Ancizar Sans" panose="020B0602040300000003" pitchFamily="34" charset="0"/>
              </a:rPr>
              <a:t>el</a:t>
            </a:r>
            <a:r>
              <a:rPr lang="en-US" dirty="0">
                <a:latin typeface="Ancizar Sans" panose="020B0602040300000003" pitchFamily="34" charset="0"/>
              </a:rPr>
              <a:t> </a:t>
            </a:r>
            <a:r>
              <a:rPr lang="en-US" dirty="0" err="1">
                <a:latin typeface="Ancizar Sans" panose="020B0602040300000003" pitchFamily="34" charset="0"/>
              </a:rPr>
              <a:t>desempeño</a:t>
            </a:r>
            <a:r>
              <a:rPr lang="en-US" dirty="0">
                <a:latin typeface="Ancizar Sans" panose="020B0602040300000003" pitchFamily="34" charset="0"/>
              </a:rPr>
              <a:t> </a:t>
            </a:r>
            <a:r>
              <a:rPr lang="en-US" dirty="0" err="1">
                <a:latin typeface="Ancizar Sans" panose="020B0602040300000003" pitchFamily="34" charset="0"/>
              </a:rPr>
              <a:t>recibido</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diferentes</a:t>
            </a:r>
            <a:r>
              <a:rPr lang="en-US" dirty="0">
                <a:latin typeface="Ancizar Sans" panose="020B0602040300000003" pitchFamily="34" charset="0"/>
              </a:rPr>
              <a:t> </a:t>
            </a:r>
            <a:r>
              <a:rPr lang="en-US" dirty="0" err="1">
                <a:latin typeface="Ancizar Sans" panose="020B0602040300000003" pitchFamily="34" charset="0"/>
              </a:rPr>
              <a:t>usuarios</a:t>
            </a:r>
            <a:r>
              <a:rPr lang="en-US" dirty="0">
                <a:latin typeface="Ancizar Sans" panose="020B0602040300000003" pitchFamily="34" charset="0"/>
              </a:rPr>
              <a:t>?</a:t>
            </a:r>
          </a:p>
          <a:p>
            <a:pPr lvl="1">
              <a:lnSpc>
                <a:spcPct val="90000"/>
              </a:lnSpc>
            </a:pPr>
            <a:r>
              <a:rPr lang="en-US" sz="2400" dirty="0" err="1">
                <a:latin typeface="Ancizar Sans" panose="020B0602040300000003" pitchFamily="34" charset="0"/>
              </a:rPr>
              <a:t>Previsibilidad</a:t>
            </a:r>
            <a:r>
              <a:rPr lang="en-US" sz="2400" dirty="0">
                <a:latin typeface="Ancizar Sans" panose="020B0602040300000003" pitchFamily="34" charset="0"/>
              </a:rPr>
              <a:t> (Predictability)</a:t>
            </a:r>
          </a:p>
          <a:p>
            <a:pPr lvl="2">
              <a:lnSpc>
                <a:spcPct val="90000"/>
              </a:lnSpc>
            </a:pPr>
            <a:r>
              <a:rPr lang="en-US" dirty="0">
                <a:latin typeface="Ancizar Sans" panose="020B0602040300000003" pitchFamily="34" charset="0"/>
              </a:rPr>
              <a:t>¿</a:t>
            </a:r>
            <a:r>
              <a:rPr lang="en-US" dirty="0" err="1">
                <a:latin typeface="Ancizar Sans" panose="020B0602040300000003" pitchFamily="34" charset="0"/>
              </a:rPr>
              <a:t>Qué</a:t>
            </a:r>
            <a:r>
              <a:rPr lang="en-US" dirty="0">
                <a:latin typeface="Ancizar Sans" panose="020B0602040300000003" pitchFamily="34" charset="0"/>
              </a:rPr>
              <a:t> tan </a:t>
            </a:r>
            <a:r>
              <a:rPr lang="en-US" dirty="0" err="1">
                <a:latin typeface="Ancizar Sans" panose="020B0602040300000003" pitchFamily="34" charset="0"/>
              </a:rPr>
              <a:t>consistente</a:t>
            </a:r>
            <a:r>
              <a:rPr lang="en-US" dirty="0">
                <a:latin typeface="Ancizar Sans" panose="020B0602040300000003" pitchFamily="34" charset="0"/>
              </a:rPr>
              <a:t> es </a:t>
            </a:r>
            <a:r>
              <a:rPr lang="en-US" dirty="0" err="1">
                <a:latin typeface="Ancizar Sans" panose="020B0602040300000003" pitchFamily="34" charset="0"/>
              </a:rPr>
              <a:t>el</a:t>
            </a:r>
            <a:r>
              <a:rPr lang="en-US" dirty="0">
                <a:latin typeface="Ancizar Sans" panose="020B0602040300000003" pitchFamily="34" charset="0"/>
              </a:rPr>
              <a:t> </a:t>
            </a:r>
            <a:r>
              <a:rPr lang="en-US" dirty="0" err="1">
                <a:latin typeface="Ancizar Sans" panose="020B0602040300000003" pitchFamily="34" charset="0"/>
              </a:rPr>
              <a:t>desempeño</a:t>
            </a:r>
            <a:r>
              <a:rPr lang="en-US" dirty="0">
                <a:latin typeface="Ancizar Sans" panose="020B0602040300000003" pitchFamily="34" charset="0"/>
              </a:rPr>
              <a:t> a </a:t>
            </a:r>
            <a:r>
              <a:rPr lang="en-US" dirty="0" err="1">
                <a:latin typeface="Ancizar Sans" panose="020B0602040300000003" pitchFamily="34" charset="0"/>
              </a:rPr>
              <a:t>través</a:t>
            </a:r>
            <a:r>
              <a:rPr lang="en-US" dirty="0">
                <a:latin typeface="Ancizar Sans" panose="020B0602040300000003" pitchFamily="34" charset="0"/>
              </a:rPr>
              <a:t> del </a:t>
            </a:r>
            <a:r>
              <a:rPr lang="en-US" dirty="0" err="1">
                <a:latin typeface="Ancizar Sans" panose="020B0602040300000003" pitchFamily="34" charset="0"/>
              </a:rPr>
              <a:t>tiempo</a:t>
            </a:r>
            <a:r>
              <a:rPr lang="en-US" dirty="0">
                <a:latin typeface="Ancizar Sans" panose="020B0602040300000003" pitchFamily="34" charset="0"/>
              </a:rPr>
              <a:t>?</a:t>
            </a:r>
          </a:p>
        </p:txBody>
      </p:sp>
      <p:pic>
        <p:nvPicPr>
          <p:cNvPr id="5" name="Imagen 4">
            <a:extLst>
              <a:ext uri="{FF2B5EF4-FFF2-40B4-BE49-F238E27FC236}">
                <a16:creationId xmlns:a16="http://schemas.microsoft.com/office/drawing/2014/main" id="{D1831AF8-A885-3D57-4CD1-74D35D176FAE}"/>
              </a:ext>
            </a:extLst>
          </p:cNvPr>
          <p:cNvPicPr>
            <a:picLocks noChangeAspect="1"/>
          </p:cNvPicPr>
          <p:nvPr/>
        </p:nvPicPr>
        <p:blipFill>
          <a:blip r:embed="rId3"/>
          <a:stretch>
            <a:fillRect/>
          </a:stretch>
        </p:blipFill>
        <p:spPr>
          <a:xfrm>
            <a:off x="9294313" y="475749"/>
            <a:ext cx="2513300" cy="21648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8CC8A5-CD61-A74C-06B8-CCF0A50B17A5}"/>
              </a:ext>
            </a:extLst>
          </p:cNvPr>
          <p:cNvSpPr>
            <a:spLocks noGrp="1"/>
          </p:cNvSpPr>
          <p:nvPr>
            <p:ph type="title"/>
          </p:nvPr>
        </p:nvSpPr>
        <p:spPr>
          <a:xfrm>
            <a:off x="761802" y="350196"/>
            <a:ext cx="10759637" cy="1624520"/>
          </a:xfrm>
        </p:spPr>
        <p:txBody>
          <a:bodyPr anchor="ctr">
            <a:normAutofit/>
          </a:bodyPr>
          <a:lstStyle/>
          <a:p>
            <a:r>
              <a:rPr lang="es-MX" sz="4000" dirty="0"/>
              <a:t>¿Por qué y para qué estudiar sistemas operativos?</a:t>
            </a:r>
            <a:endParaRPr lang="es-CO" sz="4000" dirty="0"/>
          </a:p>
        </p:txBody>
      </p:sp>
      <p:sp>
        <p:nvSpPr>
          <p:cNvPr id="3" name="Marcador de contenido 2">
            <a:extLst>
              <a:ext uri="{FF2B5EF4-FFF2-40B4-BE49-F238E27FC236}">
                <a16:creationId xmlns:a16="http://schemas.microsoft.com/office/drawing/2014/main" id="{BB95822A-672F-F2F5-659B-54CB846CAE9A}"/>
              </a:ext>
            </a:extLst>
          </p:cNvPr>
          <p:cNvSpPr>
            <a:spLocks noGrp="1"/>
          </p:cNvSpPr>
          <p:nvPr>
            <p:ph idx="1"/>
          </p:nvPr>
        </p:nvSpPr>
        <p:spPr>
          <a:xfrm>
            <a:off x="304800" y="2324912"/>
            <a:ext cx="9717024" cy="4533088"/>
          </a:xfrm>
        </p:spPr>
        <p:txBody>
          <a:bodyPr anchor="ctr">
            <a:normAutofit/>
          </a:bodyPr>
          <a:lstStyle/>
          <a:p>
            <a:pPr>
              <a:lnSpc>
                <a:spcPct val="90000"/>
              </a:lnSpc>
            </a:pPr>
            <a:r>
              <a:rPr lang="es-MX" sz="2400" dirty="0"/>
              <a:t>Aunque hay muchos profesionales de la computación, sólo un pequeño porcentaje de ellos se verá implicado en la creación o modificación de un sistema operativo. Entonces, ¿por qué estudiar los sistemas operativos y su funcionamiento? </a:t>
            </a:r>
          </a:p>
          <a:p>
            <a:pPr lvl="1">
              <a:lnSpc>
                <a:spcPct val="90000"/>
              </a:lnSpc>
            </a:pPr>
            <a:r>
              <a:rPr lang="es-MX" sz="2400" dirty="0"/>
              <a:t>Casi todo el código se ejecuta sobre un sistema operativo, el conocimiento de cómo funcionan los sistemas operativos es crucial para una programación adecuada, eficiente, eficaz y segura. </a:t>
            </a:r>
          </a:p>
          <a:p>
            <a:pPr lvl="1">
              <a:lnSpc>
                <a:spcPct val="90000"/>
              </a:lnSpc>
            </a:pPr>
            <a:r>
              <a:rPr lang="es-MX" sz="2400" dirty="0"/>
              <a:t>Comprender los fundamentos de los sistemas operativos, cómo controlan el hardware de los computadores y qué proporcionan a las aplicaciones no sólo es esencial para quienes los programan, sino también muy útil para quienes escriben programas en los S.O. y los utilizan.</a:t>
            </a:r>
            <a:endParaRPr lang="es-CO" sz="2400" dirty="0"/>
          </a:p>
        </p:txBody>
      </p:sp>
      <p:pic>
        <p:nvPicPr>
          <p:cNvPr id="5" name="Picture 4" descr="Bombilla en fondo amarillo con rayos de luz y cable pintados">
            <a:extLst>
              <a:ext uri="{FF2B5EF4-FFF2-40B4-BE49-F238E27FC236}">
                <a16:creationId xmlns:a16="http://schemas.microsoft.com/office/drawing/2014/main" id="{46254095-41B4-6940-1EE0-EC5110EE8576}"/>
              </a:ext>
            </a:extLst>
          </p:cNvPr>
          <p:cNvPicPr>
            <a:picLocks noChangeAspect="1"/>
          </p:cNvPicPr>
          <p:nvPr/>
        </p:nvPicPr>
        <p:blipFill rotWithShape="1">
          <a:blip r:embed="rId2"/>
          <a:srcRect l="44765" r="507"/>
          <a:stretch/>
        </p:blipFill>
        <p:spPr>
          <a:xfrm>
            <a:off x="10069370" y="4138573"/>
            <a:ext cx="1817830" cy="2042771"/>
          </a:xfrm>
          <a:prstGeom prst="rect">
            <a:avLst/>
          </a:prstGeom>
        </p:spPr>
      </p:pic>
    </p:spTree>
    <p:extLst>
      <p:ext uri="{BB962C8B-B14F-4D97-AF65-F5344CB8AC3E}">
        <p14:creationId xmlns:p14="http://schemas.microsoft.com/office/powerpoint/2010/main" val="176667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fontScale="90000"/>
          </a:bodyPr>
          <a:lstStyle/>
          <a:p>
            <a:r>
              <a:rPr lang="en-US" dirty="0" err="1">
                <a:latin typeface="Ancizar Sans" panose="020B0602040300000003" pitchFamily="34" charset="0"/>
              </a:rPr>
              <a:t>Historia</a:t>
            </a:r>
            <a:r>
              <a:rPr lang="en-US" dirty="0">
                <a:latin typeface="Ancizar Sans" panose="020B0602040300000003" pitchFamily="34" charset="0"/>
              </a:rPr>
              <a:t> </a:t>
            </a:r>
            <a:r>
              <a:rPr lang="en-US" dirty="0" err="1">
                <a:latin typeface="Ancizar Sans" panose="020B0602040300000003" pitchFamily="34" charset="0"/>
              </a:rPr>
              <a:t>abreviada</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sistemas</a:t>
            </a:r>
            <a:r>
              <a:rPr lang="en-US" dirty="0">
                <a:latin typeface="Ancizar Sans" panose="020B0602040300000003" pitchFamily="34" charset="0"/>
              </a:rPr>
              <a:t> </a:t>
            </a:r>
            <a:r>
              <a:rPr lang="en-US" dirty="0" err="1">
                <a:latin typeface="Ancizar Sans" panose="020B0602040300000003" pitchFamily="34" charset="0"/>
              </a:rPr>
              <a:t>operativos</a:t>
            </a:r>
            <a:endParaRPr lang="en-US" dirty="0">
              <a:latin typeface="Ancizar Sans" panose="020B0602040300000003" pitchFamily="34" charset="0"/>
            </a:endParaRPr>
          </a:p>
        </p:txBody>
      </p:sp>
      <p:sp>
        <p:nvSpPr>
          <p:cNvPr id="3" name="Marcador de contenido 2"/>
          <p:cNvSpPr>
            <a:spLocks noGrp="1"/>
          </p:cNvSpPr>
          <p:nvPr>
            <p:ph idx="1"/>
          </p:nvPr>
        </p:nvSpPr>
        <p:spPr/>
        <p:txBody>
          <a:bodyPr/>
          <a:lstStyle/>
          <a:p>
            <a:endParaRPr lang="es-CO"/>
          </a:p>
        </p:txBody>
      </p:sp>
      <p:pic>
        <p:nvPicPr>
          <p:cNvPr id="5" name="Imagen 4"/>
          <p:cNvPicPr>
            <a:picLocks noChangeAspect="1"/>
          </p:cNvPicPr>
          <p:nvPr/>
        </p:nvPicPr>
        <p:blipFill>
          <a:blip r:embed="rId3"/>
          <a:stretch>
            <a:fillRect/>
          </a:stretch>
        </p:blipFill>
        <p:spPr>
          <a:xfrm>
            <a:off x="1715996" y="1467644"/>
            <a:ext cx="8760008" cy="51716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35B97-4CF9-CA91-11BD-DAE9C9DDC57F}"/>
              </a:ext>
            </a:extLst>
          </p:cNvPr>
          <p:cNvSpPr>
            <a:spLocks noGrp="1"/>
          </p:cNvSpPr>
          <p:nvPr>
            <p:ph type="title"/>
          </p:nvPr>
        </p:nvSpPr>
        <p:spPr/>
        <p:txBody>
          <a:bodyPr>
            <a:normAutofit/>
          </a:bodyPr>
          <a:lstStyle/>
          <a:p>
            <a:r>
              <a:rPr lang="en-US" dirty="0">
                <a:latin typeface="Ancizar Sans" panose="020B0602040300000003" pitchFamily="34" charset="0"/>
              </a:rPr>
              <a:t>Historia </a:t>
            </a:r>
            <a:r>
              <a:rPr lang="en-US" dirty="0" err="1">
                <a:latin typeface="Ancizar Sans" panose="020B0602040300000003" pitchFamily="34" charset="0"/>
              </a:rPr>
              <a:t>abreviada</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sistemas</a:t>
            </a:r>
            <a:r>
              <a:rPr lang="en-US" dirty="0">
                <a:latin typeface="Ancizar Sans" panose="020B0602040300000003" pitchFamily="34" charset="0"/>
              </a:rPr>
              <a:t> </a:t>
            </a:r>
            <a:r>
              <a:rPr lang="en-US" dirty="0" err="1">
                <a:latin typeface="Ancizar Sans" panose="020B0602040300000003" pitchFamily="34" charset="0"/>
              </a:rPr>
              <a:t>operativos</a:t>
            </a:r>
            <a:endParaRPr lang="es-CO" dirty="0"/>
          </a:p>
        </p:txBody>
      </p:sp>
      <p:sp>
        <p:nvSpPr>
          <p:cNvPr id="3" name="Marcador de contenido 2">
            <a:extLst>
              <a:ext uri="{FF2B5EF4-FFF2-40B4-BE49-F238E27FC236}">
                <a16:creationId xmlns:a16="http://schemas.microsoft.com/office/drawing/2014/main" id="{3587A1A3-A890-DAE3-E598-C6CEAFDB1EFE}"/>
              </a:ext>
            </a:extLst>
          </p:cNvPr>
          <p:cNvSpPr>
            <a:spLocks noGrp="1"/>
          </p:cNvSpPr>
          <p:nvPr>
            <p:ph idx="1"/>
          </p:nvPr>
        </p:nvSpPr>
        <p:spPr>
          <a:xfrm>
            <a:off x="609600" y="1600201"/>
            <a:ext cx="10972800" cy="5088834"/>
          </a:xfrm>
        </p:spPr>
        <p:txBody>
          <a:bodyPr>
            <a:normAutofit fontScale="70000" lnSpcReduction="20000"/>
          </a:bodyPr>
          <a:lstStyle/>
          <a:p>
            <a:r>
              <a:rPr lang="es-CO" dirty="0"/>
              <a:t>MVS (</a:t>
            </a:r>
            <a:r>
              <a:rPr lang="es-CO" dirty="0" err="1"/>
              <a:t>Multiple</a:t>
            </a:r>
            <a:r>
              <a:rPr lang="es-CO" dirty="0"/>
              <a:t> Virtual Storage)</a:t>
            </a:r>
          </a:p>
          <a:p>
            <a:pPr lvl="1"/>
            <a:r>
              <a:rPr lang="es-CO" dirty="0"/>
              <a:t>https://en.wikipedia.org/wiki/MVS</a:t>
            </a:r>
          </a:p>
          <a:p>
            <a:r>
              <a:rPr lang="es-CO" dirty="0" err="1"/>
              <a:t>Multics</a:t>
            </a:r>
            <a:r>
              <a:rPr lang="es-CO" dirty="0"/>
              <a:t> (</a:t>
            </a:r>
            <a:r>
              <a:rPr lang="en-US" b="1" i="0" dirty="0">
                <a:solidFill>
                  <a:srgbClr val="202122"/>
                </a:solidFill>
                <a:effectLst/>
                <a:latin typeface="Arial" panose="020B0604020202020204" pitchFamily="34" charset="0"/>
              </a:rPr>
              <a:t>Mult</a:t>
            </a:r>
            <a:r>
              <a:rPr lang="en-US" b="0" i="0" dirty="0">
                <a:solidFill>
                  <a:srgbClr val="202122"/>
                </a:solidFill>
                <a:effectLst/>
                <a:latin typeface="Arial" panose="020B0604020202020204" pitchFamily="34" charset="0"/>
              </a:rPr>
              <a:t>iplexed </a:t>
            </a:r>
            <a:r>
              <a:rPr lang="en-US" b="1" i="0" dirty="0">
                <a:solidFill>
                  <a:srgbClr val="202122"/>
                </a:solidFill>
                <a:effectLst/>
                <a:latin typeface="Arial" panose="020B0604020202020204" pitchFamily="34" charset="0"/>
              </a:rPr>
              <a:t>I</a:t>
            </a:r>
            <a:r>
              <a:rPr lang="en-US" b="0" i="0" dirty="0">
                <a:solidFill>
                  <a:srgbClr val="202122"/>
                </a:solidFill>
                <a:effectLst/>
                <a:latin typeface="Arial" panose="020B0604020202020204" pitchFamily="34" charset="0"/>
              </a:rPr>
              <a:t>nformation and </a:t>
            </a:r>
            <a:r>
              <a:rPr lang="en-US" b="1" i="0" dirty="0">
                <a:solidFill>
                  <a:srgbClr val="202122"/>
                </a:solidFill>
                <a:effectLst/>
                <a:latin typeface="Arial" panose="020B0604020202020204" pitchFamily="34" charset="0"/>
              </a:rPr>
              <a:t>C</a:t>
            </a:r>
            <a:r>
              <a:rPr lang="en-US" b="0" i="0" dirty="0">
                <a:solidFill>
                  <a:srgbClr val="202122"/>
                </a:solidFill>
                <a:effectLst/>
                <a:latin typeface="Arial" panose="020B0604020202020204" pitchFamily="34" charset="0"/>
              </a:rPr>
              <a:t>omputing </a:t>
            </a:r>
            <a:r>
              <a:rPr lang="en-US" b="1" i="0" dirty="0">
                <a:solidFill>
                  <a:srgbClr val="202122"/>
                </a:solidFill>
                <a:effectLst/>
                <a:latin typeface="Arial" panose="020B0604020202020204" pitchFamily="34" charset="0"/>
              </a:rPr>
              <a:t>S</a:t>
            </a:r>
            <a:r>
              <a:rPr lang="en-US" b="0" i="0" dirty="0">
                <a:solidFill>
                  <a:srgbClr val="202122"/>
                </a:solidFill>
                <a:effectLst/>
                <a:latin typeface="Arial" panose="020B0604020202020204" pitchFamily="34" charset="0"/>
              </a:rPr>
              <a:t>ervice</a:t>
            </a:r>
            <a:r>
              <a:rPr lang="es-CO" b="0" i="0" dirty="0">
                <a:solidFill>
                  <a:srgbClr val="202122"/>
                </a:solidFill>
                <a:effectLst/>
                <a:latin typeface="Arial" panose="020B0604020202020204" pitchFamily="34" charset="0"/>
              </a:rPr>
              <a:t>)</a:t>
            </a:r>
          </a:p>
          <a:p>
            <a:pPr lvl="1"/>
            <a:r>
              <a:rPr lang="es-CO" dirty="0"/>
              <a:t>https://es.wikipedia.org/wiki/Multics</a:t>
            </a:r>
          </a:p>
          <a:p>
            <a:r>
              <a:rPr lang="es-CO" dirty="0"/>
              <a:t>CP/M y MS/DOS</a:t>
            </a:r>
          </a:p>
          <a:p>
            <a:pPr lvl="1"/>
            <a:r>
              <a:rPr lang="es-CO" dirty="0"/>
              <a:t>https://www.howtogeek.com/718124/what-was-cpm-and-why-did-it-lose-to-ms-dos/</a:t>
            </a:r>
          </a:p>
          <a:p>
            <a:pPr lvl="1"/>
            <a:r>
              <a:rPr lang="es-CO" dirty="0"/>
              <a:t>https://www.xataka.com/historia-tecnologica/intel-amd-no-han-dominado-siempre-mercado-microprocesadores-motorola-fue-rival-a-batir-su-68000-su-mayor-exito</a:t>
            </a:r>
          </a:p>
          <a:p>
            <a:r>
              <a:rPr lang="es-CO" dirty="0"/>
              <a:t>UNIX</a:t>
            </a:r>
          </a:p>
          <a:p>
            <a:pPr lvl="1"/>
            <a:r>
              <a:rPr lang="es-CO" dirty="0"/>
              <a:t>https://es.wikipedia.org/wiki/Unix</a:t>
            </a:r>
          </a:p>
          <a:p>
            <a:pPr lvl="1"/>
            <a:r>
              <a:rPr lang="es-CO" dirty="0"/>
              <a:t>https://www.computerworld.com/article/2550253/timeline--40-years-of-unix.html</a:t>
            </a:r>
          </a:p>
          <a:p>
            <a:pPr lvl="1"/>
            <a:r>
              <a:rPr lang="es-CO" dirty="0"/>
              <a:t>https://www.computerworld.com/article/2550253/timeline--40-years-of-unix.html?page=2</a:t>
            </a:r>
          </a:p>
          <a:p>
            <a:r>
              <a:rPr lang="es-CO" dirty="0"/>
              <a:t>VMS (Virtual </a:t>
            </a:r>
            <a:r>
              <a:rPr lang="es-CO" dirty="0" err="1"/>
              <a:t>Memory</a:t>
            </a:r>
            <a:r>
              <a:rPr lang="es-CO" dirty="0"/>
              <a:t> </a:t>
            </a:r>
            <a:r>
              <a:rPr lang="es-CO" dirty="0" err="1"/>
              <a:t>System</a:t>
            </a:r>
            <a:r>
              <a:rPr lang="es-CO" dirty="0"/>
              <a:t>)</a:t>
            </a:r>
          </a:p>
          <a:p>
            <a:pPr lvl="1"/>
            <a:r>
              <a:rPr lang="es-CO" dirty="0"/>
              <a:t>https://en.wikipedia.org/wiki/OpenVMS</a:t>
            </a:r>
          </a:p>
          <a:p>
            <a:r>
              <a:rPr lang="es-CO" dirty="0"/>
              <a:t>VM/370</a:t>
            </a:r>
          </a:p>
          <a:p>
            <a:pPr lvl="1"/>
            <a:r>
              <a:rPr lang="es-CO" dirty="0"/>
              <a:t>https://es.wikipedia.org/wiki/VM_(sistema_operativo)</a:t>
            </a:r>
          </a:p>
        </p:txBody>
      </p:sp>
    </p:spTree>
    <p:extLst>
      <p:ext uri="{BB962C8B-B14F-4D97-AF65-F5344CB8AC3E}">
        <p14:creationId xmlns:p14="http://schemas.microsoft.com/office/powerpoint/2010/main" val="93245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35B97-4CF9-CA91-11BD-DAE9C9DDC57F}"/>
              </a:ext>
            </a:extLst>
          </p:cNvPr>
          <p:cNvSpPr>
            <a:spLocks noGrp="1"/>
          </p:cNvSpPr>
          <p:nvPr>
            <p:ph type="title"/>
          </p:nvPr>
        </p:nvSpPr>
        <p:spPr/>
        <p:txBody>
          <a:bodyPr>
            <a:normAutofit/>
          </a:bodyPr>
          <a:lstStyle/>
          <a:p>
            <a:r>
              <a:rPr lang="en-US" dirty="0">
                <a:latin typeface="Ancizar Sans" panose="020B0602040300000003" pitchFamily="34" charset="0"/>
              </a:rPr>
              <a:t>Historia </a:t>
            </a:r>
            <a:r>
              <a:rPr lang="en-US" dirty="0" err="1">
                <a:latin typeface="Ancizar Sans" panose="020B0602040300000003" pitchFamily="34" charset="0"/>
              </a:rPr>
              <a:t>abreviada</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sistemas</a:t>
            </a:r>
            <a:r>
              <a:rPr lang="en-US" dirty="0">
                <a:latin typeface="Ancizar Sans" panose="020B0602040300000003" pitchFamily="34" charset="0"/>
              </a:rPr>
              <a:t> </a:t>
            </a:r>
            <a:r>
              <a:rPr lang="en-US" dirty="0" err="1">
                <a:latin typeface="Ancizar Sans" panose="020B0602040300000003" pitchFamily="34" charset="0"/>
              </a:rPr>
              <a:t>operativos</a:t>
            </a:r>
            <a:endParaRPr lang="es-CO" dirty="0"/>
          </a:p>
        </p:txBody>
      </p:sp>
      <p:sp>
        <p:nvSpPr>
          <p:cNvPr id="3" name="Marcador de contenido 2">
            <a:extLst>
              <a:ext uri="{FF2B5EF4-FFF2-40B4-BE49-F238E27FC236}">
                <a16:creationId xmlns:a16="http://schemas.microsoft.com/office/drawing/2014/main" id="{3587A1A3-A890-DAE3-E598-C6CEAFDB1EFE}"/>
              </a:ext>
            </a:extLst>
          </p:cNvPr>
          <p:cNvSpPr>
            <a:spLocks noGrp="1"/>
          </p:cNvSpPr>
          <p:nvPr>
            <p:ph idx="1"/>
          </p:nvPr>
        </p:nvSpPr>
        <p:spPr>
          <a:xfrm>
            <a:off x="609600" y="1262271"/>
            <a:ext cx="10972800" cy="5526156"/>
          </a:xfrm>
        </p:spPr>
        <p:txBody>
          <a:bodyPr>
            <a:normAutofit fontScale="62500" lnSpcReduction="20000"/>
          </a:bodyPr>
          <a:lstStyle/>
          <a:p>
            <a:r>
              <a:rPr lang="es-CO" dirty="0"/>
              <a:t>Windows</a:t>
            </a:r>
          </a:p>
          <a:p>
            <a:pPr lvl="1"/>
            <a:r>
              <a:rPr lang="es-CO" dirty="0"/>
              <a:t>https://www.elespanol.com/omicrono/hardware/20170228/windows-mac-bill-gates-cuenta-verdad-despues/197231100_0.html</a:t>
            </a:r>
          </a:p>
          <a:p>
            <a:pPr lvl="1"/>
            <a:r>
              <a:rPr lang="es-CO" dirty="0"/>
              <a:t>https://es.wikipedia.org/wiki/Windows_NT</a:t>
            </a:r>
          </a:p>
          <a:p>
            <a:pPr lvl="1"/>
            <a:r>
              <a:rPr lang="es-CO" dirty="0"/>
              <a:t>https://es.wikipedia.org/wiki/Windows_Server</a:t>
            </a:r>
          </a:p>
          <a:p>
            <a:r>
              <a:rPr lang="es-CO" dirty="0"/>
              <a:t>BSD </a:t>
            </a:r>
            <a:r>
              <a:rPr lang="es-CO" dirty="0" err="1"/>
              <a:t>UNix</a:t>
            </a:r>
            <a:endParaRPr lang="es-CO" dirty="0"/>
          </a:p>
          <a:p>
            <a:pPr lvl="1"/>
            <a:r>
              <a:rPr lang="es-CO" dirty="0"/>
              <a:t>https://es.wikipedia.org/wiki/Berkeley_Software_Distribution</a:t>
            </a:r>
          </a:p>
          <a:p>
            <a:pPr lvl="1"/>
            <a:r>
              <a:rPr lang="es-CO" dirty="0"/>
              <a:t>https://danielmiessler.com/blog/the-differences-between-bsd-and-system-v-unix/</a:t>
            </a:r>
          </a:p>
          <a:p>
            <a:r>
              <a:rPr lang="es-CO" dirty="0" err="1"/>
              <a:t>VMWare</a:t>
            </a:r>
            <a:endParaRPr lang="es-CO" dirty="0"/>
          </a:p>
          <a:p>
            <a:pPr lvl="1"/>
            <a:r>
              <a:rPr lang="es-CO" dirty="0"/>
              <a:t>https://nakivo.medium.com/history-of-vmware-evolution-timeline-6173482c6d21</a:t>
            </a:r>
          </a:p>
          <a:p>
            <a:r>
              <a:rPr lang="es-CO" dirty="0"/>
              <a:t>Linux</a:t>
            </a:r>
          </a:p>
          <a:p>
            <a:pPr lvl="1"/>
            <a:r>
              <a:rPr lang="es-CO" dirty="0"/>
              <a:t>https://en.wikipedia.org/wiki/History_of_Linux</a:t>
            </a:r>
          </a:p>
          <a:p>
            <a:r>
              <a:rPr lang="es-CO" dirty="0"/>
              <a:t>Android</a:t>
            </a:r>
          </a:p>
          <a:p>
            <a:pPr lvl="1"/>
            <a:r>
              <a:rPr lang="es-CO" dirty="0"/>
              <a:t>https://en.wikipedia.org/wiki/Android_(operating_system)</a:t>
            </a:r>
          </a:p>
          <a:p>
            <a:r>
              <a:rPr lang="es-CO" dirty="0"/>
              <a:t>iOS</a:t>
            </a:r>
          </a:p>
          <a:p>
            <a:pPr lvl="1"/>
            <a:r>
              <a:rPr lang="es-CO" dirty="0"/>
              <a:t>https://es.wikipedia.org/wiki/Mach_(n%C3%BAcleo)</a:t>
            </a:r>
          </a:p>
          <a:p>
            <a:pPr lvl="1"/>
            <a:r>
              <a:rPr lang="es-CO" dirty="0"/>
              <a:t>https://en.wikipedia.org/wiki/NeXTSTEP</a:t>
            </a:r>
          </a:p>
          <a:p>
            <a:pPr lvl="1"/>
            <a:r>
              <a:rPr lang="es-CO" dirty="0"/>
              <a:t>https://es.wikipedia.org/wiki/Mac_OS</a:t>
            </a:r>
          </a:p>
          <a:p>
            <a:pPr lvl="1"/>
            <a:r>
              <a:rPr lang="es-CO" dirty="0"/>
              <a:t>https://en.wikipedia.org/wiki/IOS_version_history</a:t>
            </a:r>
          </a:p>
          <a:p>
            <a:endParaRPr lang="es-CO" dirty="0"/>
          </a:p>
          <a:p>
            <a:endParaRPr lang="es-CO" dirty="0"/>
          </a:p>
          <a:p>
            <a:endParaRPr lang="es-CO" dirty="0"/>
          </a:p>
        </p:txBody>
      </p:sp>
    </p:spTree>
    <p:extLst>
      <p:ext uri="{BB962C8B-B14F-4D97-AF65-F5344CB8AC3E}">
        <p14:creationId xmlns:p14="http://schemas.microsoft.com/office/powerpoint/2010/main" val="3613454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971BF8-1815-4ECA-1ED9-23B7C6279643}"/>
              </a:ext>
            </a:extLst>
          </p:cNvPr>
          <p:cNvSpPr>
            <a:spLocks noGrp="1"/>
          </p:cNvSpPr>
          <p:nvPr>
            <p:ph type="title"/>
          </p:nvPr>
        </p:nvSpPr>
        <p:spPr/>
        <p:txBody>
          <a:bodyPr/>
          <a:lstStyle/>
          <a:p>
            <a:r>
              <a:rPr lang="es-CO" dirty="0"/>
              <a:t>Historia abreviada de los sistemas operativos</a:t>
            </a:r>
          </a:p>
        </p:txBody>
      </p:sp>
      <p:sp>
        <p:nvSpPr>
          <p:cNvPr id="3" name="Marcador de contenido 2">
            <a:extLst>
              <a:ext uri="{FF2B5EF4-FFF2-40B4-BE49-F238E27FC236}">
                <a16:creationId xmlns:a16="http://schemas.microsoft.com/office/drawing/2014/main" id="{25C96C97-C9FC-2895-8F8E-F84CC04BD08B}"/>
              </a:ext>
            </a:extLst>
          </p:cNvPr>
          <p:cNvSpPr>
            <a:spLocks noGrp="1"/>
          </p:cNvSpPr>
          <p:nvPr>
            <p:ph idx="1"/>
          </p:nvPr>
        </p:nvSpPr>
        <p:spPr/>
        <p:txBody>
          <a:bodyPr/>
          <a:lstStyle/>
          <a:p>
            <a:r>
              <a:rPr lang="es-CO" dirty="0">
                <a:hlinkClick r:id="rId2"/>
              </a:rPr>
              <a:t>https://www.youtube.com/watch?v=xW5fgPMbRz4</a:t>
            </a:r>
            <a:endParaRPr lang="es-CO" dirty="0"/>
          </a:p>
          <a:p>
            <a:r>
              <a:rPr lang="es-CO" dirty="0">
                <a:hlinkClick r:id="rId3"/>
              </a:rPr>
              <a:t>https://en.wikipedia.org/wiki/History_of_operating_systems</a:t>
            </a:r>
            <a:endParaRPr lang="es-CO" dirty="0"/>
          </a:p>
          <a:p>
            <a:r>
              <a:rPr lang="es-CO" dirty="0" err="1"/>
              <a:t>O’Regan</a:t>
            </a:r>
            <a:r>
              <a:rPr lang="es-CO" dirty="0"/>
              <a:t>, G. “</a:t>
            </a:r>
            <a:r>
              <a:rPr lang="en-US" dirty="0"/>
              <a:t>Introduction to the History of Computing”. Springer International. 2016. </a:t>
            </a:r>
            <a:r>
              <a:rPr lang="en-US" dirty="0" err="1"/>
              <a:t>Capítulo</a:t>
            </a:r>
            <a:r>
              <a:rPr lang="en-US" dirty="0"/>
              <a:t> 17</a:t>
            </a:r>
          </a:p>
        </p:txBody>
      </p:sp>
    </p:spTree>
    <p:extLst>
      <p:ext uri="{BB962C8B-B14F-4D97-AF65-F5344CB8AC3E}">
        <p14:creationId xmlns:p14="http://schemas.microsoft.com/office/powerpoint/2010/main" val="1787707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defTabSz="914400">
              <a:lnSpc>
                <a:spcPct val="90000"/>
              </a:lnSpc>
            </a:pPr>
            <a:r>
              <a:rPr lang="en-US" sz="3200" kern="1200">
                <a:solidFill>
                  <a:schemeClr val="bg1"/>
                </a:solidFill>
                <a:latin typeface="+mj-lt"/>
                <a:ea typeface="+mj-ea"/>
                <a:cs typeface="+mj-cs"/>
              </a:rPr>
              <a:t>Desempeño de los computadores en el tiempo</a:t>
            </a:r>
          </a:p>
        </p:txBody>
      </p:sp>
      <p:pic>
        <p:nvPicPr>
          <p:cNvPr id="5" name="Marcador de contenido 4"/>
          <p:cNvPicPr>
            <a:picLocks noGrp="1" noChangeAspect="1"/>
          </p:cNvPicPr>
          <p:nvPr>
            <p:ph idx="1"/>
          </p:nvPr>
        </p:nvPicPr>
        <p:blipFill>
          <a:blip r:embed="rId3"/>
          <a:stretch>
            <a:fillRect/>
          </a:stretch>
        </p:blipFill>
        <p:spPr>
          <a:xfrm>
            <a:off x="2137262" y="1675227"/>
            <a:ext cx="7917476" cy="4394199"/>
          </a:xfrm>
          <a:prstGeom prst="rect">
            <a:avLst/>
          </a:prstGeom>
        </p:spPr>
      </p:pic>
      <p:sp>
        <p:nvSpPr>
          <p:cNvPr id="4" name="CuadroTexto 3">
            <a:extLst>
              <a:ext uri="{FF2B5EF4-FFF2-40B4-BE49-F238E27FC236}">
                <a16:creationId xmlns:a16="http://schemas.microsoft.com/office/drawing/2014/main" id="{489D96A9-EBA6-3B69-DB8C-239DEF05C0B6}"/>
              </a:ext>
            </a:extLst>
          </p:cNvPr>
          <p:cNvSpPr txBox="1"/>
          <p:nvPr/>
        </p:nvSpPr>
        <p:spPr>
          <a:xfrm>
            <a:off x="2162176" y="6126162"/>
            <a:ext cx="5405069" cy="369332"/>
          </a:xfrm>
          <a:prstGeom prst="rect">
            <a:avLst/>
          </a:prstGeom>
          <a:noFill/>
        </p:spPr>
        <p:txBody>
          <a:bodyPr wrap="none" rtlCol="0">
            <a:spAutoFit/>
          </a:bodyPr>
          <a:lstStyle/>
          <a:p>
            <a:pPr>
              <a:spcAft>
                <a:spcPts val="600"/>
              </a:spcAft>
            </a:pPr>
            <a:r>
              <a:rPr lang="es-CO" dirty="0"/>
              <a:t>https://www.computerhistory.org/timeline/computers/</a:t>
            </a:r>
            <a:endParaRPr lang="es-CO"/>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E9A2B51-223D-1BB8-5890-C33214DD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02062" cy="6858000"/>
          </a:xfrm>
          <a:prstGeom prst="rect">
            <a:avLst/>
          </a:prstGeom>
          <a:ln>
            <a:noFill/>
          </a:ln>
          <a:effectLst>
            <a:outerShdw blurRad="317500" dist="76200" dir="1320000" sx="93000" sy="93000" algn="t"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994" y="671053"/>
            <a:ext cx="4039097" cy="5515896"/>
          </a:xfrm>
        </p:spPr>
        <p:txBody>
          <a:bodyPr anchor="ctr">
            <a:normAutofit/>
          </a:bodyPr>
          <a:lstStyle/>
          <a:p>
            <a:r>
              <a:rPr lang="en-US" sz="4000">
                <a:latin typeface="Ancizar Sans" panose="020B0602040300000003" pitchFamily="34" charset="0"/>
              </a:rPr>
              <a:t>Primeros Sistemas Operativos:</a:t>
            </a:r>
            <a:br>
              <a:rPr lang="en-US" sz="4000">
                <a:latin typeface="Ancizar Sans" panose="020B0602040300000003" pitchFamily="34" charset="0"/>
              </a:rPr>
            </a:br>
            <a:r>
              <a:rPr lang="en-US" sz="4000" b="1">
                <a:latin typeface="Ancizar Sans" panose="020B0602040300000003" pitchFamily="34" charset="0"/>
              </a:rPr>
              <a:t>computadores muy costosos</a:t>
            </a:r>
          </a:p>
        </p:txBody>
      </p:sp>
      <p:sp>
        <p:nvSpPr>
          <p:cNvPr id="3" name="Content Placeholder 2"/>
          <p:cNvSpPr>
            <a:spLocks noGrp="1"/>
          </p:cNvSpPr>
          <p:nvPr>
            <p:ph idx="1"/>
          </p:nvPr>
        </p:nvSpPr>
        <p:spPr>
          <a:xfrm>
            <a:off x="5563085" y="671052"/>
            <a:ext cx="6413567" cy="6027922"/>
          </a:xfrm>
        </p:spPr>
        <p:txBody>
          <a:bodyPr anchor="ctr">
            <a:noAutofit/>
          </a:bodyPr>
          <a:lstStyle/>
          <a:p>
            <a:r>
              <a:rPr lang="en-US" sz="2400" dirty="0">
                <a:latin typeface="Ancizar Sans" panose="020B0602040300000003" pitchFamily="34" charset="0"/>
              </a:rPr>
              <a:t>Una </a:t>
            </a:r>
            <a:r>
              <a:rPr lang="en-US" sz="2400" dirty="0" err="1">
                <a:latin typeface="Ancizar Sans" panose="020B0602040300000003" pitchFamily="34" charset="0"/>
              </a:rPr>
              <a:t>aplicación</a:t>
            </a:r>
            <a:r>
              <a:rPr lang="en-US" sz="2400" dirty="0">
                <a:latin typeface="Ancizar Sans" panose="020B0602040300000003" pitchFamily="34" charset="0"/>
              </a:rPr>
              <a:t> a la </a:t>
            </a:r>
            <a:r>
              <a:rPr lang="en-US" sz="2400" dirty="0" err="1">
                <a:latin typeface="Ancizar Sans" panose="020B0602040300000003" pitchFamily="34" charset="0"/>
              </a:rPr>
              <a:t>vez</a:t>
            </a:r>
            <a:endParaRPr lang="en-US" sz="2400" dirty="0">
              <a:latin typeface="Ancizar Sans" panose="020B0602040300000003" pitchFamily="34" charset="0"/>
            </a:endParaRPr>
          </a:p>
          <a:p>
            <a:pPr lvl="1"/>
            <a:r>
              <a:rPr lang="en-US" sz="2400" dirty="0" err="1">
                <a:latin typeface="Ancizar Sans" panose="020B0602040300000003" pitchFamily="34" charset="0"/>
              </a:rPr>
              <a:t>Tenía</a:t>
            </a:r>
            <a:r>
              <a:rPr lang="en-US" sz="2400" dirty="0">
                <a:latin typeface="Ancizar Sans" panose="020B0602040300000003" pitchFamily="34" charset="0"/>
              </a:rPr>
              <a:t> control complete del hardware</a:t>
            </a:r>
          </a:p>
          <a:p>
            <a:pPr lvl="1"/>
            <a:r>
              <a:rPr lang="en-US" sz="2400" dirty="0">
                <a:latin typeface="Ancizar Sans" panose="020B0602040300000003" pitchFamily="34" charset="0"/>
              </a:rPr>
              <a:t>La </a:t>
            </a:r>
            <a:r>
              <a:rPr lang="en-US" sz="2400" dirty="0" err="1">
                <a:latin typeface="Ancizar Sans" panose="020B0602040300000003" pitchFamily="34" charset="0"/>
              </a:rPr>
              <a:t>librería</a:t>
            </a:r>
            <a:r>
              <a:rPr lang="en-US" sz="2400" dirty="0">
                <a:latin typeface="Ancizar Sans" panose="020B0602040300000003" pitchFamily="34" charset="0"/>
              </a:rPr>
              <a:t> de Runtime era un </a:t>
            </a:r>
            <a:r>
              <a:rPr lang="en-US" sz="2400" dirty="0" err="1">
                <a:latin typeface="Ancizar Sans" panose="020B0602040300000003" pitchFamily="34" charset="0"/>
              </a:rPr>
              <a:t>sistema</a:t>
            </a:r>
            <a:r>
              <a:rPr lang="en-US" sz="2400" dirty="0">
                <a:latin typeface="Ancizar Sans" panose="020B0602040300000003" pitchFamily="34" charset="0"/>
              </a:rPr>
              <a:t> </a:t>
            </a:r>
            <a:r>
              <a:rPr lang="en-US" sz="2400" dirty="0" err="1">
                <a:latin typeface="Ancizar Sans" panose="020B0602040300000003" pitchFamily="34" charset="0"/>
              </a:rPr>
              <a:t>operativo</a:t>
            </a:r>
            <a:r>
              <a:rPr lang="en-US" sz="2400" dirty="0">
                <a:latin typeface="Ancizar Sans" panose="020B0602040300000003" pitchFamily="34" charset="0"/>
              </a:rPr>
              <a:t> </a:t>
            </a:r>
            <a:r>
              <a:rPr lang="en-US" sz="2400" dirty="0" err="1">
                <a:latin typeface="Ancizar Sans" panose="020B0602040300000003" pitchFamily="34" charset="0"/>
              </a:rPr>
              <a:t>primitivo</a:t>
            </a:r>
            <a:endParaRPr lang="en-US" sz="2400" dirty="0">
              <a:latin typeface="Ancizar Sans" panose="020B0602040300000003" pitchFamily="34" charset="0"/>
            </a:endParaRPr>
          </a:p>
          <a:p>
            <a:pPr lvl="1"/>
            <a:r>
              <a:rPr lang="en-US" sz="2400" dirty="0">
                <a:latin typeface="Ancizar Sans" panose="020B0602040300000003" pitchFamily="34" charset="0"/>
              </a:rPr>
              <a:t>Los </a:t>
            </a:r>
            <a:r>
              <a:rPr lang="en-US" sz="2400" dirty="0" err="1">
                <a:latin typeface="Ancizar Sans" panose="020B0602040300000003" pitchFamily="34" charset="0"/>
              </a:rPr>
              <a:t>usuarios</a:t>
            </a:r>
            <a:r>
              <a:rPr lang="en-US" sz="2400" dirty="0">
                <a:latin typeface="Ancizar Sans" panose="020B0602040300000003" pitchFamily="34" charset="0"/>
              </a:rPr>
              <a:t> </a:t>
            </a:r>
            <a:r>
              <a:rPr lang="en-US" sz="2400" dirty="0" err="1">
                <a:latin typeface="Ancizar Sans" panose="020B0602040300000003" pitchFamily="34" charset="0"/>
              </a:rPr>
              <a:t>hacían</a:t>
            </a:r>
            <a:r>
              <a:rPr lang="en-US" sz="2400" dirty="0">
                <a:latin typeface="Ancizar Sans" panose="020B0602040300000003" pitchFamily="34" charset="0"/>
              </a:rPr>
              <a:t> fila para </a:t>
            </a:r>
            <a:r>
              <a:rPr lang="en-US" sz="2400" dirty="0" err="1">
                <a:latin typeface="Ancizar Sans" panose="020B0602040300000003" pitchFamily="34" charset="0"/>
              </a:rPr>
              <a:t>utilizar</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computador</a:t>
            </a:r>
            <a:endParaRPr lang="en-US" sz="2400" dirty="0">
              <a:latin typeface="Ancizar Sans" panose="020B0602040300000003" pitchFamily="34" charset="0"/>
            </a:endParaRPr>
          </a:p>
          <a:p>
            <a:r>
              <a:rPr lang="en-US" sz="2400" dirty="0" err="1">
                <a:latin typeface="Ancizar Sans" panose="020B0602040300000003" pitchFamily="34" charset="0"/>
              </a:rPr>
              <a:t>Sistemas</a:t>
            </a:r>
            <a:r>
              <a:rPr lang="en-US" sz="2400" dirty="0">
                <a:latin typeface="Ancizar Sans" panose="020B0602040300000003" pitchFamily="34" charset="0"/>
              </a:rPr>
              <a:t> de </a:t>
            </a:r>
            <a:r>
              <a:rPr lang="en-US" sz="2400" dirty="0" err="1">
                <a:latin typeface="Ancizar Sans" panose="020B0602040300000003" pitchFamily="34" charset="0"/>
              </a:rPr>
              <a:t>procesamiento</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a:t>
            </a:r>
            <a:r>
              <a:rPr lang="en-US" sz="2400" dirty="0" err="1">
                <a:latin typeface="Ancizar Sans" panose="020B0602040300000003" pitchFamily="34" charset="0"/>
              </a:rPr>
              <a:t>lotes</a:t>
            </a:r>
            <a:r>
              <a:rPr lang="en-US" sz="2400" dirty="0">
                <a:latin typeface="Ancizar Sans" panose="020B0602040300000003" pitchFamily="34" charset="0"/>
              </a:rPr>
              <a:t> (Batch systems)</a:t>
            </a:r>
          </a:p>
          <a:p>
            <a:pPr lvl="1"/>
            <a:r>
              <a:rPr lang="en-US" sz="2400" dirty="0" err="1">
                <a:latin typeface="Ancizar Sans" panose="020B0602040300000003" pitchFamily="34" charset="0"/>
              </a:rPr>
              <a:t>Asignaba</a:t>
            </a:r>
            <a:r>
              <a:rPr lang="en-US" sz="2400" dirty="0">
                <a:latin typeface="Ancizar Sans" panose="020B0602040300000003" pitchFamily="34" charset="0"/>
              </a:rPr>
              <a:t> la CPU </a:t>
            </a:r>
            <a:r>
              <a:rPr lang="en-US" sz="2400" dirty="0" err="1">
                <a:latin typeface="Ancizar Sans" panose="020B0602040300000003" pitchFamily="34" charset="0"/>
              </a:rPr>
              <a:t>mediante</a:t>
            </a:r>
            <a:r>
              <a:rPr lang="en-US" sz="2400" dirty="0">
                <a:latin typeface="Ancizar Sans" panose="020B0602040300000003" pitchFamily="34" charset="0"/>
              </a:rPr>
              <a:t> </a:t>
            </a:r>
            <a:r>
              <a:rPr lang="en-US" sz="2400" dirty="0" err="1">
                <a:latin typeface="Ancizar Sans" panose="020B0602040300000003" pitchFamily="34" charset="0"/>
              </a:rPr>
              <a:t>una</a:t>
            </a:r>
            <a:r>
              <a:rPr lang="en-US" sz="2400" dirty="0">
                <a:latin typeface="Ancizar Sans" panose="020B0602040300000003" pitchFamily="34" charset="0"/>
              </a:rPr>
              <a:t> cola de </a:t>
            </a:r>
            <a:r>
              <a:rPr lang="en-US" sz="2400" dirty="0" err="1">
                <a:latin typeface="Ancizar Sans" panose="020B0602040300000003" pitchFamily="34" charset="0"/>
              </a:rPr>
              <a:t>trabajos</a:t>
            </a:r>
            <a:r>
              <a:rPr lang="en-US" sz="2400" dirty="0">
                <a:latin typeface="Ancizar Sans" panose="020B0602040300000003" pitchFamily="34" charset="0"/>
              </a:rPr>
              <a:t> (jobs)</a:t>
            </a:r>
          </a:p>
          <a:p>
            <a:pPr lvl="1"/>
            <a:r>
              <a:rPr lang="en-US" sz="2400" dirty="0">
                <a:latin typeface="Ancizar Sans" panose="020B0602040300000003" pitchFamily="34" charset="0"/>
              </a:rPr>
              <a:t>El Sistema </a:t>
            </a:r>
            <a:r>
              <a:rPr lang="en-US" sz="2400" dirty="0" err="1">
                <a:latin typeface="Ancizar Sans" panose="020B0602040300000003" pitchFamily="34" charset="0"/>
              </a:rPr>
              <a:t>operativo</a:t>
            </a:r>
            <a:r>
              <a:rPr lang="en-US" sz="2400" dirty="0">
                <a:latin typeface="Ancizar Sans" panose="020B0602040300000003" pitchFamily="34" charset="0"/>
              </a:rPr>
              <a:t> </a:t>
            </a:r>
            <a:r>
              <a:rPr lang="en-US" sz="2400" dirty="0" err="1">
                <a:latin typeface="Ancizar Sans" panose="020B0602040300000003" pitchFamily="34" charset="0"/>
              </a:rPr>
              <a:t>podía</a:t>
            </a:r>
            <a:r>
              <a:rPr lang="en-US" sz="2400" dirty="0">
                <a:latin typeface="Ancizar Sans" panose="020B0602040300000003" pitchFamily="34" charset="0"/>
              </a:rPr>
              <a:t> </a:t>
            </a:r>
            <a:r>
              <a:rPr lang="en-US" sz="2400" dirty="0" err="1">
                <a:latin typeface="Ancizar Sans" panose="020B0602040300000003" pitchFamily="34" charset="0"/>
              </a:rPr>
              <a:t>cargar</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siguiente</a:t>
            </a:r>
            <a:r>
              <a:rPr lang="en-US" sz="2400" dirty="0">
                <a:latin typeface="Ancizar Sans" panose="020B0602040300000003" pitchFamily="34" charset="0"/>
              </a:rPr>
              <a:t> </a:t>
            </a:r>
            <a:r>
              <a:rPr lang="en-US" sz="2400" dirty="0" err="1">
                <a:latin typeface="Ancizar Sans" panose="020B0602040300000003" pitchFamily="34" charset="0"/>
              </a:rPr>
              <a:t>trabajo</a:t>
            </a:r>
            <a:r>
              <a:rPr lang="en-US" sz="2400" dirty="0">
                <a:latin typeface="Ancizar Sans" panose="020B0602040300000003" pitchFamily="34" charset="0"/>
              </a:rPr>
              <a:t> (job) </a:t>
            </a:r>
            <a:r>
              <a:rPr lang="en-US" sz="2400" dirty="0" err="1">
                <a:latin typeface="Ancizar Sans" panose="020B0602040300000003" pitchFamily="34" charset="0"/>
              </a:rPr>
              <a:t>mientras</a:t>
            </a:r>
            <a:r>
              <a:rPr lang="en-US" sz="2400" dirty="0">
                <a:latin typeface="Ancizar Sans" panose="020B0602040300000003" pitchFamily="34" charset="0"/>
              </a:rPr>
              <a:t> </a:t>
            </a:r>
            <a:r>
              <a:rPr lang="en-US" sz="2400" dirty="0" err="1">
                <a:latin typeface="Ancizar Sans" panose="020B0602040300000003" pitchFamily="34" charset="0"/>
              </a:rPr>
              <a:t>ejecutaba</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actual</a:t>
            </a:r>
          </a:p>
          <a:p>
            <a:pPr lvl="1"/>
            <a:r>
              <a:rPr lang="en-US" sz="2400" dirty="0">
                <a:latin typeface="Ancizar Sans" panose="020B0602040300000003" pitchFamily="34" charset="0"/>
              </a:rPr>
              <a:t>Los </a:t>
            </a:r>
            <a:r>
              <a:rPr lang="en-US" sz="2400" dirty="0" err="1">
                <a:latin typeface="Ancizar Sans" panose="020B0602040300000003" pitchFamily="34" charset="0"/>
              </a:rPr>
              <a:t>usuarios</a:t>
            </a:r>
            <a:r>
              <a:rPr lang="en-US" sz="2400" dirty="0">
                <a:latin typeface="Ancizar Sans" panose="020B0602040300000003" pitchFamily="34" charset="0"/>
              </a:rPr>
              <a:t> </a:t>
            </a:r>
            <a:r>
              <a:rPr lang="en-US" sz="2400" dirty="0" err="1">
                <a:latin typeface="Ancizar Sans" panose="020B0602040300000003" pitchFamily="34" charset="0"/>
              </a:rPr>
              <a:t>enviaban</a:t>
            </a:r>
            <a:r>
              <a:rPr lang="en-US" sz="2400" dirty="0">
                <a:latin typeface="Ancizar Sans" panose="020B0602040300000003" pitchFamily="34" charset="0"/>
              </a:rPr>
              <a:t>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trabajos</a:t>
            </a:r>
            <a:r>
              <a:rPr lang="en-US" sz="2400" dirty="0">
                <a:latin typeface="Ancizar Sans" panose="020B0602040300000003" pitchFamily="34" charset="0"/>
              </a:rPr>
              <a:t> (jobs) y </a:t>
            </a:r>
            <a:r>
              <a:rPr lang="en-US" sz="2400" dirty="0" err="1">
                <a:latin typeface="Ancizar Sans" panose="020B0602040300000003" pitchFamily="34" charset="0"/>
              </a:rPr>
              <a:t>esperaban</a:t>
            </a:r>
            <a:endParaRPr lang="en-US" sz="2400" dirty="0">
              <a:latin typeface="Ancizar Sans" panose="020B06020403000000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BF938B03-A8CD-9463-E643-EC0A9B8F3FD8}"/>
              </a:ext>
            </a:extLst>
          </p:cNvPr>
          <p:cNvPicPr>
            <a:picLocks noChangeAspect="1"/>
          </p:cNvPicPr>
          <p:nvPr/>
        </p:nvPicPr>
        <p:blipFill>
          <a:blip r:embed="rId2"/>
          <a:stretch>
            <a:fillRect/>
          </a:stretch>
        </p:blipFill>
        <p:spPr>
          <a:xfrm>
            <a:off x="3266844" y="327056"/>
            <a:ext cx="5651317" cy="3337200"/>
          </a:xfrm>
          <a:prstGeom prst="rect">
            <a:avLst/>
          </a:prstGeom>
        </p:spPr>
      </p:pic>
      <p:sp>
        <p:nvSpPr>
          <p:cNvPr id="2" name="CuadroTexto 1"/>
          <p:cNvSpPr txBox="1"/>
          <p:nvPr/>
        </p:nvSpPr>
        <p:spPr>
          <a:xfrm>
            <a:off x="1060704" y="3801073"/>
            <a:ext cx="10668000" cy="3170099"/>
          </a:xfrm>
          <a:prstGeom prst="rect">
            <a:avLst/>
          </a:prstGeom>
          <a:noFill/>
        </p:spPr>
        <p:txBody>
          <a:bodyPr wrap="square" rtlCol="0">
            <a:spAutoFit/>
          </a:bodyPr>
          <a:lstStyle/>
          <a:p>
            <a:r>
              <a:rPr lang="es-ES_tradnl" altLang="es-CO" sz="3200" i="1" dirty="0">
                <a:latin typeface="Ancizar Sans" panose="020B0602040300000003" pitchFamily="34" charset="0"/>
              </a:rPr>
              <a:t>“</a:t>
            </a:r>
            <a:r>
              <a:rPr lang="es-ES_tradnl" altLang="es-CO" sz="3200" i="1" dirty="0" err="1">
                <a:latin typeface="Ancizar Sans" panose="020B0602040300000003" pitchFamily="34" charset="0"/>
              </a:rPr>
              <a:t>An</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operating</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system</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is</a:t>
            </a:r>
            <a:r>
              <a:rPr lang="es-ES_tradnl" altLang="es-CO" sz="3200" i="1" dirty="0">
                <a:latin typeface="Ancizar Sans" panose="020B0602040300000003" pitchFamily="34" charset="0"/>
              </a:rPr>
              <a:t> a living, </a:t>
            </a:r>
            <a:r>
              <a:rPr lang="es-ES_tradnl" altLang="es-CO" sz="3200" i="1" dirty="0" err="1">
                <a:latin typeface="Ancizar Sans" panose="020B0602040300000003" pitchFamily="34" charset="0"/>
              </a:rPr>
              <a:t>breathing</a:t>
            </a:r>
            <a:r>
              <a:rPr lang="es-ES_tradnl" altLang="es-CO" sz="3200" i="1" dirty="0">
                <a:latin typeface="Ancizar Sans" panose="020B0602040300000003" pitchFamily="34" charset="0"/>
              </a:rPr>
              <a:t> software </a:t>
            </a:r>
            <a:r>
              <a:rPr lang="es-ES_tradnl" altLang="es-CO" sz="3200" i="1" dirty="0" err="1">
                <a:latin typeface="Ancizar Sans" panose="020B0602040300000003" pitchFamily="34" charset="0"/>
              </a:rPr>
              <a:t>entity</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The</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soul</a:t>
            </a:r>
            <a:r>
              <a:rPr lang="es-ES_tradnl" altLang="es-CO" sz="3200" i="1" dirty="0">
                <a:latin typeface="Ancizar Sans" panose="020B0602040300000003" pitchFamily="34" charset="0"/>
              </a:rPr>
              <a:t> of </a:t>
            </a:r>
            <a:r>
              <a:rPr lang="es-ES_tradnl" altLang="es-CO" sz="3200" i="1" dirty="0" err="1">
                <a:latin typeface="Ancizar Sans" panose="020B0602040300000003" pitchFamily="34" charset="0"/>
              </a:rPr>
              <a:t>the</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computing</a:t>
            </a:r>
            <a:r>
              <a:rPr lang="es-ES_tradnl" altLang="es-CO" sz="3200" i="1" dirty="0">
                <a:latin typeface="Ancizar Sans" panose="020B0602040300000003" pitchFamily="34" charset="0"/>
              </a:rPr>
              <a:t> machine, </a:t>
            </a:r>
            <a:r>
              <a:rPr lang="es-ES_tradnl" altLang="es-CO" sz="3200" i="1" dirty="0" err="1">
                <a:latin typeface="Ancizar Sans" panose="020B0602040300000003" pitchFamily="34" charset="0"/>
              </a:rPr>
              <a:t>it</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is</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the</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nervous</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system</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that</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turns</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electrons</a:t>
            </a:r>
            <a:r>
              <a:rPr lang="es-ES_tradnl" altLang="es-CO" sz="3200" i="1" dirty="0">
                <a:latin typeface="Ancizar Sans" panose="020B0602040300000003" pitchFamily="34" charset="0"/>
              </a:rPr>
              <a:t> and </a:t>
            </a:r>
            <a:r>
              <a:rPr lang="es-ES_tradnl" altLang="es-CO" sz="3200" i="1" dirty="0" err="1">
                <a:latin typeface="Ancizar Sans" panose="020B0602040300000003" pitchFamily="34" charset="0"/>
              </a:rPr>
              <a:t>silicon</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into</a:t>
            </a:r>
            <a:r>
              <a:rPr lang="es-ES_tradnl" altLang="es-CO" sz="3200" i="1" dirty="0">
                <a:latin typeface="Ancizar Sans" panose="020B0602040300000003" pitchFamily="34" charset="0"/>
              </a:rPr>
              <a:t> a </a:t>
            </a:r>
            <a:r>
              <a:rPr lang="es-ES_tradnl" altLang="es-CO" sz="3200" i="1" dirty="0" err="1">
                <a:latin typeface="Ancizar Sans" panose="020B0602040300000003" pitchFamily="34" charset="0"/>
              </a:rPr>
              <a:t>personality</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It</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brings</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life</a:t>
            </a:r>
            <a:r>
              <a:rPr lang="es-ES_tradnl" altLang="es-CO" sz="3200" i="1" dirty="0">
                <a:latin typeface="Ancizar Sans" panose="020B0602040300000003" pitchFamily="34" charset="0"/>
              </a:rPr>
              <a:t> to </a:t>
            </a:r>
            <a:r>
              <a:rPr lang="es-ES_tradnl" altLang="es-CO" sz="3200" i="1" dirty="0" err="1">
                <a:latin typeface="Ancizar Sans" panose="020B0602040300000003" pitchFamily="34" charset="0"/>
              </a:rPr>
              <a:t>the</a:t>
            </a:r>
            <a:r>
              <a:rPr lang="es-ES_tradnl" altLang="es-CO" sz="3200" i="1" dirty="0">
                <a:latin typeface="Ancizar Sans" panose="020B0602040300000003" pitchFamily="34" charset="0"/>
              </a:rPr>
              <a:t> </a:t>
            </a:r>
            <a:r>
              <a:rPr lang="es-ES_tradnl" altLang="es-CO" sz="3200" i="1" dirty="0" err="1">
                <a:latin typeface="Ancizar Sans" panose="020B0602040300000003" pitchFamily="34" charset="0"/>
              </a:rPr>
              <a:t>computer</a:t>
            </a:r>
            <a:r>
              <a:rPr lang="es-ES_tradnl" altLang="es-CO" sz="3200" i="1" dirty="0">
                <a:latin typeface="Ancizar Sans" panose="020B0602040300000003" pitchFamily="34" charset="0"/>
              </a:rPr>
              <a:t>.”</a:t>
            </a:r>
            <a:endParaRPr lang="es-ES_tradnl" altLang="es-CO" sz="3200" dirty="0">
              <a:latin typeface="Ancizar Sans" panose="020B0602040300000003" pitchFamily="34" charset="0"/>
            </a:endParaRPr>
          </a:p>
          <a:p>
            <a:endParaRPr lang="es-ES_tradnl" altLang="es-CO" dirty="0">
              <a:latin typeface="Ancizar Sans" panose="020B0602040300000003" pitchFamily="34" charset="0"/>
            </a:endParaRPr>
          </a:p>
          <a:p>
            <a:pPr algn="r"/>
            <a:r>
              <a:rPr lang="es-ES_tradnl" altLang="es-CO" b="1" dirty="0">
                <a:latin typeface="Ancizar Sans" panose="020B0602040300000003" pitchFamily="34" charset="0"/>
              </a:rPr>
              <a:t>Mike </a:t>
            </a:r>
            <a:r>
              <a:rPr lang="es-ES_tradnl" altLang="es-CO" b="1" dirty="0" err="1">
                <a:latin typeface="Ancizar Sans" panose="020B0602040300000003" pitchFamily="34" charset="0"/>
              </a:rPr>
              <a:t>Gancarz</a:t>
            </a:r>
            <a:endParaRPr lang="es-ES_tradnl" altLang="es-CO" dirty="0">
              <a:latin typeface="Ancizar Sans" panose="020B0602040300000003" pitchFamily="34" charset="0"/>
            </a:endParaRPr>
          </a:p>
          <a:p>
            <a:pPr algn="r"/>
            <a:r>
              <a:rPr lang="es-ES_tradnl" altLang="es-CO" dirty="0">
                <a:latin typeface="Ancizar Sans" panose="020B0602040300000003" pitchFamily="34" charset="0"/>
              </a:rPr>
              <a:t>Introducción del libro “</a:t>
            </a:r>
            <a:r>
              <a:rPr lang="es-ES_tradnl" altLang="es-CO" dirty="0" err="1">
                <a:latin typeface="Ancizar Sans" panose="020B0602040300000003" pitchFamily="34" charset="0"/>
              </a:rPr>
              <a:t>The</a:t>
            </a:r>
            <a:r>
              <a:rPr lang="es-ES_tradnl" altLang="es-CO" dirty="0">
                <a:latin typeface="Ancizar Sans" panose="020B0602040300000003" pitchFamily="34" charset="0"/>
              </a:rPr>
              <a:t> Unix </a:t>
            </a:r>
            <a:r>
              <a:rPr lang="es-ES_tradnl" altLang="es-CO" dirty="0" err="1">
                <a:latin typeface="Ancizar Sans" panose="020B0602040300000003" pitchFamily="34" charset="0"/>
              </a:rPr>
              <a:t>Philosophy</a:t>
            </a:r>
            <a:r>
              <a:rPr lang="es-ES_tradnl" altLang="es-CO" dirty="0">
                <a:latin typeface="Ancizar Sans" panose="020B0602040300000003" pitchFamily="34" charset="0"/>
              </a:rPr>
              <a:t>”</a:t>
            </a:r>
          </a:p>
          <a:p>
            <a:endParaRPr lang="es-CO" dirty="0">
              <a:latin typeface="Ancizar Sans" panose="020B0602040300000003" pitchFamily="34" charset="0"/>
            </a:endParaRPr>
          </a:p>
        </p:txBody>
      </p:sp>
      <p:pic>
        <p:nvPicPr>
          <p:cNvPr id="3" name="Imagen 2"/>
          <p:cNvPicPr>
            <a:picLocks noChangeAspect="1"/>
          </p:cNvPicPr>
          <p:nvPr/>
        </p:nvPicPr>
        <p:blipFill>
          <a:blip r:embed="rId3"/>
          <a:stretch>
            <a:fillRect/>
          </a:stretch>
        </p:blipFill>
        <p:spPr>
          <a:xfrm>
            <a:off x="3266844" y="325852"/>
            <a:ext cx="5658313" cy="3338404"/>
          </a:xfrm>
          <a:prstGeom prst="rect">
            <a:avLst/>
          </a:prstGeom>
        </p:spPr>
      </p:pic>
    </p:spTree>
    <p:extLst>
      <p:ext uri="{BB962C8B-B14F-4D97-AF65-F5344CB8AC3E}">
        <p14:creationId xmlns:p14="http://schemas.microsoft.com/office/powerpoint/2010/main" val="20971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000"/>
                                        <p:tgtEl>
                                          <p:spTgt spid="3"/>
                                        </p:tgtEl>
                                      </p:cBhvr>
                                    </p:animEffect>
                                  </p:childTnLst>
                                </p:cTn>
                              </p:par>
                            </p:childTnLst>
                          </p:cTn>
                        </p:par>
                        <p:par>
                          <p:cTn id="8" fill="hold">
                            <p:stCondLst>
                              <p:cond delay="2000"/>
                            </p:stCondLst>
                            <p:childTnLst>
                              <p:par>
                                <p:cTn id="9" presetID="9" presetClass="exit" presetSubtype="0" fill="hold" nodeType="afterEffect">
                                  <p:stCondLst>
                                    <p:cond delay="0"/>
                                  </p:stCondLst>
                                  <p:childTnLst>
                                    <p:animEffect transition="out" filter="dissolve">
                                      <p:cBhvr>
                                        <p:cTn id="10" dur="2000"/>
                                        <p:tgtEl>
                                          <p:spTgt spid="3"/>
                                        </p:tgtEl>
                                      </p:cBhvr>
                                    </p:animEffect>
                                    <p:set>
                                      <p:cBhvr>
                                        <p:cTn id="11" dur="1" fill="hold">
                                          <p:stCondLst>
                                            <p:cond delay="1999"/>
                                          </p:stCondLst>
                                        </p:cTn>
                                        <p:tgtEl>
                                          <p:spTgt spid="3"/>
                                        </p:tgtEl>
                                        <p:attrNameLst>
                                          <p:attrName>style.visibility</p:attrName>
                                        </p:attrNameLst>
                                      </p:cBhvr>
                                      <p:to>
                                        <p:strVal val="hidden"/>
                                      </p:to>
                                    </p:set>
                                  </p:childTnLst>
                                </p:cTn>
                              </p:par>
                            </p:childTnLst>
                          </p:cTn>
                        </p:par>
                        <p:par>
                          <p:cTn id="12" fill="hold">
                            <p:stCondLst>
                              <p:cond delay="4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2000"/>
                                        <p:tgtEl>
                                          <p:spTgt spid="3"/>
                                        </p:tgtEl>
                                      </p:cBhvr>
                                    </p:animEffect>
                                  </p:childTnLst>
                                </p:cTn>
                              </p:par>
                            </p:childTnLst>
                          </p:cTn>
                        </p:par>
                        <p:par>
                          <p:cTn id="16" fill="hold">
                            <p:stCondLst>
                              <p:cond delay="6000"/>
                            </p:stCondLst>
                            <p:childTnLst>
                              <p:par>
                                <p:cTn id="17" presetID="9" presetClass="exit" presetSubtype="0" fill="hold" nodeType="afterEffect">
                                  <p:stCondLst>
                                    <p:cond delay="0"/>
                                  </p:stCondLst>
                                  <p:childTnLst>
                                    <p:animEffect transition="out" filter="dissolve">
                                      <p:cBhvr>
                                        <p:cTn id="18" dur="2000"/>
                                        <p:tgtEl>
                                          <p:spTgt spid="3"/>
                                        </p:tgtEl>
                                      </p:cBhvr>
                                    </p:animEffect>
                                    <p:set>
                                      <p:cBhvr>
                                        <p:cTn id="19" dur="1" fill="hold">
                                          <p:stCondLst>
                                            <p:cond delay="1999"/>
                                          </p:stCondLst>
                                        </p:cTn>
                                        <p:tgtEl>
                                          <p:spTgt spid="3"/>
                                        </p:tgtEl>
                                        <p:attrNameLst>
                                          <p:attrName>style.visibility</p:attrName>
                                        </p:attrNameLst>
                                      </p:cBhvr>
                                      <p:to>
                                        <p:strVal val="hidden"/>
                                      </p:to>
                                    </p:set>
                                  </p:childTnLst>
                                </p:cTn>
                              </p:par>
                            </p:childTnLst>
                          </p:cTn>
                        </p:par>
                        <p:par>
                          <p:cTn id="20" fill="hold">
                            <p:stCondLst>
                              <p:cond delay="8000"/>
                            </p:stCondLst>
                            <p:childTnLst>
                              <p:par>
                                <p:cTn id="21" presetID="9"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2000"/>
                                        <p:tgtEl>
                                          <p:spTgt spid="3"/>
                                        </p:tgtEl>
                                      </p:cBhvr>
                                    </p:animEffect>
                                  </p:childTnLst>
                                </p:cTn>
                              </p:par>
                            </p:childTnLst>
                          </p:cTn>
                        </p:par>
                        <p:par>
                          <p:cTn id="24" fill="hold">
                            <p:stCondLst>
                              <p:cond delay="10000"/>
                            </p:stCondLst>
                            <p:childTnLst>
                              <p:par>
                                <p:cTn id="25" presetID="9" presetClass="exit" presetSubtype="0" fill="hold" nodeType="afterEffect">
                                  <p:stCondLst>
                                    <p:cond delay="0"/>
                                  </p:stCondLst>
                                  <p:childTnLst>
                                    <p:animEffect transition="out" filter="dissolve">
                                      <p:cBhvr>
                                        <p:cTn id="26" dur="2000"/>
                                        <p:tgtEl>
                                          <p:spTgt spid="3"/>
                                        </p:tgtEl>
                                      </p:cBhvr>
                                    </p:animEffect>
                                    <p:set>
                                      <p:cBhvr>
                                        <p:cTn id="27" dur="1" fill="hold">
                                          <p:stCondLst>
                                            <p:cond delay="1999"/>
                                          </p:stCondLst>
                                        </p:cTn>
                                        <p:tgtEl>
                                          <p:spTgt spid="3"/>
                                        </p:tgtEl>
                                        <p:attrNameLst>
                                          <p:attrName>style.visibility</p:attrName>
                                        </p:attrNameLst>
                                      </p:cBhvr>
                                      <p:to>
                                        <p:strVal val="hidden"/>
                                      </p:to>
                                    </p:set>
                                  </p:childTnLst>
                                </p:cTn>
                              </p:par>
                            </p:childTnLst>
                          </p:cTn>
                        </p:par>
                        <p:par>
                          <p:cTn id="28" fill="hold">
                            <p:stCondLst>
                              <p:cond delay="120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2000"/>
                                        <p:tgtEl>
                                          <p:spTgt spid="3"/>
                                        </p:tgtEl>
                                      </p:cBhvr>
                                    </p:animEffect>
                                  </p:childTnLst>
                                </p:cTn>
                              </p:par>
                            </p:childTnLst>
                          </p:cTn>
                        </p:par>
                        <p:par>
                          <p:cTn id="32" fill="hold">
                            <p:stCondLst>
                              <p:cond delay="14000"/>
                            </p:stCondLst>
                            <p:childTnLst>
                              <p:par>
                                <p:cTn id="33" presetID="9" presetClass="exit" presetSubtype="0" fill="hold" nodeType="afterEffect">
                                  <p:stCondLst>
                                    <p:cond delay="0"/>
                                  </p:stCondLst>
                                  <p:childTnLst>
                                    <p:animEffect transition="out" filter="dissolve">
                                      <p:cBhvr>
                                        <p:cTn id="34" dur="2000"/>
                                        <p:tgtEl>
                                          <p:spTgt spid="3"/>
                                        </p:tgtEl>
                                      </p:cBhvr>
                                    </p:animEffect>
                                    <p:set>
                                      <p:cBhvr>
                                        <p:cTn id="35" dur="1" fill="hold">
                                          <p:stCondLst>
                                            <p:cond delay="1999"/>
                                          </p:stCondLst>
                                        </p:cTn>
                                        <p:tgtEl>
                                          <p:spTgt spid="3"/>
                                        </p:tgtEl>
                                        <p:attrNameLst>
                                          <p:attrName>style.visibility</p:attrName>
                                        </p:attrNameLst>
                                      </p:cBhvr>
                                      <p:to>
                                        <p:strVal val="hidden"/>
                                      </p:to>
                                    </p:set>
                                  </p:childTnLst>
                                </p:cTn>
                              </p:par>
                            </p:childTnLst>
                          </p:cTn>
                        </p:par>
                        <p:par>
                          <p:cTn id="36" fill="hold">
                            <p:stCondLst>
                              <p:cond delay="16000"/>
                            </p:stCondLst>
                            <p:childTnLst>
                              <p:par>
                                <p:cTn id="37" presetID="9"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dissolve">
                                      <p:cBhvr>
                                        <p:cTn id="3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E9A2B51-223D-1BB8-5890-C33214DD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02062" cy="6858000"/>
          </a:xfrm>
          <a:prstGeom prst="rect">
            <a:avLst/>
          </a:prstGeom>
          <a:ln>
            <a:noFill/>
          </a:ln>
          <a:effectLst>
            <a:outerShdw blurRad="317500" dist="76200" dir="1320000" sx="93000" sy="93000" algn="t"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994" y="671053"/>
            <a:ext cx="4039097" cy="5515896"/>
          </a:xfrm>
        </p:spPr>
        <p:txBody>
          <a:bodyPr anchor="ctr">
            <a:normAutofit/>
          </a:bodyPr>
          <a:lstStyle/>
          <a:p>
            <a:r>
              <a:rPr lang="en-US" sz="4000">
                <a:latin typeface="Ancizar Sans" panose="020B0602040300000003" pitchFamily="34" charset="0"/>
              </a:rPr>
              <a:t>Sistemas operativos de tiempo compartido:</a:t>
            </a:r>
            <a:br>
              <a:rPr lang="en-US" sz="4000">
                <a:latin typeface="Ancizar Sans" panose="020B0602040300000003" pitchFamily="34" charset="0"/>
              </a:rPr>
            </a:br>
            <a:r>
              <a:rPr lang="en-US" sz="4000" b="1">
                <a:latin typeface="Ancizar Sans" panose="020B0602040300000003" pitchFamily="34" charset="0"/>
              </a:rPr>
              <a:t>computadores y personas muy costosos</a:t>
            </a:r>
          </a:p>
        </p:txBody>
      </p:sp>
      <p:sp>
        <p:nvSpPr>
          <p:cNvPr id="3" name="Content Placeholder 2"/>
          <p:cNvSpPr>
            <a:spLocks noGrp="1"/>
          </p:cNvSpPr>
          <p:nvPr>
            <p:ph idx="1"/>
          </p:nvPr>
        </p:nvSpPr>
        <p:spPr>
          <a:xfrm>
            <a:off x="6096000" y="671052"/>
            <a:ext cx="4998080" cy="5515897"/>
          </a:xfrm>
        </p:spPr>
        <p:txBody>
          <a:bodyPr vert="horz" lIns="91440" tIns="45720" rIns="91440" bIns="45720" rtlCol="0" anchor="ctr">
            <a:noAutofit/>
          </a:bodyPr>
          <a:lstStyle/>
          <a:p>
            <a:r>
              <a:rPr lang="en-US" sz="2400">
                <a:latin typeface="Ancizar Sans" panose="020B0602040300000003" pitchFamily="34" charset="0"/>
              </a:rPr>
              <a:t>Multiples usuarios en el computador al mismo tiempo</a:t>
            </a:r>
          </a:p>
          <a:p>
            <a:pPr lvl="1"/>
            <a:r>
              <a:rPr lang="en-US" sz="2400">
                <a:latin typeface="Ancizar Sans" panose="020B0602040300000003" pitchFamily="34" charset="0"/>
              </a:rPr>
              <a:t>Multiprogramación: ejecutaba multiples programas al mismo tiempo</a:t>
            </a:r>
          </a:p>
          <a:p>
            <a:pPr lvl="1"/>
            <a:r>
              <a:rPr lang="en-US" sz="2400">
                <a:latin typeface="Ancizar Sans" panose="020B0602040300000003" pitchFamily="34" charset="0"/>
              </a:rPr>
              <a:t>Desempeño interactivo: intentaba completar rápidamente las tareas de todos</a:t>
            </a:r>
          </a:p>
          <a:p>
            <a:pPr lvl="1"/>
            <a:r>
              <a:rPr lang="en-US" sz="2400">
                <a:latin typeface="Ancizar Sans" panose="020B0602040300000003" pitchFamily="34" charset="0"/>
              </a:rPr>
              <a:t>Como los computadores habían bajado de precio, era más importante optimizar el tiempo del usuario, NO el tiempo del computador.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E9A2B51-223D-1BB8-5890-C33214DD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02062" cy="6858000"/>
          </a:xfrm>
          <a:prstGeom prst="rect">
            <a:avLst/>
          </a:prstGeom>
          <a:ln>
            <a:noFill/>
          </a:ln>
          <a:effectLst>
            <a:outerShdw blurRad="317500" dist="76200" dir="1320000" sx="93000" sy="93000" algn="t"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994" y="671053"/>
            <a:ext cx="4039097" cy="5515896"/>
          </a:xfrm>
        </p:spPr>
        <p:txBody>
          <a:bodyPr anchor="ctr">
            <a:normAutofit/>
          </a:bodyPr>
          <a:lstStyle/>
          <a:p>
            <a:r>
              <a:rPr lang="en-US" sz="4000">
                <a:latin typeface="Ancizar Sans" panose="020B0602040300000003" pitchFamily="34" charset="0"/>
              </a:rPr>
              <a:t>Sistemas operativos actuales:</a:t>
            </a:r>
            <a:br>
              <a:rPr lang="en-US" sz="4000">
                <a:latin typeface="Ancizar Sans" panose="020B0602040300000003" pitchFamily="34" charset="0"/>
              </a:rPr>
            </a:br>
            <a:r>
              <a:rPr lang="en-US" sz="4000" b="1">
                <a:latin typeface="Ancizar Sans" panose="020B0602040300000003" pitchFamily="34" charset="0"/>
              </a:rPr>
              <a:t>Los computadores son baratos</a:t>
            </a:r>
          </a:p>
        </p:txBody>
      </p:sp>
      <p:sp>
        <p:nvSpPr>
          <p:cNvPr id="3" name="Content Placeholder 2"/>
          <p:cNvSpPr>
            <a:spLocks noGrp="1"/>
          </p:cNvSpPr>
          <p:nvPr>
            <p:ph idx="1"/>
          </p:nvPr>
        </p:nvSpPr>
        <p:spPr>
          <a:xfrm>
            <a:off x="6096000" y="671052"/>
            <a:ext cx="4998080" cy="5515897"/>
          </a:xfrm>
        </p:spPr>
        <p:txBody>
          <a:bodyPr vert="horz" lIns="91440" tIns="45720" rIns="91440" bIns="45720" rtlCol="0" anchor="ctr">
            <a:noAutofit/>
          </a:bodyPr>
          <a:lstStyle/>
          <a:p>
            <a:r>
              <a:rPr lang="en-US" sz="2400" dirty="0">
                <a:latin typeface="Ancizar Sans" panose="020B0602040300000003" pitchFamily="34" charset="0"/>
              </a:rPr>
              <a:t>Smartphones</a:t>
            </a:r>
          </a:p>
          <a:p>
            <a:pPr lvl="1"/>
            <a:r>
              <a:rPr lang="en-US" sz="2400" dirty="0">
                <a:latin typeface="Ancizar Sans" panose="020B0602040300000003" pitchFamily="34" charset="0"/>
              </a:rPr>
              <a:t>Los iPhones y las iPads </a:t>
            </a:r>
            <a:r>
              <a:rPr lang="en-US" sz="2400" dirty="0" err="1">
                <a:latin typeface="Ancizar Sans" panose="020B0602040300000003" pitchFamily="34" charset="0"/>
              </a:rPr>
              <a:t>ejecutan</a:t>
            </a:r>
            <a:r>
              <a:rPr lang="en-US" sz="2400" dirty="0">
                <a:latin typeface="Ancizar Sans" panose="020B0602040300000003" pitchFamily="34" charset="0"/>
              </a:rPr>
              <a:t> dos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r>
              <a:rPr lang="en-US" sz="2400" dirty="0">
                <a:latin typeface="Ancizar Sans" panose="020B0602040300000003" pitchFamily="34" charset="0"/>
              </a:rPr>
              <a:t> </a:t>
            </a:r>
            <a:r>
              <a:rPr lang="en-US" sz="2400" dirty="0" err="1">
                <a:latin typeface="Ancizar Sans" panose="020B0602040300000003" pitchFamily="34" charset="0"/>
              </a:rPr>
              <a:t>diferentes</a:t>
            </a:r>
            <a:r>
              <a:rPr lang="en-US" sz="2400" dirty="0">
                <a:latin typeface="Ancizar Sans" panose="020B0602040300000003" pitchFamily="34" charset="0"/>
              </a:rPr>
              <a:t>!</a:t>
            </a:r>
          </a:p>
          <a:p>
            <a:pPr lvl="2"/>
            <a:r>
              <a:rPr lang="en-US" dirty="0"/>
              <a:t>iOS, y</a:t>
            </a:r>
          </a:p>
          <a:p>
            <a:pPr lvl="2"/>
            <a:r>
              <a:rPr lang="en-US" dirty="0"/>
              <a:t>Una </a:t>
            </a:r>
            <a:r>
              <a:rPr lang="en-US" dirty="0" err="1"/>
              <a:t>versión</a:t>
            </a:r>
            <a:r>
              <a:rPr lang="en-US" dirty="0"/>
              <a:t> </a:t>
            </a:r>
            <a:r>
              <a:rPr lang="en-US" dirty="0" err="1"/>
              <a:t>ajustada</a:t>
            </a:r>
            <a:r>
              <a:rPr lang="en-US" dirty="0"/>
              <a:t> </a:t>
            </a:r>
            <a:r>
              <a:rPr lang="en-US" dirty="0" err="1"/>
              <a:t>por</a:t>
            </a:r>
            <a:r>
              <a:rPr lang="en-US" dirty="0"/>
              <a:t> Apple del microkernel de la </a:t>
            </a:r>
            <a:r>
              <a:rPr lang="en-US" dirty="0" err="1"/>
              <a:t>familia</a:t>
            </a:r>
            <a:r>
              <a:rPr lang="en-US" dirty="0"/>
              <a:t> L4 </a:t>
            </a:r>
            <a:r>
              <a:rPr lang="en-US" dirty="0" err="1"/>
              <a:t>en</a:t>
            </a:r>
            <a:r>
              <a:rPr lang="en-US" dirty="0"/>
              <a:t> </a:t>
            </a:r>
            <a:r>
              <a:rPr lang="en-US" dirty="0" err="1"/>
              <a:t>el</a:t>
            </a:r>
            <a:r>
              <a:rPr lang="en-US" dirty="0"/>
              <a:t> </a:t>
            </a:r>
            <a:r>
              <a:rPr lang="en-US" dirty="0" err="1"/>
              <a:t>coprocesador</a:t>
            </a:r>
            <a:r>
              <a:rPr lang="en-US" dirty="0"/>
              <a:t> Enclave </a:t>
            </a:r>
            <a:r>
              <a:rPr lang="en-US" dirty="0" err="1"/>
              <a:t>seguro</a:t>
            </a:r>
            <a:endParaRPr lang="en-US" dirty="0"/>
          </a:p>
          <a:p>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embebidos</a:t>
            </a:r>
            <a:endParaRPr lang="en-US" sz="2400" dirty="0">
              <a:latin typeface="Ancizar Sans" panose="020B0602040300000003" pitchFamily="34" charset="0"/>
            </a:endParaRPr>
          </a:p>
          <a:p>
            <a:r>
              <a:rPr lang="en-US" sz="2400" dirty="0">
                <a:latin typeface="Ancizar Sans" panose="020B0602040300000003" pitchFamily="34" charset="0"/>
              </a:rPr>
              <a:t>Laptops</a:t>
            </a:r>
          </a:p>
          <a:p>
            <a:r>
              <a:rPr lang="en-US" sz="2400" dirty="0">
                <a:latin typeface="Ancizar Sans" panose="020B0602040300000003" pitchFamily="34" charset="0"/>
              </a:rPr>
              <a:t>Tablets</a:t>
            </a:r>
          </a:p>
          <a:p>
            <a:r>
              <a:rPr lang="en-US" sz="2400" dirty="0" err="1">
                <a:latin typeface="Ancizar Sans" panose="020B0602040300000003" pitchFamily="34" charset="0"/>
              </a:rPr>
              <a:t>Máquinas</a:t>
            </a:r>
            <a:r>
              <a:rPr lang="en-US" sz="2400" dirty="0">
                <a:latin typeface="Ancizar Sans" panose="020B0602040300000003" pitchFamily="34" charset="0"/>
              </a:rPr>
              <a:t> </a:t>
            </a:r>
            <a:r>
              <a:rPr lang="en-US" sz="2400" dirty="0" err="1">
                <a:latin typeface="Ancizar Sans" panose="020B0602040300000003" pitchFamily="34" charset="0"/>
              </a:rPr>
              <a:t>virtuales</a:t>
            </a:r>
            <a:endParaRPr lang="en-US" sz="2400" dirty="0">
              <a:latin typeface="Ancizar Sans" panose="020B0602040300000003" pitchFamily="34" charset="0"/>
            </a:endParaRPr>
          </a:p>
          <a:p>
            <a:r>
              <a:rPr lang="en-US" sz="2400" dirty="0" err="1">
                <a:latin typeface="Ancizar Sans" panose="020B0602040300000003" pitchFamily="34" charset="0"/>
              </a:rPr>
              <a:t>Servidores</a:t>
            </a:r>
            <a:r>
              <a:rPr lang="en-US" sz="2400" dirty="0">
                <a:latin typeface="Ancizar Sans" panose="020B0602040300000003" pitchFamily="34" charset="0"/>
              </a:rPr>
              <a:t> de Data Center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4293791717"/>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2526081" y="194636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14488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altLang="es-CO" dirty="0">
                <a:latin typeface="Ancizar Sans" panose="020B0602040300000003" pitchFamily="34" charset="0"/>
              </a:rPr>
              <a:t>Organización de un Sistema de Cómputo </a:t>
            </a:r>
            <a:endParaRPr lang="es-CO" dirty="0">
              <a:latin typeface="Ancizar Sans" panose="020B0602040300000003" pitchFamily="34" charset="0"/>
            </a:endParaRPr>
          </a:p>
        </p:txBody>
      </p:sp>
      <p:sp>
        <p:nvSpPr>
          <p:cNvPr id="3" name="Marcador de contenido 2"/>
          <p:cNvSpPr>
            <a:spLocks noGrp="1"/>
          </p:cNvSpPr>
          <p:nvPr>
            <p:ph idx="1"/>
          </p:nvPr>
        </p:nvSpPr>
        <p:spPr/>
        <p:txBody>
          <a:bodyPr/>
          <a:lstStyle/>
          <a:p>
            <a:r>
              <a:rPr lang="es-CO" sz="2800" dirty="0">
                <a:latin typeface="Ancizar Sans" panose="020B0602040300000003" pitchFamily="34" charset="0"/>
              </a:rPr>
              <a:t>OPERACIÓN DE UN SISTEMA DE CÓMPUTO</a:t>
            </a:r>
          </a:p>
          <a:p>
            <a:pPr lvl="1"/>
            <a:r>
              <a:rPr lang="es-CO" sz="2400" dirty="0">
                <a:latin typeface="Ancizar Sans" panose="020B0602040300000003" pitchFamily="34" charset="0"/>
              </a:rPr>
              <a:t>Consta de una o más </a:t>
            </a:r>
            <a:r>
              <a:rPr lang="es-CO" sz="2400" dirty="0" err="1">
                <a:latin typeface="Ancizar Sans" panose="020B0602040300000003" pitchFamily="34" charset="0"/>
              </a:rPr>
              <a:t>CPUs</a:t>
            </a:r>
            <a:r>
              <a:rPr lang="es-CO" sz="2400" dirty="0">
                <a:latin typeface="Ancizar Sans" panose="020B0602040300000003" pitchFamily="34" charset="0"/>
              </a:rPr>
              <a:t> y </a:t>
            </a:r>
            <a:r>
              <a:rPr lang="es-CO" sz="2400" i="1" dirty="0">
                <a:latin typeface="Ancizar Sans" panose="020B0602040300000003" pitchFamily="34" charset="0"/>
              </a:rPr>
              <a:t>varias controladoras</a:t>
            </a:r>
            <a:r>
              <a:rPr lang="es-CO" sz="2400" dirty="0">
                <a:latin typeface="Ancizar Sans" panose="020B0602040300000003" pitchFamily="34" charset="0"/>
              </a:rPr>
              <a:t> conectadas a través de un bus común que </a:t>
            </a:r>
            <a:r>
              <a:rPr lang="es-CO" sz="2400" i="1" dirty="0">
                <a:latin typeface="Ancizar Sans" panose="020B0602040300000003" pitchFamily="34" charset="0"/>
              </a:rPr>
              <a:t>permite acceso compartido a la memoria</a:t>
            </a:r>
          </a:p>
          <a:p>
            <a:pPr lvl="1"/>
            <a:r>
              <a:rPr lang="es-CO" sz="2400" dirty="0">
                <a:latin typeface="Ancizar Sans" panose="020B0602040300000003" pitchFamily="34" charset="0"/>
              </a:rPr>
              <a:t>Las </a:t>
            </a:r>
            <a:r>
              <a:rPr lang="es-CO" sz="2400" dirty="0" err="1">
                <a:latin typeface="Ancizar Sans" panose="020B0602040300000003" pitchFamily="34" charset="0"/>
              </a:rPr>
              <a:t>CPUs</a:t>
            </a:r>
            <a:r>
              <a:rPr lang="es-CO" sz="2400" dirty="0">
                <a:latin typeface="Ancizar Sans" panose="020B0602040300000003" pitchFamily="34" charset="0"/>
              </a:rPr>
              <a:t> y las controladoras </a:t>
            </a:r>
            <a:r>
              <a:rPr lang="es-CO" sz="2400" i="1" dirty="0">
                <a:latin typeface="Ancizar Sans" panose="020B0602040300000003" pitchFamily="34" charset="0"/>
              </a:rPr>
              <a:t>pueden operar concurrentemente</a:t>
            </a:r>
            <a:r>
              <a:rPr lang="es-CO" sz="2400" dirty="0">
                <a:latin typeface="Ancizar Sans" panose="020B0602040300000003" pitchFamily="34" charset="0"/>
              </a:rPr>
              <a:t> y </a:t>
            </a:r>
            <a:r>
              <a:rPr lang="es-CO" sz="2400" i="1" dirty="0">
                <a:latin typeface="Ancizar Sans" panose="020B0602040300000003" pitchFamily="34" charset="0"/>
              </a:rPr>
              <a:t>deben competir por el acceso a la memoria</a:t>
            </a:r>
            <a:r>
              <a:rPr lang="es-CO" sz="2400" dirty="0">
                <a:latin typeface="Ancizar Sans" panose="020B0602040300000003" pitchFamily="34" charset="0"/>
              </a:rPr>
              <a:t>.</a:t>
            </a:r>
          </a:p>
          <a:p>
            <a:pPr marL="0" indent="0">
              <a:buNone/>
            </a:pPr>
            <a:endParaRPr lang="es-CO" dirty="0">
              <a:latin typeface="Ancizar Sans" panose="020B0602040300000003" pitchFamily="34" charset="0"/>
            </a:endParaRPr>
          </a:p>
        </p:txBody>
      </p:sp>
      <p:grpSp>
        <p:nvGrpSpPr>
          <p:cNvPr id="5" name="Group 98"/>
          <p:cNvGrpSpPr>
            <a:grpSpLocks/>
          </p:cNvGrpSpPr>
          <p:nvPr/>
        </p:nvGrpSpPr>
        <p:grpSpPr bwMode="auto">
          <a:xfrm>
            <a:off x="2153128" y="3081380"/>
            <a:ext cx="7772400" cy="3657600"/>
            <a:chOff x="336" y="1920"/>
            <a:chExt cx="4896" cy="2304"/>
          </a:xfrm>
        </p:grpSpPr>
        <p:sp>
          <p:nvSpPr>
            <p:cNvPr id="6" name="Rectangle 4"/>
            <p:cNvSpPr>
              <a:spLocks noChangeArrowheads="1"/>
            </p:cNvSpPr>
            <p:nvPr/>
          </p:nvSpPr>
          <p:spPr bwMode="auto">
            <a:xfrm>
              <a:off x="336" y="2976"/>
              <a:ext cx="768"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CPU</a:t>
              </a:r>
              <a:endParaRPr lang="es-ES_tradnl" altLang="es-CO" sz="2400"/>
            </a:p>
          </p:txBody>
        </p:sp>
        <p:sp>
          <p:nvSpPr>
            <p:cNvPr id="7" name="Rectangle 5"/>
            <p:cNvSpPr>
              <a:spLocks noChangeArrowheads="1"/>
            </p:cNvSpPr>
            <p:nvPr/>
          </p:nvSpPr>
          <p:spPr bwMode="auto">
            <a:xfrm>
              <a:off x="1584" y="2976"/>
              <a:ext cx="768"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Controladora </a:t>
              </a:r>
            </a:p>
            <a:p>
              <a:pPr algn="ctr">
                <a:spcBef>
                  <a:spcPct val="0"/>
                </a:spcBef>
                <a:buFontTx/>
                <a:buNone/>
              </a:pPr>
              <a:r>
                <a:rPr lang="es-ES_tradnl" altLang="es-CO" sz="1400"/>
                <a:t>de discos</a:t>
              </a:r>
              <a:endParaRPr lang="es-ES_tradnl" altLang="es-CO" sz="2400"/>
            </a:p>
          </p:txBody>
        </p:sp>
        <p:sp>
          <p:nvSpPr>
            <p:cNvPr id="8" name="Rectangle 6"/>
            <p:cNvSpPr>
              <a:spLocks noChangeArrowheads="1"/>
            </p:cNvSpPr>
            <p:nvPr/>
          </p:nvSpPr>
          <p:spPr bwMode="auto">
            <a:xfrm>
              <a:off x="3120" y="2976"/>
              <a:ext cx="768"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Controladora </a:t>
              </a:r>
            </a:p>
            <a:p>
              <a:pPr algn="ctr">
                <a:spcBef>
                  <a:spcPct val="0"/>
                </a:spcBef>
                <a:buFontTx/>
                <a:buNone/>
              </a:pPr>
              <a:r>
                <a:rPr lang="es-ES_tradnl" altLang="es-CO" sz="1400"/>
                <a:t>USB</a:t>
              </a:r>
              <a:endParaRPr lang="es-ES_tradnl" altLang="es-CO" sz="2400"/>
            </a:p>
          </p:txBody>
        </p:sp>
        <p:sp>
          <p:nvSpPr>
            <p:cNvPr id="9" name="Rectangle 7"/>
            <p:cNvSpPr>
              <a:spLocks noChangeArrowheads="1"/>
            </p:cNvSpPr>
            <p:nvPr/>
          </p:nvSpPr>
          <p:spPr bwMode="auto">
            <a:xfrm>
              <a:off x="4464" y="2976"/>
              <a:ext cx="768"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Adaptador</a:t>
              </a:r>
            </a:p>
            <a:p>
              <a:pPr algn="ctr">
                <a:spcBef>
                  <a:spcPct val="0"/>
                </a:spcBef>
                <a:buFontTx/>
                <a:buNone/>
              </a:pPr>
              <a:r>
                <a:rPr lang="es-ES_tradnl" altLang="es-CO" sz="1400"/>
                <a:t>Gráfico</a:t>
              </a:r>
              <a:endParaRPr lang="es-ES_tradnl" altLang="es-CO" sz="2400"/>
            </a:p>
          </p:txBody>
        </p:sp>
        <p:sp>
          <p:nvSpPr>
            <p:cNvPr id="10" name="Rectangle 8"/>
            <p:cNvSpPr>
              <a:spLocks noChangeArrowheads="1"/>
            </p:cNvSpPr>
            <p:nvPr/>
          </p:nvSpPr>
          <p:spPr bwMode="auto">
            <a:xfrm>
              <a:off x="2448" y="3840"/>
              <a:ext cx="768" cy="38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Memoria</a:t>
              </a:r>
              <a:endParaRPr lang="es-ES_tradnl" altLang="es-CO" sz="2400"/>
            </a:p>
          </p:txBody>
        </p:sp>
        <p:sp>
          <p:nvSpPr>
            <p:cNvPr id="11" name="Oval 9"/>
            <p:cNvSpPr>
              <a:spLocks noChangeArrowheads="1"/>
            </p:cNvSpPr>
            <p:nvPr/>
          </p:nvSpPr>
          <p:spPr bwMode="auto">
            <a:xfrm flipV="1">
              <a:off x="1392" y="2400"/>
              <a:ext cx="528" cy="192"/>
            </a:xfrm>
            <a:prstGeom prst="ellipse">
              <a:avLst/>
            </a:prstGeom>
            <a:solidFill>
              <a:schemeClr val="accent6"/>
            </a:solidFill>
            <a:ln w="9525">
              <a:noFill/>
              <a:round/>
              <a:headEnd/>
              <a:tailEnd/>
            </a:ln>
            <a:effectLst/>
            <a:scene3d>
              <a:camera prst="legacyObliqueTopRight">
                <a:rot lat="16199995" lon="0" rev="0"/>
              </a:camera>
              <a:lightRig rig="balanced" dir="b"/>
            </a:scene3d>
            <a:sp3d extrusionH="227000" contourW="12700" prstMaterial="matte">
              <a:extrusionClr>
                <a:schemeClr val="accent6"/>
              </a:extrusionClr>
              <a:contourClr>
                <a:schemeClr val="accent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12" name="Oval 10"/>
            <p:cNvSpPr>
              <a:spLocks noChangeArrowheads="1"/>
            </p:cNvSpPr>
            <p:nvPr/>
          </p:nvSpPr>
          <p:spPr bwMode="auto">
            <a:xfrm flipV="1">
              <a:off x="2016" y="2400"/>
              <a:ext cx="528" cy="192"/>
            </a:xfrm>
            <a:prstGeom prst="ellipse">
              <a:avLst/>
            </a:prstGeom>
            <a:solidFill>
              <a:schemeClr val="accent6"/>
            </a:solidFill>
            <a:ln w="9525">
              <a:noFill/>
              <a:round/>
              <a:headEnd/>
              <a:tailEnd/>
            </a:ln>
            <a:effectLst/>
            <a:scene3d>
              <a:camera prst="legacyObliqueTopRight">
                <a:rot lat="16199995" lon="0" rev="0"/>
              </a:camera>
              <a:lightRig rig="balanced" dir="b"/>
            </a:scene3d>
            <a:sp3d extrusionH="227000" contourW="12700" prstMaterial="matte">
              <a:extrusionClr>
                <a:schemeClr val="accent6"/>
              </a:extrusionClr>
              <a:contourClr>
                <a:schemeClr val="accent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grpSp>
          <p:nvGrpSpPr>
            <p:cNvPr id="13" name="Group 75"/>
            <p:cNvGrpSpPr>
              <a:grpSpLocks/>
            </p:cNvGrpSpPr>
            <p:nvPr/>
          </p:nvGrpSpPr>
          <p:grpSpPr bwMode="auto">
            <a:xfrm>
              <a:off x="2832" y="2592"/>
              <a:ext cx="322" cy="232"/>
              <a:chOff x="3216" y="2408"/>
              <a:chExt cx="322" cy="232"/>
            </a:xfrm>
          </p:grpSpPr>
          <p:sp>
            <p:nvSpPr>
              <p:cNvPr id="83" name="AutoShape 11"/>
              <p:cNvSpPr>
                <a:spLocks noChangeArrowheads="1"/>
              </p:cNvSpPr>
              <p:nvPr/>
            </p:nvSpPr>
            <p:spPr bwMode="auto">
              <a:xfrm>
                <a:off x="3216" y="2544"/>
                <a:ext cx="240" cy="96"/>
              </a:xfrm>
              <a:prstGeom prst="roundRect">
                <a:avLst>
                  <a:gd name="adj" fmla="val 50000"/>
                </a:avLst>
              </a:prstGeom>
              <a:solidFill>
                <a:srgbClr val="FFCC99"/>
              </a:solidFill>
              <a:ln w="9525">
                <a:round/>
                <a:headEnd/>
                <a:tailEnd/>
              </a:ln>
              <a:effectLst/>
              <a:scene3d>
                <a:camera prst="legacyObliqueTopRight">
                  <a:rot lat="16800000" lon="0" rev="0"/>
                </a:camera>
                <a:lightRig rig="legacyFlat3" dir="b"/>
              </a:scene3d>
              <a:sp3d extrusionH="49200" prstMaterial="legacyMatte">
                <a:bevelT w="13500" h="13500" prst="angle"/>
                <a:bevelB w="13500" h="13500" prst="angle"/>
                <a:extrusionClr>
                  <a:srgbClr val="FFCC99"/>
                </a:extrusionClr>
                <a:contourClr>
                  <a:srgbClr val="FF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84" name="Freeform 13"/>
              <p:cNvSpPr>
                <a:spLocks/>
              </p:cNvSpPr>
              <p:nvPr/>
            </p:nvSpPr>
            <p:spPr bwMode="auto">
              <a:xfrm>
                <a:off x="3452" y="2408"/>
                <a:ext cx="86" cy="195"/>
              </a:xfrm>
              <a:custGeom>
                <a:avLst/>
                <a:gdLst>
                  <a:gd name="T0" fmla="*/ 0 w 86"/>
                  <a:gd name="T1" fmla="*/ 195 h 195"/>
                  <a:gd name="T2" fmla="*/ 39 w 86"/>
                  <a:gd name="T3" fmla="*/ 94 h 195"/>
                  <a:gd name="T4" fmla="*/ 23 w 86"/>
                  <a:gd name="T5" fmla="*/ 47 h 195"/>
                  <a:gd name="T6" fmla="*/ 86 w 86"/>
                  <a:gd name="T7" fmla="*/ 0 h 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195">
                    <a:moveTo>
                      <a:pt x="0" y="195"/>
                    </a:moveTo>
                    <a:cubicBezTo>
                      <a:pt x="64" y="182"/>
                      <a:pt x="54" y="166"/>
                      <a:pt x="39" y="94"/>
                    </a:cubicBezTo>
                    <a:cubicBezTo>
                      <a:pt x="36" y="78"/>
                      <a:pt x="23" y="47"/>
                      <a:pt x="23" y="47"/>
                    </a:cubicBezTo>
                    <a:cubicBezTo>
                      <a:pt x="43" y="27"/>
                      <a:pt x="60" y="13"/>
                      <a:pt x="86" y="0"/>
                    </a:cubicBezTo>
                  </a:path>
                </a:pathLst>
              </a:custGeom>
              <a:noFill/>
              <a:ln w="1905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grpSp>
          <p:nvGrpSpPr>
            <p:cNvPr id="14" name="Group 74"/>
            <p:cNvGrpSpPr>
              <a:grpSpLocks/>
            </p:cNvGrpSpPr>
            <p:nvPr/>
          </p:nvGrpSpPr>
          <p:grpSpPr bwMode="auto">
            <a:xfrm>
              <a:off x="3120" y="1920"/>
              <a:ext cx="624" cy="608"/>
              <a:chOff x="3600" y="2128"/>
              <a:chExt cx="624" cy="608"/>
            </a:xfrm>
          </p:grpSpPr>
          <p:grpSp>
            <p:nvGrpSpPr>
              <p:cNvPr id="42" name="Group 63"/>
              <p:cNvGrpSpPr>
                <a:grpSpLocks/>
              </p:cNvGrpSpPr>
              <p:nvPr/>
            </p:nvGrpSpPr>
            <p:grpSpPr bwMode="auto">
              <a:xfrm>
                <a:off x="3600" y="2448"/>
                <a:ext cx="624" cy="288"/>
                <a:chOff x="3600" y="2448"/>
                <a:chExt cx="624" cy="288"/>
              </a:xfrm>
            </p:grpSpPr>
            <p:sp>
              <p:nvSpPr>
                <p:cNvPr id="44" name="AutoShape 14"/>
                <p:cNvSpPr>
                  <a:spLocks noChangeArrowheads="1"/>
                </p:cNvSpPr>
                <p:nvPr/>
              </p:nvSpPr>
              <p:spPr bwMode="auto">
                <a:xfrm>
                  <a:off x="3600" y="2448"/>
                  <a:ext cx="624" cy="288"/>
                </a:xfrm>
                <a:prstGeom prst="roundRect">
                  <a:avLst>
                    <a:gd name="adj" fmla="val 16667"/>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45" name="Rectangle 15"/>
                <p:cNvSpPr>
                  <a:spLocks noChangeArrowheads="1"/>
                </p:cNvSpPr>
                <p:nvPr/>
              </p:nvSpPr>
              <p:spPr bwMode="auto">
                <a:xfrm>
                  <a:off x="3648" y="2496"/>
                  <a:ext cx="528" cy="192"/>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grpSp>
              <p:nvGrpSpPr>
                <p:cNvPr id="46" name="Group 62"/>
                <p:cNvGrpSpPr>
                  <a:grpSpLocks/>
                </p:cNvGrpSpPr>
                <p:nvPr/>
              </p:nvGrpSpPr>
              <p:grpSpPr bwMode="auto">
                <a:xfrm>
                  <a:off x="3648" y="2496"/>
                  <a:ext cx="480" cy="192"/>
                  <a:chOff x="2352" y="1728"/>
                  <a:chExt cx="480" cy="192"/>
                </a:xfrm>
              </p:grpSpPr>
              <p:sp>
                <p:nvSpPr>
                  <p:cNvPr id="47" name="Rectangle 16"/>
                  <p:cNvSpPr>
                    <a:spLocks noChangeArrowheads="1"/>
                  </p:cNvSpPr>
                  <p:nvPr/>
                </p:nvSpPr>
                <p:spPr bwMode="auto">
                  <a:xfrm>
                    <a:off x="2352"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48" name="Rectangle 17"/>
                  <p:cNvSpPr>
                    <a:spLocks noChangeArrowheads="1"/>
                  </p:cNvSpPr>
                  <p:nvPr/>
                </p:nvSpPr>
                <p:spPr bwMode="auto">
                  <a:xfrm>
                    <a:off x="2400"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49" name="Rectangle 18"/>
                  <p:cNvSpPr>
                    <a:spLocks noChangeArrowheads="1"/>
                  </p:cNvSpPr>
                  <p:nvPr/>
                </p:nvSpPr>
                <p:spPr bwMode="auto">
                  <a:xfrm>
                    <a:off x="2448"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0" name="Rectangle 19"/>
                  <p:cNvSpPr>
                    <a:spLocks noChangeArrowheads="1"/>
                  </p:cNvSpPr>
                  <p:nvPr/>
                </p:nvSpPr>
                <p:spPr bwMode="auto">
                  <a:xfrm>
                    <a:off x="2496"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1" name="Rectangle 20"/>
                  <p:cNvSpPr>
                    <a:spLocks noChangeArrowheads="1"/>
                  </p:cNvSpPr>
                  <p:nvPr/>
                </p:nvSpPr>
                <p:spPr bwMode="auto">
                  <a:xfrm>
                    <a:off x="2544"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2" name="Rectangle 21"/>
                  <p:cNvSpPr>
                    <a:spLocks noChangeArrowheads="1"/>
                  </p:cNvSpPr>
                  <p:nvPr/>
                </p:nvSpPr>
                <p:spPr bwMode="auto">
                  <a:xfrm>
                    <a:off x="2592"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3" name="Rectangle 22"/>
                  <p:cNvSpPr>
                    <a:spLocks noChangeArrowheads="1"/>
                  </p:cNvSpPr>
                  <p:nvPr/>
                </p:nvSpPr>
                <p:spPr bwMode="auto">
                  <a:xfrm>
                    <a:off x="2640"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4" name="Rectangle 23"/>
                  <p:cNvSpPr>
                    <a:spLocks noChangeArrowheads="1"/>
                  </p:cNvSpPr>
                  <p:nvPr/>
                </p:nvSpPr>
                <p:spPr bwMode="auto">
                  <a:xfrm>
                    <a:off x="2688"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5" name="Rectangle 24"/>
                  <p:cNvSpPr>
                    <a:spLocks noChangeArrowheads="1"/>
                  </p:cNvSpPr>
                  <p:nvPr/>
                </p:nvSpPr>
                <p:spPr bwMode="auto">
                  <a:xfrm>
                    <a:off x="2736"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6" name="Rectangle 25"/>
                  <p:cNvSpPr>
                    <a:spLocks noChangeArrowheads="1"/>
                  </p:cNvSpPr>
                  <p:nvPr/>
                </p:nvSpPr>
                <p:spPr bwMode="auto">
                  <a:xfrm>
                    <a:off x="2784" y="1776"/>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7" name="Rectangle 32"/>
                  <p:cNvSpPr>
                    <a:spLocks noChangeArrowheads="1"/>
                  </p:cNvSpPr>
                  <p:nvPr/>
                </p:nvSpPr>
                <p:spPr bwMode="auto">
                  <a:xfrm>
                    <a:off x="2352"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8" name="Rectangle 33"/>
                  <p:cNvSpPr>
                    <a:spLocks noChangeArrowheads="1"/>
                  </p:cNvSpPr>
                  <p:nvPr/>
                </p:nvSpPr>
                <p:spPr bwMode="auto">
                  <a:xfrm>
                    <a:off x="2400"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59" name="Rectangle 34"/>
                  <p:cNvSpPr>
                    <a:spLocks noChangeArrowheads="1"/>
                  </p:cNvSpPr>
                  <p:nvPr/>
                </p:nvSpPr>
                <p:spPr bwMode="auto">
                  <a:xfrm>
                    <a:off x="2448"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0" name="Rectangle 35"/>
                  <p:cNvSpPr>
                    <a:spLocks noChangeArrowheads="1"/>
                  </p:cNvSpPr>
                  <p:nvPr/>
                </p:nvSpPr>
                <p:spPr bwMode="auto">
                  <a:xfrm>
                    <a:off x="2496"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1" name="Rectangle 36"/>
                  <p:cNvSpPr>
                    <a:spLocks noChangeArrowheads="1"/>
                  </p:cNvSpPr>
                  <p:nvPr/>
                </p:nvSpPr>
                <p:spPr bwMode="auto">
                  <a:xfrm>
                    <a:off x="2544"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2" name="Rectangle 37"/>
                  <p:cNvSpPr>
                    <a:spLocks noChangeArrowheads="1"/>
                  </p:cNvSpPr>
                  <p:nvPr/>
                </p:nvSpPr>
                <p:spPr bwMode="auto">
                  <a:xfrm>
                    <a:off x="2592"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3" name="Rectangle 38"/>
                  <p:cNvSpPr>
                    <a:spLocks noChangeArrowheads="1"/>
                  </p:cNvSpPr>
                  <p:nvPr/>
                </p:nvSpPr>
                <p:spPr bwMode="auto">
                  <a:xfrm>
                    <a:off x="2640"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4" name="Rectangle 39"/>
                  <p:cNvSpPr>
                    <a:spLocks noChangeArrowheads="1"/>
                  </p:cNvSpPr>
                  <p:nvPr/>
                </p:nvSpPr>
                <p:spPr bwMode="auto">
                  <a:xfrm>
                    <a:off x="2688"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5" name="Rectangle 40"/>
                  <p:cNvSpPr>
                    <a:spLocks noChangeArrowheads="1"/>
                  </p:cNvSpPr>
                  <p:nvPr/>
                </p:nvSpPr>
                <p:spPr bwMode="auto">
                  <a:xfrm>
                    <a:off x="2736"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6" name="Rectangle 41"/>
                  <p:cNvSpPr>
                    <a:spLocks noChangeArrowheads="1"/>
                  </p:cNvSpPr>
                  <p:nvPr/>
                </p:nvSpPr>
                <p:spPr bwMode="auto">
                  <a:xfrm>
                    <a:off x="2784" y="1728"/>
                    <a:ext cx="48"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7" name="Rectangle 42"/>
                  <p:cNvSpPr>
                    <a:spLocks noChangeArrowheads="1"/>
                  </p:cNvSpPr>
                  <p:nvPr/>
                </p:nvSpPr>
                <p:spPr bwMode="auto">
                  <a:xfrm>
                    <a:off x="2352"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8" name="Rectangle 43"/>
                  <p:cNvSpPr>
                    <a:spLocks noChangeArrowheads="1"/>
                  </p:cNvSpPr>
                  <p:nvPr/>
                </p:nvSpPr>
                <p:spPr bwMode="auto">
                  <a:xfrm>
                    <a:off x="2400"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69" name="Rectangle 44"/>
                  <p:cNvSpPr>
                    <a:spLocks noChangeArrowheads="1"/>
                  </p:cNvSpPr>
                  <p:nvPr/>
                </p:nvSpPr>
                <p:spPr bwMode="auto">
                  <a:xfrm>
                    <a:off x="2448"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0" name="Rectangle 45"/>
                  <p:cNvSpPr>
                    <a:spLocks noChangeArrowheads="1"/>
                  </p:cNvSpPr>
                  <p:nvPr/>
                </p:nvSpPr>
                <p:spPr bwMode="auto">
                  <a:xfrm>
                    <a:off x="2496"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1" name="Rectangle 46"/>
                  <p:cNvSpPr>
                    <a:spLocks noChangeArrowheads="1"/>
                  </p:cNvSpPr>
                  <p:nvPr/>
                </p:nvSpPr>
                <p:spPr bwMode="auto">
                  <a:xfrm>
                    <a:off x="2544"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2" name="Rectangle 47"/>
                  <p:cNvSpPr>
                    <a:spLocks noChangeArrowheads="1"/>
                  </p:cNvSpPr>
                  <p:nvPr/>
                </p:nvSpPr>
                <p:spPr bwMode="auto">
                  <a:xfrm>
                    <a:off x="2592"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3" name="Rectangle 48"/>
                  <p:cNvSpPr>
                    <a:spLocks noChangeArrowheads="1"/>
                  </p:cNvSpPr>
                  <p:nvPr/>
                </p:nvSpPr>
                <p:spPr bwMode="auto">
                  <a:xfrm>
                    <a:off x="2640"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4" name="Rectangle 49"/>
                  <p:cNvSpPr>
                    <a:spLocks noChangeArrowheads="1"/>
                  </p:cNvSpPr>
                  <p:nvPr/>
                </p:nvSpPr>
                <p:spPr bwMode="auto">
                  <a:xfrm>
                    <a:off x="2688" y="1873"/>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5" name="Rectangle 52"/>
                  <p:cNvSpPr>
                    <a:spLocks noChangeArrowheads="1"/>
                  </p:cNvSpPr>
                  <p:nvPr/>
                </p:nvSpPr>
                <p:spPr bwMode="auto">
                  <a:xfrm>
                    <a:off x="2352"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6" name="Rectangle 53"/>
                  <p:cNvSpPr>
                    <a:spLocks noChangeArrowheads="1"/>
                  </p:cNvSpPr>
                  <p:nvPr/>
                </p:nvSpPr>
                <p:spPr bwMode="auto">
                  <a:xfrm>
                    <a:off x="2400"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7" name="Rectangle 54"/>
                  <p:cNvSpPr>
                    <a:spLocks noChangeArrowheads="1"/>
                  </p:cNvSpPr>
                  <p:nvPr/>
                </p:nvSpPr>
                <p:spPr bwMode="auto">
                  <a:xfrm>
                    <a:off x="2448"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8" name="Rectangle 55"/>
                  <p:cNvSpPr>
                    <a:spLocks noChangeArrowheads="1"/>
                  </p:cNvSpPr>
                  <p:nvPr/>
                </p:nvSpPr>
                <p:spPr bwMode="auto">
                  <a:xfrm>
                    <a:off x="2496"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9" name="Rectangle 56"/>
                  <p:cNvSpPr>
                    <a:spLocks noChangeArrowheads="1"/>
                  </p:cNvSpPr>
                  <p:nvPr/>
                </p:nvSpPr>
                <p:spPr bwMode="auto">
                  <a:xfrm>
                    <a:off x="2544"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80" name="Rectangle 57"/>
                  <p:cNvSpPr>
                    <a:spLocks noChangeArrowheads="1"/>
                  </p:cNvSpPr>
                  <p:nvPr/>
                </p:nvSpPr>
                <p:spPr bwMode="auto">
                  <a:xfrm>
                    <a:off x="2592"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81" name="Rectangle 58"/>
                  <p:cNvSpPr>
                    <a:spLocks noChangeArrowheads="1"/>
                  </p:cNvSpPr>
                  <p:nvPr/>
                </p:nvSpPr>
                <p:spPr bwMode="auto">
                  <a:xfrm>
                    <a:off x="2640"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82" name="Rectangle 59"/>
                  <p:cNvSpPr>
                    <a:spLocks noChangeArrowheads="1"/>
                  </p:cNvSpPr>
                  <p:nvPr/>
                </p:nvSpPr>
                <p:spPr bwMode="auto">
                  <a:xfrm>
                    <a:off x="2688" y="1825"/>
                    <a:ext cx="144" cy="47"/>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grpSp>
          </p:grpSp>
          <p:sp>
            <p:nvSpPr>
              <p:cNvPr id="43" name="Freeform 64"/>
              <p:cNvSpPr>
                <a:spLocks/>
              </p:cNvSpPr>
              <p:nvPr/>
            </p:nvSpPr>
            <p:spPr bwMode="auto">
              <a:xfrm>
                <a:off x="3818" y="2128"/>
                <a:ext cx="117" cy="311"/>
              </a:xfrm>
              <a:custGeom>
                <a:avLst/>
                <a:gdLst>
                  <a:gd name="T0" fmla="*/ 0 w 117"/>
                  <a:gd name="T1" fmla="*/ 311 h 311"/>
                  <a:gd name="T2" fmla="*/ 70 w 117"/>
                  <a:gd name="T3" fmla="*/ 241 h 311"/>
                  <a:gd name="T4" fmla="*/ 94 w 117"/>
                  <a:gd name="T5" fmla="*/ 218 h 311"/>
                  <a:gd name="T6" fmla="*/ 117 w 117"/>
                  <a:gd name="T7" fmla="*/ 202 h 311"/>
                  <a:gd name="T8" fmla="*/ 109 w 117"/>
                  <a:gd name="T9" fmla="*/ 148 h 311"/>
                  <a:gd name="T10" fmla="*/ 78 w 117"/>
                  <a:gd name="T11" fmla="*/ 101 h 311"/>
                  <a:gd name="T12" fmla="*/ 55 w 117"/>
                  <a:gd name="T13" fmla="*/ 0 h 3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311">
                    <a:moveTo>
                      <a:pt x="0" y="311"/>
                    </a:moveTo>
                    <a:cubicBezTo>
                      <a:pt x="14" y="271"/>
                      <a:pt x="37" y="266"/>
                      <a:pt x="70" y="241"/>
                    </a:cubicBezTo>
                    <a:cubicBezTo>
                      <a:pt x="79" y="234"/>
                      <a:pt x="85" y="225"/>
                      <a:pt x="94" y="218"/>
                    </a:cubicBezTo>
                    <a:cubicBezTo>
                      <a:pt x="101" y="212"/>
                      <a:pt x="109" y="207"/>
                      <a:pt x="117" y="202"/>
                    </a:cubicBezTo>
                    <a:cubicBezTo>
                      <a:pt x="114" y="184"/>
                      <a:pt x="114" y="165"/>
                      <a:pt x="109" y="148"/>
                    </a:cubicBezTo>
                    <a:cubicBezTo>
                      <a:pt x="107" y="140"/>
                      <a:pt x="82" y="108"/>
                      <a:pt x="78" y="101"/>
                    </a:cubicBezTo>
                    <a:cubicBezTo>
                      <a:pt x="58" y="67"/>
                      <a:pt x="55" y="39"/>
                      <a:pt x="55" y="0"/>
                    </a:cubicBezTo>
                  </a:path>
                </a:pathLst>
              </a:custGeom>
              <a:noFill/>
              <a:ln w="1905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grpSp>
          <p:nvGrpSpPr>
            <p:cNvPr id="15" name="Group 72"/>
            <p:cNvGrpSpPr>
              <a:grpSpLocks/>
            </p:cNvGrpSpPr>
            <p:nvPr/>
          </p:nvGrpSpPr>
          <p:grpSpPr bwMode="auto">
            <a:xfrm>
              <a:off x="3648" y="2496"/>
              <a:ext cx="624" cy="336"/>
              <a:chOff x="4368" y="1632"/>
              <a:chExt cx="624" cy="336"/>
            </a:xfrm>
          </p:grpSpPr>
          <p:sp>
            <p:nvSpPr>
              <p:cNvPr id="36" name="AutoShape 71"/>
              <p:cNvSpPr>
                <a:spLocks noChangeArrowheads="1"/>
              </p:cNvSpPr>
              <p:nvPr/>
            </p:nvSpPr>
            <p:spPr bwMode="auto">
              <a:xfrm>
                <a:off x="4464" y="1728"/>
                <a:ext cx="480" cy="96"/>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37" name="Rectangle 65"/>
              <p:cNvSpPr>
                <a:spLocks noChangeArrowheads="1"/>
              </p:cNvSpPr>
              <p:nvPr/>
            </p:nvSpPr>
            <p:spPr bwMode="auto">
              <a:xfrm>
                <a:off x="4464" y="1920"/>
                <a:ext cx="480" cy="4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38" name="Rectangle 66"/>
              <p:cNvSpPr>
                <a:spLocks noChangeArrowheads="1"/>
              </p:cNvSpPr>
              <p:nvPr/>
            </p:nvSpPr>
            <p:spPr bwMode="auto">
              <a:xfrm>
                <a:off x="4368" y="1824"/>
                <a:ext cx="48" cy="9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39" name="Rectangle 67"/>
              <p:cNvSpPr>
                <a:spLocks noChangeArrowheads="1"/>
              </p:cNvSpPr>
              <p:nvPr/>
            </p:nvSpPr>
            <p:spPr bwMode="auto">
              <a:xfrm>
                <a:off x="4944" y="1824"/>
                <a:ext cx="48" cy="9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40" name="Rectangle 69"/>
              <p:cNvSpPr>
                <a:spLocks noChangeArrowheads="1"/>
              </p:cNvSpPr>
              <p:nvPr/>
            </p:nvSpPr>
            <p:spPr bwMode="auto">
              <a:xfrm>
                <a:off x="4608" y="1632"/>
                <a:ext cx="240"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41" name="Rectangle 70"/>
              <p:cNvSpPr>
                <a:spLocks noChangeArrowheads="1"/>
              </p:cNvSpPr>
              <p:nvPr/>
            </p:nvSpPr>
            <p:spPr bwMode="auto">
              <a:xfrm>
                <a:off x="4416" y="1776"/>
                <a:ext cx="528" cy="144"/>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000">
                    <a:latin typeface="Arial Black" panose="020B0A04020102020204" pitchFamily="34" charset="0"/>
                  </a:rPr>
                  <a:t>On line</a:t>
                </a:r>
                <a:endParaRPr lang="es-ES_tradnl" altLang="es-CO" sz="2400"/>
              </a:p>
            </p:txBody>
          </p:sp>
        </p:grpSp>
        <p:grpSp>
          <p:nvGrpSpPr>
            <p:cNvPr id="16" name="Group 80"/>
            <p:cNvGrpSpPr>
              <a:grpSpLocks/>
            </p:cNvGrpSpPr>
            <p:nvPr/>
          </p:nvGrpSpPr>
          <p:grpSpPr bwMode="auto">
            <a:xfrm>
              <a:off x="4560" y="2256"/>
              <a:ext cx="624" cy="576"/>
              <a:chOff x="432" y="1680"/>
              <a:chExt cx="624" cy="576"/>
            </a:xfrm>
          </p:grpSpPr>
          <p:sp>
            <p:nvSpPr>
              <p:cNvPr id="33" name="AutoShape 79"/>
              <p:cNvSpPr>
                <a:spLocks noChangeArrowheads="1"/>
              </p:cNvSpPr>
              <p:nvPr/>
            </p:nvSpPr>
            <p:spPr bwMode="auto">
              <a:xfrm>
                <a:off x="624" y="2064"/>
                <a:ext cx="240" cy="192"/>
              </a:xfrm>
              <a:prstGeom prst="triangle">
                <a:avLst>
                  <a:gd name="adj" fmla="val 50000"/>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34" name="Rectangle 76"/>
              <p:cNvSpPr>
                <a:spLocks noChangeArrowheads="1"/>
              </p:cNvSpPr>
              <p:nvPr/>
            </p:nvSpPr>
            <p:spPr bwMode="auto">
              <a:xfrm>
                <a:off x="432" y="1680"/>
                <a:ext cx="624" cy="48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35" name="AutoShape 77"/>
              <p:cNvSpPr>
                <a:spLocks noChangeArrowheads="1"/>
              </p:cNvSpPr>
              <p:nvPr/>
            </p:nvSpPr>
            <p:spPr bwMode="auto">
              <a:xfrm>
                <a:off x="480" y="1728"/>
                <a:ext cx="528" cy="384"/>
              </a:xfrm>
              <a:prstGeom prst="roundRect">
                <a:avLst>
                  <a:gd name="adj" fmla="val 16667"/>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grpSp>
        <p:sp>
          <p:nvSpPr>
            <p:cNvPr id="17" name="Line 81"/>
            <p:cNvSpPr>
              <a:spLocks noChangeShapeType="1"/>
            </p:cNvSpPr>
            <p:nvPr/>
          </p:nvSpPr>
          <p:spPr bwMode="auto">
            <a:xfrm>
              <a:off x="720" y="3648"/>
              <a:ext cx="417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18" name="Line 82"/>
            <p:cNvSpPr>
              <a:spLocks noChangeShapeType="1"/>
            </p:cNvSpPr>
            <p:nvPr/>
          </p:nvSpPr>
          <p:spPr bwMode="auto">
            <a:xfrm flipV="1">
              <a:off x="720" y="3360"/>
              <a:ext cx="0" cy="2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19" name="Line 83"/>
            <p:cNvSpPr>
              <a:spLocks noChangeShapeType="1"/>
            </p:cNvSpPr>
            <p:nvPr/>
          </p:nvSpPr>
          <p:spPr bwMode="auto">
            <a:xfrm flipV="1">
              <a:off x="1968" y="3360"/>
              <a:ext cx="0" cy="2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0" name="Line 84"/>
            <p:cNvSpPr>
              <a:spLocks noChangeShapeType="1"/>
            </p:cNvSpPr>
            <p:nvPr/>
          </p:nvSpPr>
          <p:spPr bwMode="auto">
            <a:xfrm flipV="1">
              <a:off x="3504" y="3360"/>
              <a:ext cx="0" cy="2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1" name="Line 85"/>
            <p:cNvSpPr>
              <a:spLocks noChangeShapeType="1"/>
            </p:cNvSpPr>
            <p:nvPr/>
          </p:nvSpPr>
          <p:spPr bwMode="auto">
            <a:xfrm flipV="1">
              <a:off x="4896" y="3360"/>
              <a:ext cx="0" cy="2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2" name="Line 86"/>
            <p:cNvSpPr>
              <a:spLocks noChangeShapeType="1"/>
            </p:cNvSpPr>
            <p:nvPr/>
          </p:nvSpPr>
          <p:spPr bwMode="auto">
            <a:xfrm>
              <a:off x="2832" y="3648"/>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3" name="Text Box 87"/>
            <p:cNvSpPr txBox="1">
              <a:spLocks noChangeArrowheads="1"/>
            </p:cNvSpPr>
            <p:nvPr/>
          </p:nvSpPr>
          <p:spPr bwMode="auto">
            <a:xfrm>
              <a:off x="1776" y="2208"/>
              <a:ext cx="4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Discos</a:t>
              </a:r>
            </a:p>
          </p:txBody>
        </p:sp>
        <p:sp>
          <p:nvSpPr>
            <p:cNvPr id="24" name="Line 88"/>
            <p:cNvSpPr>
              <a:spLocks noChangeShapeType="1"/>
            </p:cNvSpPr>
            <p:nvPr/>
          </p:nvSpPr>
          <p:spPr bwMode="auto">
            <a:xfrm flipV="1">
              <a:off x="1968" y="2736"/>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5" name="Text Box 89"/>
            <p:cNvSpPr txBox="1">
              <a:spLocks noChangeArrowheads="1"/>
            </p:cNvSpPr>
            <p:nvPr/>
          </p:nvSpPr>
          <p:spPr bwMode="auto">
            <a:xfrm>
              <a:off x="2688" y="2832"/>
              <a:ext cx="4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Mouse</a:t>
              </a:r>
              <a:endParaRPr lang="es-ES_tradnl" altLang="es-CO" sz="2400"/>
            </a:p>
          </p:txBody>
        </p:sp>
        <p:sp>
          <p:nvSpPr>
            <p:cNvPr id="26" name="Text Box 90"/>
            <p:cNvSpPr txBox="1">
              <a:spLocks noChangeArrowheads="1"/>
            </p:cNvSpPr>
            <p:nvPr/>
          </p:nvSpPr>
          <p:spPr bwMode="auto">
            <a:xfrm>
              <a:off x="3168" y="2544"/>
              <a:ext cx="4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Teclado</a:t>
              </a:r>
              <a:endParaRPr lang="es-ES_tradnl" altLang="es-CO" sz="2400"/>
            </a:p>
          </p:txBody>
        </p:sp>
        <p:sp>
          <p:nvSpPr>
            <p:cNvPr id="27" name="Text Box 91"/>
            <p:cNvSpPr txBox="1">
              <a:spLocks noChangeArrowheads="1"/>
            </p:cNvSpPr>
            <p:nvPr/>
          </p:nvSpPr>
          <p:spPr bwMode="auto">
            <a:xfrm>
              <a:off x="3888" y="2832"/>
              <a:ext cx="57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Impresora</a:t>
              </a:r>
              <a:endParaRPr lang="es-ES_tradnl" altLang="es-CO" sz="2400"/>
            </a:p>
          </p:txBody>
        </p:sp>
        <p:sp>
          <p:nvSpPr>
            <p:cNvPr id="28" name="Text Box 92"/>
            <p:cNvSpPr txBox="1">
              <a:spLocks noChangeArrowheads="1"/>
            </p:cNvSpPr>
            <p:nvPr/>
          </p:nvSpPr>
          <p:spPr bwMode="auto">
            <a:xfrm>
              <a:off x="4646" y="2023"/>
              <a:ext cx="48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Monitor</a:t>
              </a:r>
              <a:endParaRPr lang="es-ES_tradnl" altLang="es-CO" sz="2400"/>
            </a:p>
          </p:txBody>
        </p:sp>
        <p:sp>
          <p:nvSpPr>
            <p:cNvPr id="29" name="Line 93"/>
            <p:cNvSpPr>
              <a:spLocks noChangeShapeType="1"/>
            </p:cNvSpPr>
            <p:nvPr/>
          </p:nvSpPr>
          <p:spPr bwMode="auto">
            <a:xfrm>
              <a:off x="3216" y="2880"/>
              <a:ext cx="192" cy="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0" name="Line 95"/>
            <p:cNvSpPr>
              <a:spLocks noChangeShapeType="1"/>
            </p:cNvSpPr>
            <p:nvPr/>
          </p:nvSpPr>
          <p:spPr bwMode="auto">
            <a:xfrm flipV="1">
              <a:off x="3504" y="2784"/>
              <a:ext cx="0" cy="19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1" name="Line 96"/>
            <p:cNvSpPr>
              <a:spLocks noChangeShapeType="1"/>
            </p:cNvSpPr>
            <p:nvPr/>
          </p:nvSpPr>
          <p:spPr bwMode="auto">
            <a:xfrm flipH="1">
              <a:off x="3600" y="2880"/>
              <a:ext cx="192" cy="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2" name="Line 97"/>
            <p:cNvSpPr>
              <a:spLocks noChangeShapeType="1"/>
            </p:cNvSpPr>
            <p:nvPr/>
          </p:nvSpPr>
          <p:spPr bwMode="auto">
            <a:xfrm flipV="1">
              <a:off x="4896" y="2880"/>
              <a:ext cx="0" cy="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spTree>
    <p:extLst>
      <p:ext uri="{BB962C8B-B14F-4D97-AF65-F5344CB8AC3E}">
        <p14:creationId xmlns:p14="http://schemas.microsoft.com/office/powerpoint/2010/main" val="114671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upo 193">
            <a:extLst>
              <a:ext uri="{FF2B5EF4-FFF2-40B4-BE49-F238E27FC236}">
                <a16:creationId xmlns:a16="http://schemas.microsoft.com/office/drawing/2014/main" id="{D806C3EC-5A18-6610-796E-484BC030C0B1}"/>
              </a:ext>
            </a:extLst>
          </p:cNvPr>
          <p:cNvGrpSpPr/>
          <p:nvPr/>
        </p:nvGrpSpPr>
        <p:grpSpPr>
          <a:xfrm>
            <a:off x="8195951" y="1879200"/>
            <a:ext cx="2988145" cy="736569"/>
            <a:chOff x="420333" y="1661618"/>
            <a:chExt cx="2988145" cy="736569"/>
          </a:xfrm>
        </p:grpSpPr>
        <p:sp>
          <p:nvSpPr>
            <p:cNvPr id="52" name="Rectángulo 51">
              <a:extLst>
                <a:ext uri="{FF2B5EF4-FFF2-40B4-BE49-F238E27FC236}">
                  <a16:creationId xmlns:a16="http://schemas.microsoft.com/office/drawing/2014/main" id="{7EDC6CE2-9511-5D7D-D248-5B259C5BDD34}"/>
                </a:ext>
              </a:extLst>
            </p:cNvPr>
            <p:cNvSpPr/>
            <p:nvPr/>
          </p:nvSpPr>
          <p:spPr>
            <a:xfrm>
              <a:off x="420333" y="1661618"/>
              <a:ext cx="2988145" cy="736569"/>
            </a:xfrm>
            <a:prstGeom prst="rect">
              <a:avLst/>
            </a:prstGeom>
            <a:gradFill>
              <a:gsLst>
                <a:gs pos="0">
                  <a:srgbClr val="FFFFCC"/>
                </a:gs>
                <a:gs pos="38000">
                  <a:srgbClr val="FFFFCC"/>
                </a:gs>
                <a:gs pos="71000">
                  <a:srgbClr val="FFFF99"/>
                </a:gs>
                <a:gs pos="100000">
                  <a:srgbClr val="FFFF99"/>
                </a:gs>
              </a:gsLst>
              <a:lin ang="5400000" scaled="1"/>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s-MX" sz="1200" dirty="0">
                  <a:solidFill>
                    <a:schemeClr val="tx1"/>
                  </a:solidFill>
                </a:rPr>
                <a:t>GPU</a:t>
              </a:r>
              <a:endParaRPr lang="es-CO" sz="1200" dirty="0">
                <a:solidFill>
                  <a:schemeClr val="tx1"/>
                </a:solidFill>
              </a:endParaRPr>
            </a:p>
          </p:txBody>
        </p:sp>
        <p:grpSp>
          <p:nvGrpSpPr>
            <p:cNvPr id="190" name="Grupo 189">
              <a:extLst>
                <a:ext uri="{FF2B5EF4-FFF2-40B4-BE49-F238E27FC236}">
                  <a16:creationId xmlns:a16="http://schemas.microsoft.com/office/drawing/2014/main" id="{23DAE12C-4387-8BED-FFED-1590B6D4559C}"/>
                </a:ext>
              </a:extLst>
            </p:cNvPr>
            <p:cNvGrpSpPr/>
            <p:nvPr/>
          </p:nvGrpSpPr>
          <p:grpSpPr>
            <a:xfrm>
              <a:off x="546817" y="1702974"/>
              <a:ext cx="1152000" cy="648000"/>
              <a:chOff x="546817" y="1702974"/>
              <a:chExt cx="1152000" cy="648000"/>
            </a:xfrm>
          </p:grpSpPr>
          <p:sp>
            <p:nvSpPr>
              <p:cNvPr id="53" name="Rectángulo 52">
                <a:extLst>
                  <a:ext uri="{FF2B5EF4-FFF2-40B4-BE49-F238E27FC236}">
                    <a16:creationId xmlns:a16="http://schemas.microsoft.com/office/drawing/2014/main" id="{E4D1CFB6-B3A6-81F4-6894-8B1D696E9190}"/>
                  </a:ext>
                </a:extLst>
              </p:cNvPr>
              <p:cNvSpPr/>
              <p:nvPr/>
            </p:nvSpPr>
            <p:spPr>
              <a:xfrm>
                <a:off x="54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Rectángulo 53">
                <a:extLst>
                  <a:ext uri="{FF2B5EF4-FFF2-40B4-BE49-F238E27FC236}">
                    <a16:creationId xmlns:a16="http://schemas.microsoft.com/office/drawing/2014/main" id="{29C882A5-8614-C91D-D3F5-6A2CD7E73128}"/>
                  </a:ext>
                </a:extLst>
              </p:cNvPr>
              <p:cNvSpPr/>
              <p:nvPr/>
            </p:nvSpPr>
            <p:spPr>
              <a:xfrm>
                <a:off x="72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5" name="Rectángulo 54">
                <a:extLst>
                  <a:ext uri="{FF2B5EF4-FFF2-40B4-BE49-F238E27FC236}">
                    <a16:creationId xmlns:a16="http://schemas.microsoft.com/office/drawing/2014/main" id="{4D2653FB-0056-A790-1FB6-2DB8F104ED37}"/>
                  </a:ext>
                </a:extLst>
              </p:cNvPr>
              <p:cNvSpPr/>
              <p:nvPr/>
            </p:nvSpPr>
            <p:spPr>
              <a:xfrm>
                <a:off x="90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6" name="Rectángulo 55">
                <a:extLst>
                  <a:ext uri="{FF2B5EF4-FFF2-40B4-BE49-F238E27FC236}">
                    <a16:creationId xmlns:a16="http://schemas.microsoft.com/office/drawing/2014/main" id="{8C1E7653-1A75-7B8F-0902-6C5881A191B3}"/>
                  </a:ext>
                </a:extLst>
              </p:cNvPr>
              <p:cNvSpPr/>
              <p:nvPr/>
            </p:nvSpPr>
            <p:spPr>
              <a:xfrm>
                <a:off x="108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7" name="Rectángulo 56">
                <a:extLst>
                  <a:ext uri="{FF2B5EF4-FFF2-40B4-BE49-F238E27FC236}">
                    <a16:creationId xmlns:a16="http://schemas.microsoft.com/office/drawing/2014/main" id="{3F9FFBD8-0235-4A67-61D8-3A693450B01E}"/>
                  </a:ext>
                </a:extLst>
              </p:cNvPr>
              <p:cNvSpPr/>
              <p:nvPr/>
            </p:nvSpPr>
            <p:spPr>
              <a:xfrm>
                <a:off x="108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Rectángulo 57">
                <a:extLst>
                  <a:ext uri="{FF2B5EF4-FFF2-40B4-BE49-F238E27FC236}">
                    <a16:creationId xmlns:a16="http://schemas.microsoft.com/office/drawing/2014/main" id="{FCF5A640-A9D8-6E18-E31E-EEE9A791526C}"/>
                  </a:ext>
                </a:extLst>
              </p:cNvPr>
              <p:cNvSpPr/>
              <p:nvPr/>
            </p:nvSpPr>
            <p:spPr>
              <a:xfrm>
                <a:off x="126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9" name="Rectángulo 58">
                <a:extLst>
                  <a:ext uri="{FF2B5EF4-FFF2-40B4-BE49-F238E27FC236}">
                    <a16:creationId xmlns:a16="http://schemas.microsoft.com/office/drawing/2014/main" id="{3F6CF5AC-9796-7EA5-EEAB-BDDB34E4A177}"/>
                  </a:ext>
                </a:extLst>
              </p:cNvPr>
              <p:cNvSpPr/>
              <p:nvPr/>
            </p:nvSpPr>
            <p:spPr>
              <a:xfrm>
                <a:off x="144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0" name="Rectángulo 59">
                <a:extLst>
                  <a:ext uri="{FF2B5EF4-FFF2-40B4-BE49-F238E27FC236}">
                    <a16:creationId xmlns:a16="http://schemas.microsoft.com/office/drawing/2014/main" id="{61B14B2A-69B9-A312-F036-910B2058B3A5}"/>
                  </a:ext>
                </a:extLst>
              </p:cNvPr>
              <p:cNvSpPr/>
              <p:nvPr/>
            </p:nvSpPr>
            <p:spPr>
              <a:xfrm>
                <a:off x="1626817" y="17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197121F7-0BAE-C28F-E27E-6D5C40613436}"/>
                  </a:ext>
                </a:extLst>
              </p:cNvPr>
              <p:cNvSpPr/>
              <p:nvPr/>
            </p:nvSpPr>
            <p:spPr>
              <a:xfrm>
                <a:off x="54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84BE6F46-221D-B208-83C7-242CF55AA398}"/>
                  </a:ext>
                </a:extLst>
              </p:cNvPr>
              <p:cNvSpPr/>
              <p:nvPr/>
            </p:nvSpPr>
            <p:spPr>
              <a:xfrm>
                <a:off x="72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3" name="Rectángulo 62">
                <a:extLst>
                  <a:ext uri="{FF2B5EF4-FFF2-40B4-BE49-F238E27FC236}">
                    <a16:creationId xmlns:a16="http://schemas.microsoft.com/office/drawing/2014/main" id="{4A9B1AA1-9EEA-ABCC-CE20-EF8A2C203347}"/>
                  </a:ext>
                </a:extLst>
              </p:cNvPr>
              <p:cNvSpPr/>
              <p:nvPr/>
            </p:nvSpPr>
            <p:spPr>
              <a:xfrm>
                <a:off x="90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4" name="Rectángulo 63">
                <a:extLst>
                  <a:ext uri="{FF2B5EF4-FFF2-40B4-BE49-F238E27FC236}">
                    <a16:creationId xmlns:a16="http://schemas.microsoft.com/office/drawing/2014/main" id="{7C0E7FD9-1FC3-49B5-EDDA-6F64781ACBA2}"/>
                  </a:ext>
                </a:extLst>
              </p:cNvPr>
              <p:cNvSpPr/>
              <p:nvPr/>
            </p:nvSpPr>
            <p:spPr>
              <a:xfrm>
                <a:off x="108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5" name="Rectángulo 64">
                <a:extLst>
                  <a:ext uri="{FF2B5EF4-FFF2-40B4-BE49-F238E27FC236}">
                    <a16:creationId xmlns:a16="http://schemas.microsoft.com/office/drawing/2014/main" id="{C9CE89B1-B302-4EDB-7EE4-CFC109D29112}"/>
                  </a:ext>
                </a:extLst>
              </p:cNvPr>
              <p:cNvSpPr/>
              <p:nvPr/>
            </p:nvSpPr>
            <p:spPr>
              <a:xfrm>
                <a:off x="108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6" name="Rectángulo 65">
                <a:extLst>
                  <a:ext uri="{FF2B5EF4-FFF2-40B4-BE49-F238E27FC236}">
                    <a16:creationId xmlns:a16="http://schemas.microsoft.com/office/drawing/2014/main" id="{C1CAE99E-CD09-5DDB-3000-3253DCE99A8E}"/>
                  </a:ext>
                </a:extLst>
              </p:cNvPr>
              <p:cNvSpPr/>
              <p:nvPr/>
            </p:nvSpPr>
            <p:spPr>
              <a:xfrm>
                <a:off x="126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7" name="Rectángulo 66">
                <a:extLst>
                  <a:ext uri="{FF2B5EF4-FFF2-40B4-BE49-F238E27FC236}">
                    <a16:creationId xmlns:a16="http://schemas.microsoft.com/office/drawing/2014/main" id="{A94C5ED2-4D6D-BDE9-F983-06675EEAD751}"/>
                  </a:ext>
                </a:extLst>
              </p:cNvPr>
              <p:cNvSpPr/>
              <p:nvPr/>
            </p:nvSpPr>
            <p:spPr>
              <a:xfrm>
                <a:off x="144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8" name="Rectángulo 67">
                <a:extLst>
                  <a:ext uri="{FF2B5EF4-FFF2-40B4-BE49-F238E27FC236}">
                    <a16:creationId xmlns:a16="http://schemas.microsoft.com/office/drawing/2014/main" id="{FE49AE25-EAB2-34B8-6D1B-F6367DA38B2E}"/>
                  </a:ext>
                </a:extLst>
              </p:cNvPr>
              <p:cNvSpPr/>
              <p:nvPr/>
            </p:nvSpPr>
            <p:spPr>
              <a:xfrm>
                <a:off x="1626817" y="18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D8A6B360-749A-9EBA-48CD-951D34A27786}"/>
                  </a:ext>
                </a:extLst>
              </p:cNvPr>
              <p:cNvSpPr/>
              <p:nvPr/>
            </p:nvSpPr>
            <p:spPr>
              <a:xfrm>
                <a:off x="54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0" name="Rectángulo 69">
                <a:extLst>
                  <a:ext uri="{FF2B5EF4-FFF2-40B4-BE49-F238E27FC236}">
                    <a16:creationId xmlns:a16="http://schemas.microsoft.com/office/drawing/2014/main" id="{7400BD4E-C03C-64B9-40C8-CB07792017AF}"/>
                  </a:ext>
                </a:extLst>
              </p:cNvPr>
              <p:cNvSpPr/>
              <p:nvPr/>
            </p:nvSpPr>
            <p:spPr>
              <a:xfrm>
                <a:off x="72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1" name="Rectángulo 70">
                <a:extLst>
                  <a:ext uri="{FF2B5EF4-FFF2-40B4-BE49-F238E27FC236}">
                    <a16:creationId xmlns:a16="http://schemas.microsoft.com/office/drawing/2014/main" id="{ED785245-E821-CFEB-520A-E530E3CD9C9E}"/>
                  </a:ext>
                </a:extLst>
              </p:cNvPr>
              <p:cNvSpPr/>
              <p:nvPr/>
            </p:nvSpPr>
            <p:spPr>
              <a:xfrm>
                <a:off x="90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2" name="Rectángulo 71">
                <a:extLst>
                  <a:ext uri="{FF2B5EF4-FFF2-40B4-BE49-F238E27FC236}">
                    <a16:creationId xmlns:a16="http://schemas.microsoft.com/office/drawing/2014/main" id="{73ADD19C-FC91-FBCC-4E5E-79661E1EC98D}"/>
                  </a:ext>
                </a:extLst>
              </p:cNvPr>
              <p:cNvSpPr/>
              <p:nvPr/>
            </p:nvSpPr>
            <p:spPr>
              <a:xfrm>
                <a:off x="108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3" name="Rectángulo 72">
                <a:extLst>
                  <a:ext uri="{FF2B5EF4-FFF2-40B4-BE49-F238E27FC236}">
                    <a16:creationId xmlns:a16="http://schemas.microsoft.com/office/drawing/2014/main" id="{6129E737-73E6-02E2-854A-DE8E77A4AA70}"/>
                  </a:ext>
                </a:extLst>
              </p:cNvPr>
              <p:cNvSpPr/>
              <p:nvPr/>
            </p:nvSpPr>
            <p:spPr>
              <a:xfrm>
                <a:off x="108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Rectángulo 73">
                <a:extLst>
                  <a:ext uri="{FF2B5EF4-FFF2-40B4-BE49-F238E27FC236}">
                    <a16:creationId xmlns:a16="http://schemas.microsoft.com/office/drawing/2014/main" id="{42F52A76-9D63-52BC-E014-F3143132E888}"/>
                  </a:ext>
                </a:extLst>
              </p:cNvPr>
              <p:cNvSpPr/>
              <p:nvPr/>
            </p:nvSpPr>
            <p:spPr>
              <a:xfrm>
                <a:off x="126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5" name="Rectángulo 74">
                <a:extLst>
                  <a:ext uri="{FF2B5EF4-FFF2-40B4-BE49-F238E27FC236}">
                    <a16:creationId xmlns:a16="http://schemas.microsoft.com/office/drawing/2014/main" id="{5A2D32F3-1671-7C84-D48A-D23DBC16E999}"/>
                  </a:ext>
                </a:extLst>
              </p:cNvPr>
              <p:cNvSpPr/>
              <p:nvPr/>
            </p:nvSpPr>
            <p:spPr>
              <a:xfrm>
                <a:off x="144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6" name="Rectángulo 75">
                <a:extLst>
                  <a:ext uri="{FF2B5EF4-FFF2-40B4-BE49-F238E27FC236}">
                    <a16:creationId xmlns:a16="http://schemas.microsoft.com/office/drawing/2014/main" id="{3257579B-3298-2EB5-830D-F725F879A59B}"/>
                  </a:ext>
                </a:extLst>
              </p:cNvPr>
              <p:cNvSpPr/>
              <p:nvPr/>
            </p:nvSpPr>
            <p:spPr>
              <a:xfrm>
                <a:off x="1626817" y="20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7" name="Rectángulo 76">
                <a:extLst>
                  <a:ext uri="{FF2B5EF4-FFF2-40B4-BE49-F238E27FC236}">
                    <a16:creationId xmlns:a16="http://schemas.microsoft.com/office/drawing/2014/main" id="{1D70011F-0BFE-941B-96F1-215E9BAF4DA8}"/>
                  </a:ext>
                </a:extLst>
              </p:cNvPr>
              <p:cNvSpPr/>
              <p:nvPr/>
            </p:nvSpPr>
            <p:spPr>
              <a:xfrm>
                <a:off x="54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8" name="Rectángulo 77">
                <a:extLst>
                  <a:ext uri="{FF2B5EF4-FFF2-40B4-BE49-F238E27FC236}">
                    <a16:creationId xmlns:a16="http://schemas.microsoft.com/office/drawing/2014/main" id="{BF371369-385C-718A-AC32-1E30EADFD7FC}"/>
                  </a:ext>
                </a:extLst>
              </p:cNvPr>
              <p:cNvSpPr/>
              <p:nvPr/>
            </p:nvSpPr>
            <p:spPr>
              <a:xfrm>
                <a:off x="72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59DF468B-FC13-C2F9-FCD3-8A71BC52AC5F}"/>
                  </a:ext>
                </a:extLst>
              </p:cNvPr>
              <p:cNvSpPr/>
              <p:nvPr/>
            </p:nvSpPr>
            <p:spPr>
              <a:xfrm>
                <a:off x="90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Rectángulo 79">
                <a:extLst>
                  <a:ext uri="{FF2B5EF4-FFF2-40B4-BE49-F238E27FC236}">
                    <a16:creationId xmlns:a16="http://schemas.microsoft.com/office/drawing/2014/main" id="{C85F5E19-56E4-F71C-2089-2D766E103468}"/>
                  </a:ext>
                </a:extLst>
              </p:cNvPr>
              <p:cNvSpPr/>
              <p:nvPr/>
            </p:nvSpPr>
            <p:spPr>
              <a:xfrm>
                <a:off x="108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1" name="Rectángulo 80">
                <a:extLst>
                  <a:ext uri="{FF2B5EF4-FFF2-40B4-BE49-F238E27FC236}">
                    <a16:creationId xmlns:a16="http://schemas.microsoft.com/office/drawing/2014/main" id="{7E6F74C9-FF5D-5894-17F7-FB8894CC4592}"/>
                  </a:ext>
                </a:extLst>
              </p:cNvPr>
              <p:cNvSpPr/>
              <p:nvPr/>
            </p:nvSpPr>
            <p:spPr>
              <a:xfrm>
                <a:off x="108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2" name="Rectángulo 81">
                <a:extLst>
                  <a:ext uri="{FF2B5EF4-FFF2-40B4-BE49-F238E27FC236}">
                    <a16:creationId xmlns:a16="http://schemas.microsoft.com/office/drawing/2014/main" id="{02B1A9F4-F26E-AC45-B379-A1F27D568967}"/>
                  </a:ext>
                </a:extLst>
              </p:cNvPr>
              <p:cNvSpPr/>
              <p:nvPr/>
            </p:nvSpPr>
            <p:spPr>
              <a:xfrm>
                <a:off x="126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3" name="Rectángulo 82">
                <a:extLst>
                  <a:ext uri="{FF2B5EF4-FFF2-40B4-BE49-F238E27FC236}">
                    <a16:creationId xmlns:a16="http://schemas.microsoft.com/office/drawing/2014/main" id="{996B85CB-E2F6-01F1-17AF-D27121CE9577}"/>
                  </a:ext>
                </a:extLst>
              </p:cNvPr>
              <p:cNvSpPr/>
              <p:nvPr/>
            </p:nvSpPr>
            <p:spPr>
              <a:xfrm>
                <a:off x="144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4" name="Rectángulo 83">
                <a:extLst>
                  <a:ext uri="{FF2B5EF4-FFF2-40B4-BE49-F238E27FC236}">
                    <a16:creationId xmlns:a16="http://schemas.microsoft.com/office/drawing/2014/main" id="{E9652650-3440-A5DD-D4FD-8C4CE1D77ED5}"/>
                  </a:ext>
                </a:extLst>
              </p:cNvPr>
              <p:cNvSpPr/>
              <p:nvPr/>
            </p:nvSpPr>
            <p:spPr>
              <a:xfrm>
                <a:off x="162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5" name="Rectángulo 84">
                <a:extLst>
                  <a:ext uri="{FF2B5EF4-FFF2-40B4-BE49-F238E27FC236}">
                    <a16:creationId xmlns:a16="http://schemas.microsoft.com/office/drawing/2014/main" id="{63152DE8-A15F-7F4F-BBEE-1463E060B467}"/>
                  </a:ext>
                </a:extLst>
              </p:cNvPr>
              <p:cNvSpPr/>
              <p:nvPr/>
            </p:nvSpPr>
            <p:spPr>
              <a:xfrm>
                <a:off x="54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6" name="Rectángulo 85">
                <a:extLst>
                  <a:ext uri="{FF2B5EF4-FFF2-40B4-BE49-F238E27FC236}">
                    <a16:creationId xmlns:a16="http://schemas.microsoft.com/office/drawing/2014/main" id="{9D49F589-1953-8F95-5388-5002B5B8C074}"/>
                  </a:ext>
                </a:extLst>
              </p:cNvPr>
              <p:cNvSpPr/>
              <p:nvPr/>
            </p:nvSpPr>
            <p:spPr>
              <a:xfrm>
                <a:off x="72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7" name="Rectángulo 86">
                <a:extLst>
                  <a:ext uri="{FF2B5EF4-FFF2-40B4-BE49-F238E27FC236}">
                    <a16:creationId xmlns:a16="http://schemas.microsoft.com/office/drawing/2014/main" id="{07C24652-E58C-AC81-CDD4-8478F701B63A}"/>
                  </a:ext>
                </a:extLst>
              </p:cNvPr>
              <p:cNvSpPr/>
              <p:nvPr/>
            </p:nvSpPr>
            <p:spPr>
              <a:xfrm>
                <a:off x="90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8" name="Rectángulo 87">
                <a:extLst>
                  <a:ext uri="{FF2B5EF4-FFF2-40B4-BE49-F238E27FC236}">
                    <a16:creationId xmlns:a16="http://schemas.microsoft.com/office/drawing/2014/main" id="{328A1E98-1A26-46C2-1E2C-7F76587EF5B5}"/>
                  </a:ext>
                </a:extLst>
              </p:cNvPr>
              <p:cNvSpPr/>
              <p:nvPr/>
            </p:nvSpPr>
            <p:spPr>
              <a:xfrm>
                <a:off x="108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9" name="Rectángulo 88">
                <a:extLst>
                  <a:ext uri="{FF2B5EF4-FFF2-40B4-BE49-F238E27FC236}">
                    <a16:creationId xmlns:a16="http://schemas.microsoft.com/office/drawing/2014/main" id="{A33E7E38-020F-000D-DC78-9CD46C481DF3}"/>
                  </a:ext>
                </a:extLst>
              </p:cNvPr>
              <p:cNvSpPr/>
              <p:nvPr/>
            </p:nvSpPr>
            <p:spPr>
              <a:xfrm>
                <a:off x="108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0" name="Rectángulo 89">
                <a:extLst>
                  <a:ext uri="{FF2B5EF4-FFF2-40B4-BE49-F238E27FC236}">
                    <a16:creationId xmlns:a16="http://schemas.microsoft.com/office/drawing/2014/main" id="{34AB8E58-0BA0-0F77-0456-A074F61AF815}"/>
                  </a:ext>
                </a:extLst>
              </p:cNvPr>
              <p:cNvSpPr/>
              <p:nvPr/>
            </p:nvSpPr>
            <p:spPr>
              <a:xfrm>
                <a:off x="126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1" name="Rectángulo 90">
                <a:extLst>
                  <a:ext uri="{FF2B5EF4-FFF2-40B4-BE49-F238E27FC236}">
                    <a16:creationId xmlns:a16="http://schemas.microsoft.com/office/drawing/2014/main" id="{5E1BEA86-7F5D-4F7D-319D-20DD7E3033B6}"/>
                  </a:ext>
                </a:extLst>
              </p:cNvPr>
              <p:cNvSpPr/>
              <p:nvPr/>
            </p:nvSpPr>
            <p:spPr>
              <a:xfrm>
                <a:off x="144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2" name="Rectángulo 91">
                <a:extLst>
                  <a:ext uri="{FF2B5EF4-FFF2-40B4-BE49-F238E27FC236}">
                    <a16:creationId xmlns:a16="http://schemas.microsoft.com/office/drawing/2014/main" id="{24126129-C584-97F2-FCB4-3E1D92232431}"/>
                  </a:ext>
                </a:extLst>
              </p:cNvPr>
              <p:cNvSpPr/>
              <p:nvPr/>
            </p:nvSpPr>
            <p:spPr>
              <a:xfrm>
                <a:off x="1626817" y="224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191" name="Grupo 190">
              <a:extLst>
                <a:ext uri="{FF2B5EF4-FFF2-40B4-BE49-F238E27FC236}">
                  <a16:creationId xmlns:a16="http://schemas.microsoft.com/office/drawing/2014/main" id="{B09A6935-243A-BEF3-18A0-3B88C8095941}"/>
                </a:ext>
              </a:extLst>
            </p:cNvPr>
            <p:cNvGrpSpPr/>
            <p:nvPr/>
          </p:nvGrpSpPr>
          <p:grpSpPr>
            <a:xfrm>
              <a:off x="1800484" y="1702974"/>
              <a:ext cx="1152000" cy="648000"/>
              <a:chOff x="546817" y="2422974"/>
              <a:chExt cx="1152000" cy="648000"/>
            </a:xfrm>
          </p:grpSpPr>
          <p:sp>
            <p:nvSpPr>
              <p:cNvPr id="93" name="Rectángulo 92">
                <a:extLst>
                  <a:ext uri="{FF2B5EF4-FFF2-40B4-BE49-F238E27FC236}">
                    <a16:creationId xmlns:a16="http://schemas.microsoft.com/office/drawing/2014/main" id="{766401EF-9465-CC1B-C15D-E23A1BC83056}"/>
                  </a:ext>
                </a:extLst>
              </p:cNvPr>
              <p:cNvSpPr/>
              <p:nvPr/>
            </p:nvSpPr>
            <p:spPr>
              <a:xfrm>
                <a:off x="54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4" name="Rectángulo 93">
                <a:extLst>
                  <a:ext uri="{FF2B5EF4-FFF2-40B4-BE49-F238E27FC236}">
                    <a16:creationId xmlns:a16="http://schemas.microsoft.com/office/drawing/2014/main" id="{B92EE051-C610-6231-5E06-EAE74F5D2302}"/>
                  </a:ext>
                </a:extLst>
              </p:cNvPr>
              <p:cNvSpPr/>
              <p:nvPr/>
            </p:nvSpPr>
            <p:spPr>
              <a:xfrm>
                <a:off x="72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5" name="Rectángulo 94">
                <a:extLst>
                  <a:ext uri="{FF2B5EF4-FFF2-40B4-BE49-F238E27FC236}">
                    <a16:creationId xmlns:a16="http://schemas.microsoft.com/office/drawing/2014/main" id="{AB0D18B4-E998-E1AB-0EC5-D0D4E1ACF755}"/>
                  </a:ext>
                </a:extLst>
              </p:cNvPr>
              <p:cNvSpPr/>
              <p:nvPr/>
            </p:nvSpPr>
            <p:spPr>
              <a:xfrm>
                <a:off x="90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6" name="Rectángulo 95">
                <a:extLst>
                  <a:ext uri="{FF2B5EF4-FFF2-40B4-BE49-F238E27FC236}">
                    <a16:creationId xmlns:a16="http://schemas.microsoft.com/office/drawing/2014/main" id="{8D63A773-CA15-4B02-BEAE-914C49266779}"/>
                  </a:ext>
                </a:extLst>
              </p:cNvPr>
              <p:cNvSpPr/>
              <p:nvPr/>
            </p:nvSpPr>
            <p:spPr>
              <a:xfrm>
                <a:off x="108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7" name="Rectángulo 96">
                <a:extLst>
                  <a:ext uri="{FF2B5EF4-FFF2-40B4-BE49-F238E27FC236}">
                    <a16:creationId xmlns:a16="http://schemas.microsoft.com/office/drawing/2014/main" id="{E3723AE9-78C2-2684-0D04-6515AFCD37D1}"/>
                  </a:ext>
                </a:extLst>
              </p:cNvPr>
              <p:cNvSpPr/>
              <p:nvPr/>
            </p:nvSpPr>
            <p:spPr>
              <a:xfrm>
                <a:off x="108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Rectángulo 97">
                <a:extLst>
                  <a:ext uri="{FF2B5EF4-FFF2-40B4-BE49-F238E27FC236}">
                    <a16:creationId xmlns:a16="http://schemas.microsoft.com/office/drawing/2014/main" id="{BD6F7B42-0B1D-FCCC-5046-130DEE3A56FE}"/>
                  </a:ext>
                </a:extLst>
              </p:cNvPr>
              <p:cNvSpPr/>
              <p:nvPr/>
            </p:nvSpPr>
            <p:spPr>
              <a:xfrm>
                <a:off x="126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9" name="Rectángulo 98">
                <a:extLst>
                  <a:ext uri="{FF2B5EF4-FFF2-40B4-BE49-F238E27FC236}">
                    <a16:creationId xmlns:a16="http://schemas.microsoft.com/office/drawing/2014/main" id="{6AE5C6FD-364D-A0E9-E825-76629CA48F21}"/>
                  </a:ext>
                </a:extLst>
              </p:cNvPr>
              <p:cNvSpPr/>
              <p:nvPr/>
            </p:nvSpPr>
            <p:spPr>
              <a:xfrm>
                <a:off x="144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0" name="Rectángulo 99">
                <a:extLst>
                  <a:ext uri="{FF2B5EF4-FFF2-40B4-BE49-F238E27FC236}">
                    <a16:creationId xmlns:a16="http://schemas.microsoft.com/office/drawing/2014/main" id="{5DE33B15-B944-8B40-0091-837642581F21}"/>
                  </a:ext>
                </a:extLst>
              </p:cNvPr>
              <p:cNvSpPr/>
              <p:nvPr/>
            </p:nvSpPr>
            <p:spPr>
              <a:xfrm>
                <a:off x="1626817" y="242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1" name="Rectángulo 100">
                <a:extLst>
                  <a:ext uri="{FF2B5EF4-FFF2-40B4-BE49-F238E27FC236}">
                    <a16:creationId xmlns:a16="http://schemas.microsoft.com/office/drawing/2014/main" id="{87749740-D8BA-D0F6-79CC-AEC43FC8D749}"/>
                  </a:ext>
                </a:extLst>
              </p:cNvPr>
              <p:cNvSpPr/>
              <p:nvPr/>
            </p:nvSpPr>
            <p:spPr>
              <a:xfrm>
                <a:off x="54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2" name="Rectángulo 101">
                <a:extLst>
                  <a:ext uri="{FF2B5EF4-FFF2-40B4-BE49-F238E27FC236}">
                    <a16:creationId xmlns:a16="http://schemas.microsoft.com/office/drawing/2014/main" id="{8E037768-8D18-ECCE-B8B9-0414699F2E07}"/>
                  </a:ext>
                </a:extLst>
              </p:cNvPr>
              <p:cNvSpPr/>
              <p:nvPr/>
            </p:nvSpPr>
            <p:spPr>
              <a:xfrm>
                <a:off x="72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3" name="Rectángulo 102">
                <a:extLst>
                  <a:ext uri="{FF2B5EF4-FFF2-40B4-BE49-F238E27FC236}">
                    <a16:creationId xmlns:a16="http://schemas.microsoft.com/office/drawing/2014/main" id="{971F3455-972E-928A-0ACD-4AE7A9A41EEB}"/>
                  </a:ext>
                </a:extLst>
              </p:cNvPr>
              <p:cNvSpPr/>
              <p:nvPr/>
            </p:nvSpPr>
            <p:spPr>
              <a:xfrm>
                <a:off x="90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4" name="Rectángulo 103">
                <a:extLst>
                  <a:ext uri="{FF2B5EF4-FFF2-40B4-BE49-F238E27FC236}">
                    <a16:creationId xmlns:a16="http://schemas.microsoft.com/office/drawing/2014/main" id="{082026A0-7104-3168-49C3-C4E760739533}"/>
                  </a:ext>
                </a:extLst>
              </p:cNvPr>
              <p:cNvSpPr/>
              <p:nvPr/>
            </p:nvSpPr>
            <p:spPr>
              <a:xfrm>
                <a:off x="108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5" name="Rectángulo 104">
                <a:extLst>
                  <a:ext uri="{FF2B5EF4-FFF2-40B4-BE49-F238E27FC236}">
                    <a16:creationId xmlns:a16="http://schemas.microsoft.com/office/drawing/2014/main" id="{D1C81A31-1F5B-D654-07ED-DAB3B7BF52A9}"/>
                  </a:ext>
                </a:extLst>
              </p:cNvPr>
              <p:cNvSpPr/>
              <p:nvPr/>
            </p:nvSpPr>
            <p:spPr>
              <a:xfrm>
                <a:off x="108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6" name="Rectángulo 105">
                <a:extLst>
                  <a:ext uri="{FF2B5EF4-FFF2-40B4-BE49-F238E27FC236}">
                    <a16:creationId xmlns:a16="http://schemas.microsoft.com/office/drawing/2014/main" id="{2D3EEBC8-2252-31C4-B333-388099429581}"/>
                  </a:ext>
                </a:extLst>
              </p:cNvPr>
              <p:cNvSpPr/>
              <p:nvPr/>
            </p:nvSpPr>
            <p:spPr>
              <a:xfrm>
                <a:off x="126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7" name="Rectángulo 106">
                <a:extLst>
                  <a:ext uri="{FF2B5EF4-FFF2-40B4-BE49-F238E27FC236}">
                    <a16:creationId xmlns:a16="http://schemas.microsoft.com/office/drawing/2014/main" id="{B1E2F493-6174-FEAE-A739-1D1DBE916A01}"/>
                  </a:ext>
                </a:extLst>
              </p:cNvPr>
              <p:cNvSpPr/>
              <p:nvPr/>
            </p:nvSpPr>
            <p:spPr>
              <a:xfrm>
                <a:off x="144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8" name="Rectángulo 107">
                <a:extLst>
                  <a:ext uri="{FF2B5EF4-FFF2-40B4-BE49-F238E27FC236}">
                    <a16:creationId xmlns:a16="http://schemas.microsoft.com/office/drawing/2014/main" id="{4F85E5D8-DC36-EE46-67A4-0CBDE70843C8}"/>
                  </a:ext>
                </a:extLst>
              </p:cNvPr>
              <p:cNvSpPr/>
              <p:nvPr/>
            </p:nvSpPr>
            <p:spPr>
              <a:xfrm>
                <a:off x="1626817" y="260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9" name="Rectángulo 108">
                <a:extLst>
                  <a:ext uri="{FF2B5EF4-FFF2-40B4-BE49-F238E27FC236}">
                    <a16:creationId xmlns:a16="http://schemas.microsoft.com/office/drawing/2014/main" id="{83B9EDFF-4C09-24C3-F94D-0F702E2B164E}"/>
                  </a:ext>
                </a:extLst>
              </p:cNvPr>
              <p:cNvSpPr/>
              <p:nvPr/>
            </p:nvSpPr>
            <p:spPr>
              <a:xfrm>
                <a:off x="54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 name="Rectángulo 109">
                <a:extLst>
                  <a:ext uri="{FF2B5EF4-FFF2-40B4-BE49-F238E27FC236}">
                    <a16:creationId xmlns:a16="http://schemas.microsoft.com/office/drawing/2014/main" id="{8D810B19-6DF3-3C8B-AF24-B9593EF2C0CB}"/>
                  </a:ext>
                </a:extLst>
              </p:cNvPr>
              <p:cNvSpPr/>
              <p:nvPr/>
            </p:nvSpPr>
            <p:spPr>
              <a:xfrm>
                <a:off x="72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1" name="Rectángulo 110">
                <a:extLst>
                  <a:ext uri="{FF2B5EF4-FFF2-40B4-BE49-F238E27FC236}">
                    <a16:creationId xmlns:a16="http://schemas.microsoft.com/office/drawing/2014/main" id="{09E12BDF-0418-7DDC-AEFB-2F3B9FF1EC10}"/>
                  </a:ext>
                </a:extLst>
              </p:cNvPr>
              <p:cNvSpPr/>
              <p:nvPr/>
            </p:nvSpPr>
            <p:spPr>
              <a:xfrm>
                <a:off x="90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2" name="Rectángulo 111">
                <a:extLst>
                  <a:ext uri="{FF2B5EF4-FFF2-40B4-BE49-F238E27FC236}">
                    <a16:creationId xmlns:a16="http://schemas.microsoft.com/office/drawing/2014/main" id="{3A45B31F-DF87-8A49-8B08-3F0610EB5CE2}"/>
                  </a:ext>
                </a:extLst>
              </p:cNvPr>
              <p:cNvSpPr/>
              <p:nvPr/>
            </p:nvSpPr>
            <p:spPr>
              <a:xfrm>
                <a:off x="108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9195EDB2-8E18-D2A8-2E94-208B76534AE9}"/>
                  </a:ext>
                </a:extLst>
              </p:cNvPr>
              <p:cNvSpPr/>
              <p:nvPr/>
            </p:nvSpPr>
            <p:spPr>
              <a:xfrm>
                <a:off x="108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 name="Rectángulo 113">
                <a:extLst>
                  <a:ext uri="{FF2B5EF4-FFF2-40B4-BE49-F238E27FC236}">
                    <a16:creationId xmlns:a16="http://schemas.microsoft.com/office/drawing/2014/main" id="{DBAE5237-731E-CDD7-6FA1-391487186A9A}"/>
                  </a:ext>
                </a:extLst>
              </p:cNvPr>
              <p:cNvSpPr/>
              <p:nvPr/>
            </p:nvSpPr>
            <p:spPr>
              <a:xfrm>
                <a:off x="126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5" name="Rectángulo 114">
                <a:extLst>
                  <a:ext uri="{FF2B5EF4-FFF2-40B4-BE49-F238E27FC236}">
                    <a16:creationId xmlns:a16="http://schemas.microsoft.com/office/drawing/2014/main" id="{543DF9D0-7652-65C7-95C4-44AF61105007}"/>
                  </a:ext>
                </a:extLst>
              </p:cNvPr>
              <p:cNvSpPr/>
              <p:nvPr/>
            </p:nvSpPr>
            <p:spPr>
              <a:xfrm>
                <a:off x="144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6" name="Rectángulo 115">
                <a:extLst>
                  <a:ext uri="{FF2B5EF4-FFF2-40B4-BE49-F238E27FC236}">
                    <a16:creationId xmlns:a16="http://schemas.microsoft.com/office/drawing/2014/main" id="{32475DDB-F2D9-E8A3-DF88-D723D84997F4}"/>
                  </a:ext>
                </a:extLst>
              </p:cNvPr>
              <p:cNvSpPr/>
              <p:nvPr/>
            </p:nvSpPr>
            <p:spPr>
              <a:xfrm>
                <a:off x="1626817" y="278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7" name="Rectángulo 116">
                <a:extLst>
                  <a:ext uri="{FF2B5EF4-FFF2-40B4-BE49-F238E27FC236}">
                    <a16:creationId xmlns:a16="http://schemas.microsoft.com/office/drawing/2014/main" id="{D43A4AEB-0A56-4154-226C-8B970E765CA4}"/>
                  </a:ext>
                </a:extLst>
              </p:cNvPr>
              <p:cNvSpPr/>
              <p:nvPr/>
            </p:nvSpPr>
            <p:spPr>
              <a:xfrm>
                <a:off x="54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 name="Rectángulo 117">
                <a:extLst>
                  <a:ext uri="{FF2B5EF4-FFF2-40B4-BE49-F238E27FC236}">
                    <a16:creationId xmlns:a16="http://schemas.microsoft.com/office/drawing/2014/main" id="{2FDA3DC5-1F0D-ACFC-B91A-2928EAFCF81D}"/>
                  </a:ext>
                </a:extLst>
              </p:cNvPr>
              <p:cNvSpPr/>
              <p:nvPr/>
            </p:nvSpPr>
            <p:spPr>
              <a:xfrm>
                <a:off x="72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9" name="Rectángulo 118">
                <a:extLst>
                  <a:ext uri="{FF2B5EF4-FFF2-40B4-BE49-F238E27FC236}">
                    <a16:creationId xmlns:a16="http://schemas.microsoft.com/office/drawing/2014/main" id="{09A64E1E-632F-A813-09D2-F664B2C62A21}"/>
                  </a:ext>
                </a:extLst>
              </p:cNvPr>
              <p:cNvSpPr/>
              <p:nvPr/>
            </p:nvSpPr>
            <p:spPr>
              <a:xfrm>
                <a:off x="90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0" name="Rectángulo 119">
                <a:extLst>
                  <a:ext uri="{FF2B5EF4-FFF2-40B4-BE49-F238E27FC236}">
                    <a16:creationId xmlns:a16="http://schemas.microsoft.com/office/drawing/2014/main" id="{AA15F8A1-0E14-A0AD-51FD-B1B5189AE420}"/>
                  </a:ext>
                </a:extLst>
              </p:cNvPr>
              <p:cNvSpPr/>
              <p:nvPr/>
            </p:nvSpPr>
            <p:spPr>
              <a:xfrm>
                <a:off x="108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1" name="Rectángulo 120">
                <a:extLst>
                  <a:ext uri="{FF2B5EF4-FFF2-40B4-BE49-F238E27FC236}">
                    <a16:creationId xmlns:a16="http://schemas.microsoft.com/office/drawing/2014/main" id="{4A24D7E0-8D89-BA7E-B184-CB3C89600BEE}"/>
                  </a:ext>
                </a:extLst>
              </p:cNvPr>
              <p:cNvSpPr/>
              <p:nvPr/>
            </p:nvSpPr>
            <p:spPr>
              <a:xfrm>
                <a:off x="108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Rectángulo 121">
                <a:extLst>
                  <a:ext uri="{FF2B5EF4-FFF2-40B4-BE49-F238E27FC236}">
                    <a16:creationId xmlns:a16="http://schemas.microsoft.com/office/drawing/2014/main" id="{C89BBE55-E7C7-5A53-0B27-3DA59B5CBC58}"/>
                  </a:ext>
                </a:extLst>
              </p:cNvPr>
              <p:cNvSpPr/>
              <p:nvPr/>
            </p:nvSpPr>
            <p:spPr>
              <a:xfrm>
                <a:off x="126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3" name="Rectángulo 122">
                <a:extLst>
                  <a:ext uri="{FF2B5EF4-FFF2-40B4-BE49-F238E27FC236}">
                    <a16:creationId xmlns:a16="http://schemas.microsoft.com/office/drawing/2014/main" id="{A1538457-E7F2-0F51-2B6B-D7198F444629}"/>
                  </a:ext>
                </a:extLst>
              </p:cNvPr>
              <p:cNvSpPr/>
              <p:nvPr/>
            </p:nvSpPr>
            <p:spPr>
              <a:xfrm>
                <a:off x="144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4" name="Rectángulo 123">
                <a:extLst>
                  <a:ext uri="{FF2B5EF4-FFF2-40B4-BE49-F238E27FC236}">
                    <a16:creationId xmlns:a16="http://schemas.microsoft.com/office/drawing/2014/main" id="{FAB2075C-A80E-27A6-C2B2-C3713280715B}"/>
                  </a:ext>
                </a:extLst>
              </p:cNvPr>
              <p:cNvSpPr/>
              <p:nvPr/>
            </p:nvSpPr>
            <p:spPr>
              <a:xfrm>
                <a:off x="1626817" y="2962974"/>
                <a:ext cx="72000" cy="108000"/>
              </a:xfrm>
              <a:prstGeom prst="rect">
                <a:avLst/>
              </a:prstGeom>
              <a:gradFill>
                <a:gsLst>
                  <a:gs pos="0">
                    <a:srgbClr val="81CAEB"/>
                  </a:gs>
                  <a:gs pos="38000">
                    <a:srgbClr val="239FD7"/>
                  </a:gs>
                  <a:gs pos="71000">
                    <a:srgbClr val="239FD7"/>
                  </a:gs>
                  <a:gs pos="100000">
                    <a:srgbClr val="81CAEB"/>
                  </a:gs>
                </a:gsLst>
                <a:lin ang="5400000" scaled="1"/>
              </a:gra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sp>
        <p:nvSpPr>
          <p:cNvPr id="50" name="Rectángulo 49">
            <a:extLst>
              <a:ext uri="{FF2B5EF4-FFF2-40B4-BE49-F238E27FC236}">
                <a16:creationId xmlns:a16="http://schemas.microsoft.com/office/drawing/2014/main" id="{B399D2F0-5103-C851-C81C-EC2E1E1D6F64}"/>
              </a:ext>
            </a:extLst>
          </p:cNvPr>
          <p:cNvSpPr/>
          <p:nvPr/>
        </p:nvSpPr>
        <p:spPr>
          <a:xfrm>
            <a:off x="3996050" y="1879895"/>
            <a:ext cx="4199901" cy="2096784"/>
          </a:xfrm>
          <a:prstGeom prst="rect">
            <a:avLst/>
          </a:prstGeom>
          <a:gradFill>
            <a:gsLst>
              <a:gs pos="0">
                <a:srgbClr val="FFFFCC"/>
              </a:gs>
              <a:gs pos="38000">
                <a:srgbClr val="FFFF99"/>
              </a:gs>
              <a:gs pos="71000">
                <a:srgbClr val="FFFF66"/>
              </a:gs>
              <a:gs pos="100000">
                <a:srgbClr val="FFFFCC"/>
              </a:gs>
            </a:gsLst>
            <a:lin ang="5400000" scaled="1"/>
          </a:gra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2" name="Grupo 21">
            <a:extLst>
              <a:ext uri="{FF2B5EF4-FFF2-40B4-BE49-F238E27FC236}">
                <a16:creationId xmlns:a16="http://schemas.microsoft.com/office/drawing/2014/main" id="{119AF45E-8886-9888-F889-9B541643288A}"/>
              </a:ext>
            </a:extLst>
          </p:cNvPr>
          <p:cNvGrpSpPr/>
          <p:nvPr/>
        </p:nvGrpSpPr>
        <p:grpSpPr>
          <a:xfrm>
            <a:off x="5016182" y="1662179"/>
            <a:ext cx="2188594" cy="2318224"/>
            <a:chOff x="5016182" y="1662179"/>
            <a:chExt cx="2188594" cy="2318224"/>
          </a:xfrm>
        </p:grpSpPr>
        <p:sp>
          <p:nvSpPr>
            <p:cNvPr id="6" name="5 Rectángulo"/>
            <p:cNvSpPr/>
            <p:nvPr/>
          </p:nvSpPr>
          <p:spPr>
            <a:xfrm>
              <a:off x="5190145" y="1972536"/>
              <a:ext cx="1814931" cy="557741"/>
            </a:xfrm>
            <a:prstGeom prst="rect">
              <a:avLst/>
            </a:prstGeom>
            <a:gradFill>
              <a:gsLst>
                <a:gs pos="0">
                  <a:schemeClr val="bg1"/>
                </a:gs>
                <a:gs pos="38000">
                  <a:schemeClr val="accent5">
                    <a:lumMod val="20000"/>
                    <a:lumOff val="80000"/>
                  </a:schemeClr>
                </a:gs>
                <a:gs pos="71000">
                  <a:schemeClr val="accent5">
                    <a:lumMod val="40000"/>
                    <a:lumOff val="60000"/>
                  </a:schemeClr>
                </a:gs>
                <a:gs pos="100000">
                  <a:schemeClr val="accent5">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Control</a:t>
              </a:r>
            </a:p>
          </p:txBody>
        </p:sp>
        <p:sp>
          <p:nvSpPr>
            <p:cNvPr id="7" name="6 Rectángulo"/>
            <p:cNvSpPr/>
            <p:nvPr/>
          </p:nvSpPr>
          <p:spPr>
            <a:xfrm>
              <a:off x="5203014" y="2648319"/>
              <a:ext cx="1814931" cy="557741"/>
            </a:xfrm>
            <a:prstGeom prst="rect">
              <a:avLst/>
            </a:prstGeom>
            <a:gradFill>
              <a:gsLst>
                <a:gs pos="0">
                  <a:schemeClr val="bg1"/>
                </a:gs>
                <a:gs pos="38000">
                  <a:schemeClr val="bg2">
                    <a:lumMod val="90000"/>
                  </a:schemeClr>
                </a:gs>
                <a:gs pos="71000">
                  <a:schemeClr val="bg2">
                    <a:lumMod val="75000"/>
                  </a:schemeClr>
                </a:gs>
                <a:gs pos="100000">
                  <a:schemeClr val="bg2">
                    <a:lumMod val="5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ALU</a:t>
              </a:r>
            </a:p>
          </p:txBody>
        </p:sp>
        <p:sp>
          <p:nvSpPr>
            <p:cNvPr id="8" name="7 Rectángulo"/>
            <p:cNvSpPr/>
            <p:nvPr/>
          </p:nvSpPr>
          <p:spPr>
            <a:xfrm>
              <a:off x="5190145" y="3311115"/>
              <a:ext cx="1814931" cy="557741"/>
            </a:xfrm>
            <a:prstGeom prst="rect">
              <a:avLst/>
            </a:prstGeom>
            <a:gradFill>
              <a:gsLst>
                <a:gs pos="0">
                  <a:schemeClr val="bg1"/>
                </a:gs>
                <a:gs pos="38000">
                  <a:schemeClr val="accent1">
                    <a:lumMod val="20000"/>
                    <a:lumOff val="80000"/>
                  </a:schemeClr>
                </a:gs>
                <a:gs pos="71000">
                  <a:schemeClr val="accent1">
                    <a:lumMod val="40000"/>
                    <a:lumOff val="60000"/>
                  </a:schemeClr>
                </a:gs>
                <a:gs pos="100000">
                  <a:schemeClr val="accent1">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Memoria</a:t>
              </a:r>
            </a:p>
          </p:txBody>
        </p:sp>
        <p:grpSp>
          <p:nvGrpSpPr>
            <p:cNvPr id="4" name="Grupo 3">
              <a:extLst>
                <a:ext uri="{FF2B5EF4-FFF2-40B4-BE49-F238E27FC236}">
                  <a16:creationId xmlns:a16="http://schemas.microsoft.com/office/drawing/2014/main" id="{AD8BFF22-0E77-408C-5BE5-B6D219B37E77}"/>
                </a:ext>
              </a:extLst>
            </p:cNvPr>
            <p:cNvGrpSpPr/>
            <p:nvPr/>
          </p:nvGrpSpPr>
          <p:grpSpPr>
            <a:xfrm>
              <a:off x="5016182" y="1662179"/>
              <a:ext cx="2188594" cy="2318224"/>
              <a:chOff x="5016182" y="1662179"/>
              <a:chExt cx="2188594" cy="2318224"/>
            </a:xfrm>
          </p:grpSpPr>
          <p:sp>
            <p:nvSpPr>
              <p:cNvPr id="5" name="4 Rectángulo"/>
              <p:cNvSpPr/>
              <p:nvPr/>
            </p:nvSpPr>
            <p:spPr>
              <a:xfrm>
                <a:off x="5083385" y="1805213"/>
                <a:ext cx="2028453" cy="217519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16" name="15 CuadroTexto"/>
              <p:cNvSpPr txBox="1"/>
              <p:nvPr/>
            </p:nvSpPr>
            <p:spPr>
              <a:xfrm>
                <a:off x="5016182" y="1662179"/>
                <a:ext cx="2188594" cy="286068"/>
              </a:xfrm>
              <a:prstGeom prst="rect">
                <a:avLst/>
              </a:prstGeom>
              <a:solidFill>
                <a:schemeClr val="bg1"/>
              </a:solidFill>
            </p:spPr>
            <p:txBody>
              <a:bodyPr wrap="square" rtlCol="0">
                <a:spAutoFit/>
              </a:bodyPr>
              <a:lstStyle/>
              <a:p>
                <a:r>
                  <a:rPr lang="es-CO" sz="1200" dirty="0"/>
                  <a:t>CPU (</a:t>
                </a:r>
                <a:r>
                  <a:rPr lang="es-CO" sz="1200" i="1" dirty="0"/>
                  <a:t>Central </a:t>
                </a:r>
                <a:r>
                  <a:rPr lang="es-CO" sz="1200" i="1" dirty="0" err="1"/>
                  <a:t>Processing</a:t>
                </a:r>
                <a:r>
                  <a:rPr lang="es-CO" sz="1200" i="1" dirty="0"/>
                  <a:t> </a:t>
                </a:r>
                <a:r>
                  <a:rPr lang="es-CO" sz="1200" i="1" dirty="0" err="1"/>
                  <a:t>Unit</a:t>
                </a:r>
                <a:r>
                  <a:rPr lang="es-CO" sz="1200" dirty="0"/>
                  <a:t>)</a:t>
                </a:r>
              </a:p>
            </p:txBody>
          </p:sp>
        </p:grpSp>
      </p:grpSp>
      <p:grpSp>
        <p:nvGrpSpPr>
          <p:cNvPr id="23" name="Grupo 22">
            <a:extLst>
              <a:ext uri="{FF2B5EF4-FFF2-40B4-BE49-F238E27FC236}">
                <a16:creationId xmlns:a16="http://schemas.microsoft.com/office/drawing/2014/main" id="{BBEF38FF-4B63-6F4E-66E4-6ECE7F0EF5B7}"/>
              </a:ext>
            </a:extLst>
          </p:cNvPr>
          <p:cNvGrpSpPr/>
          <p:nvPr/>
        </p:nvGrpSpPr>
        <p:grpSpPr>
          <a:xfrm>
            <a:off x="5014800" y="1663200"/>
            <a:ext cx="2188594" cy="2318224"/>
            <a:chOff x="5016182" y="1662179"/>
            <a:chExt cx="2188594" cy="2318224"/>
          </a:xfrm>
        </p:grpSpPr>
        <p:sp>
          <p:nvSpPr>
            <p:cNvPr id="24" name="5 Rectángulo">
              <a:extLst>
                <a:ext uri="{FF2B5EF4-FFF2-40B4-BE49-F238E27FC236}">
                  <a16:creationId xmlns:a16="http://schemas.microsoft.com/office/drawing/2014/main" id="{E6A0F962-9251-1BFF-4ADF-9064C3C88668}"/>
                </a:ext>
              </a:extLst>
            </p:cNvPr>
            <p:cNvSpPr/>
            <p:nvPr/>
          </p:nvSpPr>
          <p:spPr>
            <a:xfrm>
              <a:off x="5190145" y="1972536"/>
              <a:ext cx="1814931" cy="557741"/>
            </a:xfrm>
            <a:prstGeom prst="rect">
              <a:avLst/>
            </a:prstGeom>
            <a:gradFill>
              <a:gsLst>
                <a:gs pos="0">
                  <a:schemeClr val="bg1"/>
                </a:gs>
                <a:gs pos="46000">
                  <a:schemeClr val="accent5">
                    <a:lumMod val="20000"/>
                    <a:lumOff val="80000"/>
                  </a:schemeClr>
                </a:gs>
                <a:gs pos="83000">
                  <a:schemeClr val="accent5">
                    <a:lumMod val="40000"/>
                    <a:lumOff val="60000"/>
                  </a:schemeClr>
                </a:gs>
                <a:gs pos="100000">
                  <a:schemeClr val="accent5">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Control</a:t>
              </a:r>
            </a:p>
          </p:txBody>
        </p:sp>
        <p:sp>
          <p:nvSpPr>
            <p:cNvPr id="25" name="6 Rectángulo">
              <a:extLst>
                <a:ext uri="{FF2B5EF4-FFF2-40B4-BE49-F238E27FC236}">
                  <a16:creationId xmlns:a16="http://schemas.microsoft.com/office/drawing/2014/main" id="{7E1878B7-4EC8-583D-560D-949B6C5174B7}"/>
                </a:ext>
              </a:extLst>
            </p:cNvPr>
            <p:cNvSpPr/>
            <p:nvPr/>
          </p:nvSpPr>
          <p:spPr>
            <a:xfrm>
              <a:off x="5203014" y="2648319"/>
              <a:ext cx="1814931" cy="557741"/>
            </a:xfrm>
            <a:prstGeom prst="rect">
              <a:avLst/>
            </a:prstGeom>
            <a:gradFill>
              <a:gsLst>
                <a:gs pos="0">
                  <a:schemeClr val="bg1"/>
                </a:gs>
                <a:gs pos="38000">
                  <a:schemeClr val="bg2">
                    <a:lumMod val="90000"/>
                  </a:schemeClr>
                </a:gs>
                <a:gs pos="71000">
                  <a:schemeClr val="bg2">
                    <a:lumMod val="75000"/>
                  </a:schemeClr>
                </a:gs>
                <a:gs pos="100000">
                  <a:schemeClr val="bg2">
                    <a:lumMod val="5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ALU</a:t>
              </a:r>
            </a:p>
          </p:txBody>
        </p:sp>
        <p:sp>
          <p:nvSpPr>
            <p:cNvPr id="27" name="7 Rectángulo">
              <a:extLst>
                <a:ext uri="{FF2B5EF4-FFF2-40B4-BE49-F238E27FC236}">
                  <a16:creationId xmlns:a16="http://schemas.microsoft.com/office/drawing/2014/main" id="{9BBCBDC1-773F-EF4F-14D8-98313BE52F7C}"/>
                </a:ext>
              </a:extLst>
            </p:cNvPr>
            <p:cNvSpPr/>
            <p:nvPr/>
          </p:nvSpPr>
          <p:spPr>
            <a:xfrm>
              <a:off x="5190145" y="3311115"/>
              <a:ext cx="1814931" cy="557741"/>
            </a:xfrm>
            <a:prstGeom prst="rect">
              <a:avLst/>
            </a:prstGeom>
            <a:gradFill>
              <a:gsLst>
                <a:gs pos="0">
                  <a:schemeClr val="bg1"/>
                </a:gs>
                <a:gs pos="38000">
                  <a:schemeClr val="accent1">
                    <a:lumMod val="20000"/>
                    <a:lumOff val="80000"/>
                  </a:schemeClr>
                </a:gs>
                <a:gs pos="71000">
                  <a:schemeClr val="accent1">
                    <a:lumMod val="40000"/>
                    <a:lumOff val="60000"/>
                  </a:schemeClr>
                </a:gs>
                <a:gs pos="100000">
                  <a:schemeClr val="accent1">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Memoria</a:t>
              </a:r>
            </a:p>
          </p:txBody>
        </p:sp>
        <p:grpSp>
          <p:nvGrpSpPr>
            <p:cNvPr id="29" name="Grupo 28">
              <a:extLst>
                <a:ext uri="{FF2B5EF4-FFF2-40B4-BE49-F238E27FC236}">
                  <a16:creationId xmlns:a16="http://schemas.microsoft.com/office/drawing/2014/main" id="{DE226250-BE74-B3C6-48A5-ED6A545825D5}"/>
                </a:ext>
              </a:extLst>
            </p:cNvPr>
            <p:cNvGrpSpPr/>
            <p:nvPr/>
          </p:nvGrpSpPr>
          <p:grpSpPr>
            <a:xfrm>
              <a:off x="5016182" y="1662179"/>
              <a:ext cx="2188594" cy="2318224"/>
              <a:chOff x="5016182" y="1662179"/>
              <a:chExt cx="2188594" cy="2318224"/>
            </a:xfrm>
          </p:grpSpPr>
          <p:sp>
            <p:nvSpPr>
              <p:cNvPr id="31" name="4 Rectángulo">
                <a:extLst>
                  <a:ext uri="{FF2B5EF4-FFF2-40B4-BE49-F238E27FC236}">
                    <a16:creationId xmlns:a16="http://schemas.microsoft.com/office/drawing/2014/main" id="{85ABC014-D19D-4010-7B7D-41346B0EF0F6}"/>
                  </a:ext>
                </a:extLst>
              </p:cNvPr>
              <p:cNvSpPr/>
              <p:nvPr/>
            </p:nvSpPr>
            <p:spPr>
              <a:xfrm>
                <a:off x="5083385" y="1805213"/>
                <a:ext cx="2028453" cy="217519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33" name="15 CuadroTexto">
                <a:extLst>
                  <a:ext uri="{FF2B5EF4-FFF2-40B4-BE49-F238E27FC236}">
                    <a16:creationId xmlns:a16="http://schemas.microsoft.com/office/drawing/2014/main" id="{054B5D29-03B8-C777-5A7C-CCFC474A896F}"/>
                  </a:ext>
                </a:extLst>
              </p:cNvPr>
              <p:cNvSpPr txBox="1"/>
              <p:nvPr/>
            </p:nvSpPr>
            <p:spPr>
              <a:xfrm>
                <a:off x="5016182" y="1662179"/>
                <a:ext cx="2188594" cy="286068"/>
              </a:xfrm>
              <a:prstGeom prst="rect">
                <a:avLst/>
              </a:prstGeom>
              <a:solidFill>
                <a:schemeClr val="bg1"/>
              </a:solidFill>
            </p:spPr>
            <p:txBody>
              <a:bodyPr wrap="square" rtlCol="0">
                <a:spAutoFit/>
              </a:bodyPr>
              <a:lstStyle/>
              <a:p>
                <a:r>
                  <a:rPr lang="es-CO" sz="1200" dirty="0"/>
                  <a:t>CPU (</a:t>
                </a:r>
                <a:r>
                  <a:rPr lang="es-CO" sz="1200" i="1" dirty="0"/>
                  <a:t>Central </a:t>
                </a:r>
                <a:r>
                  <a:rPr lang="es-CO" sz="1200" i="1" dirty="0" err="1"/>
                  <a:t>Processing</a:t>
                </a:r>
                <a:r>
                  <a:rPr lang="es-CO" sz="1200" i="1" dirty="0"/>
                  <a:t> </a:t>
                </a:r>
                <a:r>
                  <a:rPr lang="es-CO" sz="1200" i="1" dirty="0" err="1"/>
                  <a:t>Unit</a:t>
                </a:r>
                <a:r>
                  <a:rPr lang="es-CO" sz="1200" dirty="0"/>
                  <a:t>)</a:t>
                </a:r>
              </a:p>
            </p:txBody>
          </p:sp>
        </p:grpSp>
      </p:grpSp>
      <p:sp>
        <p:nvSpPr>
          <p:cNvPr id="2" name="Título 1"/>
          <p:cNvSpPr>
            <a:spLocks noGrp="1"/>
          </p:cNvSpPr>
          <p:nvPr>
            <p:ph type="title"/>
          </p:nvPr>
        </p:nvSpPr>
        <p:spPr/>
        <p:txBody>
          <a:bodyPr>
            <a:normAutofit/>
          </a:bodyPr>
          <a:lstStyle/>
          <a:p>
            <a:r>
              <a:rPr lang="es-CO" dirty="0"/>
              <a:t>Componentes de un computador</a:t>
            </a:r>
          </a:p>
        </p:txBody>
      </p:sp>
      <p:sp>
        <p:nvSpPr>
          <p:cNvPr id="9" name="8 Paralelogramo"/>
          <p:cNvSpPr/>
          <p:nvPr/>
        </p:nvSpPr>
        <p:spPr>
          <a:xfrm>
            <a:off x="2995731" y="2638911"/>
            <a:ext cx="1814931" cy="557741"/>
          </a:xfrm>
          <a:prstGeom prst="parallelogram">
            <a:avLst/>
          </a:prstGeom>
          <a:gradFill>
            <a:gsLst>
              <a:gs pos="0">
                <a:schemeClr val="bg1"/>
              </a:gs>
              <a:gs pos="46000">
                <a:schemeClr val="tx2">
                  <a:lumMod val="10000"/>
                  <a:lumOff val="90000"/>
                </a:schemeClr>
              </a:gs>
              <a:gs pos="83000">
                <a:schemeClr val="tx2">
                  <a:lumMod val="25000"/>
                  <a:lumOff val="75000"/>
                </a:schemeClr>
              </a:gs>
              <a:gs pos="100000">
                <a:schemeClr val="tx2">
                  <a:lumMod val="50000"/>
                  <a:lumOff val="5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Entrada</a:t>
            </a:r>
          </a:p>
        </p:txBody>
      </p:sp>
      <p:sp>
        <p:nvSpPr>
          <p:cNvPr id="10" name="9 Paralelogramo"/>
          <p:cNvSpPr/>
          <p:nvPr/>
        </p:nvSpPr>
        <p:spPr>
          <a:xfrm>
            <a:off x="7381340" y="2652459"/>
            <a:ext cx="1814931" cy="557741"/>
          </a:xfrm>
          <a:prstGeom prst="parallelogram">
            <a:avLst/>
          </a:prstGeom>
          <a:gradFill>
            <a:gsLst>
              <a:gs pos="0">
                <a:schemeClr val="bg1"/>
              </a:gs>
              <a:gs pos="46000">
                <a:schemeClr val="accent3">
                  <a:lumMod val="20000"/>
                  <a:lumOff val="80000"/>
                </a:schemeClr>
              </a:gs>
              <a:gs pos="83000">
                <a:schemeClr val="accent3">
                  <a:lumMod val="40000"/>
                  <a:lumOff val="60000"/>
                </a:schemeClr>
              </a:gs>
              <a:gs pos="100000">
                <a:schemeClr val="accent3">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Salida</a:t>
            </a:r>
          </a:p>
        </p:txBody>
      </p:sp>
      <p:sp>
        <p:nvSpPr>
          <p:cNvPr id="11" name="10 Cilindro"/>
          <p:cNvSpPr/>
          <p:nvPr/>
        </p:nvSpPr>
        <p:spPr>
          <a:xfrm>
            <a:off x="5376977" y="4310032"/>
            <a:ext cx="1441269" cy="1450127"/>
          </a:xfrm>
          <a:prstGeom prst="can">
            <a:avLst/>
          </a:prstGeom>
          <a:gradFill>
            <a:gsLst>
              <a:gs pos="0">
                <a:schemeClr val="bg1"/>
              </a:gs>
              <a:gs pos="38000">
                <a:schemeClr val="accent2">
                  <a:lumMod val="20000"/>
                  <a:lumOff val="80000"/>
                </a:schemeClr>
              </a:gs>
              <a:gs pos="71000">
                <a:schemeClr val="accent2">
                  <a:lumMod val="40000"/>
                  <a:lumOff val="60000"/>
                </a:schemeClr>
              </a:gs>
              <a:gs pos="100000">
                <a:schemeClr val="accent2">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Almacenamiento secundario</a:t>
            </a:r>
          </a:p>
        </p:txBody>
      </p:sp>
      <p:sp>
        <p:nvSpPr>
          <p:cNvPr id="14" name="13 Flecha derecha"/>
          <p:cNvSpPr/>
          <p:nvPr/>
        </p:nvSpPr>
        <p:spPr>
          <a:xfrm rot="5400000">
            <a:off x="5378353" y="4176000"/>
            <a:ext cx="557741" cy="186831"/>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15" name="14 Flecha derecha"/>
          <p:cNvSpPr/>
          <p:nvPr/>
        </p:nvSpPr>
        <p:spPr>
          <a:xfrm rot="16200000">
            <a:off x="6232438" y="4176000"/>
            <a:ext cx="557741" cy="186831"/>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3" name="Nube 2">
            <a:extLst>
              <a:ext uri="{FF2B5EF4-FFF2-40B4-BE49-F238E27FC236}">
                <a16:creationId xmlns:a16="http://schemas.microsoft.com/office/drawing/2014/main" id="{915879F1-8C74-48D8-A2FE-B00080B6944F}"/>
              </a:ext>
            </a:extLst>
          </p:cNvPr>
          <p:cNvSpPr/>
          <p:nvPr/>
        </p:nvSpPr>
        <p:spPr>
          <a:xfrm>
            <a:off x="5937470" y="4233345"/>
            <a:ext cx="2570426" cy="1636966"/>
          </a:xfrm>
          <a:prstGeom prst="cloud">
            <a:avLst/>
          </a:prstGeom>
          <a:gradFill>
            <a:gsLst>
              <a:gs pos="0">
                <a:schemeClr val="bg1"/>
              </a:gs>
              <a:gs pos="74000">
                <a:schemeClr val="accent6">
                  <a:lumMod val="40000"/>
                  <a:lumOff val="60000"/>
                </a:schemeClr>
              </a:gs>
              <a:gs pos="83000">
                <a:schemeClr val="accent6">
                  <a:lumMod val="40000"/>
                  <a:lumOff val="60000"/>
                </a:schemeClr>
              </a:gs>
              <a:gs pos="100000">
                <a:schemeClr val="accent6">
                  <a:lumMod val="60000"/>
                  <a:lumOff val="40000"/>
                </a:schemeClr>
              </a:gs>
            </a:gsLst>
            <a:lin ang="5400000" scaled="1"/>
          </a:gra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200" dirty="0">
                <a:solidFill>
                  <a:schemeClr val="tx1"/>
                </a:solidFill>
              </a:rPr>
              <a:t>Red de datos</a:t>
            </a:r>
            <a:endParaRPr lang="es-CO" sz="1200" dirty="0">
              <a:solidFill>
                <a:schemeClr val="tx1"/>
              </a:solidFill>
            </a:endParaRPr>
          </a:p>
        </p:txBody>
      </p:sp>
      <p:sp>
        <p:nvSpPr>
          <p:cNvPr id="17" name="14 Flecha derecha">
            <a:extLst>
              <a:ext uri="{FF2B5EF4-FFF2-40B4-BE49-F238E27FC236}">
                <a16:creationId xmlns:a16="http://schemas.microsoft.com/office/drawing/2014/main" id="{2F960A2A-1F37-4588-A9CC-37036248FB36}"/>
              </a:ext>
            </a:extLst>
          </p:cNvPr>
          <p:cNvSpPr/>
          <p:nvPr/>
        </p:nvSpPr>
        <p:spPr>
          <a:xfrm rot="16200000">
            <a:off x="6797874" y="4176000"/>
            <a:ext cx="557741" cy="186831"/>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18" name="13 Flecha derecha">
            <a:extLst>
              <a:ext uri="{FF2B5EF4-FFF2-40B4-BE49-F238E27FC236}">
                <a16:creationId xmlns:a16="http://schemas.microsoft.com/office/drawing/2014/main" id="{97013DC3-FFED-42F1-8919-245D4CB224A4}"/>
              </a:ext>
            </a:extLst>
          </p:cNvPr>
          <p:cNvSpPr/>
          <p:nvPr/>
        </p:nvSpPr>
        <p:spPr>
          <a:xfrm rot="5400000">
            <a:off x="6350261" y="4176000"/>
            <a:ext cx="557741" cy="186831"/>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26" name="CuadroTexto 25">
            <a:extLst>
              <a:ext uri="{FF2B5EF4-FFF2-40B4-BE49-F238E27FC236}">
                <a16:creationId xmlns:a16="http://schemas.microsoft.com/office/drawing/2014/main" id="{1A83954A-D8EF-469B-9994-262961855C26}"/>
              </a:ext>
            </a:extLst>
          </p:cNvPr>
          <p:cNvSpPr txBox="1"/>
          <p:nvPr/>
        </p:nvSpPr>
        <p:spPr>
          <a:xfrm>
            <a:off x="8195951" y="2582040"/>
            <a:ext cx="623889" cy="307777"/>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r>
              <a:rPr lang="es-MX" sz="1400" i="1" dirty="0"/>
              <a:t>Driver</a:t>
            </a:r>
            <a:endParaRPr lang="es-CO" sz="1400" i="1" dirty="0"/>
          </a:p>
        </p:txBody>
      </p:sp>
      <p:sp>
        <p:nvSpPr>
          <p:cNvPr id="28" name="CuadroTexto 27">
            <a:extLst>
              <a:ext uri="{FF2B5EF4-FFF2-40B4-BE49-F238E27FC236}">
                <a16:creationId xmlns:a16="http://schemas.microsoft.com/office/drawing/2014/main" id="{49D823FD-2234-4C32-9774-7C45EED9C380}"/>
              </a:ext>
            </a:extLst>
          </p:cNvPr>
          <p:cNvSpPr txBox="1"/>
          <p:nvPr/>
        </p:nvSpPr>
        <p:spPr>
          <a:xfrm>
            <a:off x="3307674" y="2582040"/>
            <a:ext cx="623889" cy="307777"/>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r>
              <a:rPr lang="es-MX" sz="1400" i="1" dirty="0"/>
              <a:t>Driver</a:t>
            </a:r>
            <a:endParaRPr lang="es-CO" sz="1400" i="1" dirty="0"/>
          </a:p>
        </p:txBody>
      </p:sp>
      <p:sp>
        <p:nvSpPr>
          <p:cNvPr id="30" name="CuadroTexto 29">
            <a:extLst>
              <a:ext uri="{FF2B5EF4-FFF2-40B4-BE49-F238E27FC236}">
                <a16:creationId xmlns:a16="http://schemas.microsoft.com/office/drawing/2014/main" id="{B65EA4CC-BF12-4C3A-8F2C-6A0175864EDB}"/>
              </a:ext>
            </a:extLst>
          </p:cNvPr>
          <p:cNvSpPr txBox="1"/>
          <p:nvPr/>
        </p:nvSpPr>
        <p:spPr>
          <a:xfrm>
            <a:off x="4539310" y="4089057"/>
            <a:ext cx="623889" cy="307777"/>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r>
              <a:rPr lang="es-MX" sz="1400" i="1" dirty="0"/>
              <a:t>Driver</a:t>
            </a:r>
            <a:endParaRPr lang="es-CO" sz="1400" i="1" dirty="0"/>
          </a:p>
        </p:txBody>
      </p:sp>
      <p:sp>
        <p:nvSpPr>
          <p:cNvPr id="32" name="CuadroTexto 31">
            <a:extLst>
              <a:ext uri="{FF2B5EF4-FFF2-40B4-BE49-F238E27FC236}">
                <a16:creationId xmlns:a16="http://schemas.microsoft.com/office/drawing/2014/main" id="{ED20712D-F799-479B-9AD5-3503FE2C0257}"/>
              </a:ext>
            </a:extLst>
          </p:cNvPr>
          <p:cNvSpPr txBox="1"/>
          <p:nvPr/>
        </p:nvSpPr>
        <p:spPr>
          <a:xfrm>
            <a:off x="7085147" y="4179750"/>
            <a:ext cx="623889" cy="307777"/>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r>
              <a:rPr lang="es-MX" sz="1400" i="1" dirty="0"/>
              <a:t>Driver</a:t>
            </a:r>
            <a:endParaRPr lang="es-CO" sz="1400" i="1" dirty="0"/>
          </a:p>
        </p:txBody>
      </p:sp>
      <p:sp>
        <p:nvSpPr>
          <p:cNvPr id="12" name="7 Rectángulo">
            <a:extLst>
              <a:ext uri="{FF2B5EF4-FFF2-40B4-BE49-F238E27FC236}">
                <a16:creationId xmlns:a16="http://schemas.microsoft.com/office/drawing/2014/main" id="{33E2757D-A185-9526-554C-579FFC80221C}"/>
              </a:ext>
            </a:extLst>
          </p:cNvPr>
          <p:cNvSpPr/>
          <p:nvPr/>
        </p:nvSpPr>
        <p:spPr>
          <a:xfrm>
            <a:off x="4071146" y="3303091"/>
            <a:ext cx="4051774" cy="577301"/>
          </a:xfrm>
          <a:prstGeom prst="rect">
            <a:avLst/>
          </a:prstGeom>
          <a:gradFill>
            <a:gsLst>
              <a:gs pos="0">
                <a:schemeClr val="bg1"/>
              </a:gs>
              <a:gs pos="38000">
                <a:schemeClr val="accent1">
                  <a:lumMod val="20000"/>
                  <a:lumOff val="80000"/>
                </a:schemeClr>
              </a:gs>
              <a:gs pos="71000">
                <a:schemeClr val="accent1">
                  <a:lumMod val="40000"/>
                  <a:lumOff val="60000"/>
                </a:schemeClr>
              </a:gs>
              <a:gs pos="100000">
                <a:schemeClr val="accent1">
                  <a:lumMod val="60000"/>
                  <a:lumOff val="4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Memoria</a:t>
            </a:r>
          </a:p>
        </p:txBody>
      </p:sp>
      <p:sp>
        <p:nvSpPr>
          <p:cNvPr id="34" name="CuadroTexto 33">
            <a:extLst>
              <a:ext uri="{FF2B5EF4-FFF2-40B4-BE49-F238E27FC236}">
                <a16:creationId xmlns:a16="http://schemas.microsoft.com/office/drawing/2014/main" id="{DCCC7BED-298D-412C-8034-AD230E9E9156}"/>
              </a:ext>
            </a:extLst>
          </p:cNvPr>
          <p:cNvSpPr txBox="1"/>
          <p:nvPr/>
        </p:nvSpPr>
        <p:spPr>
          <a:xfrm>
            <a:off x="7879290" y="3361758"/>
            <a:ext cx="1175194" cy="523220"/>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pPr algn="ctr"/>
            <a:r>
              <a:rPr lang="es-MX" sz="1400" i="1" dirty="0" err="1"/>
              <a:t>Memory</a:t>
            </a:r>
            <a:endParaRPr lang="es-MX" sz="1400" i="1" dirty="0"/>
          </a:p>
          <a:p>
            <a:pPr algn="ctr"/>
            <a:r>
              <a:rPr lang="es-MX" sz="1400" i="1" dirty="0"/>
              <a:t>Management</a:t>
            </a:r>
            <a:endParaRPr lang="es-CO" sz="1400" i="1" dirty="0"/>
          </a:p>
        </p:txBody>
      </p:sp>
      <p:sp>
        <p:nvSpPr>
          <p:cNvPr id="36" name="CuadroTexto 35">
            <a:extLst>
              <a:ext uri="{FF2B5EF4-FFF2-40B4-BE49-F238E27FC236}">
                <a16:creationId xmlns:a16="http://schemas.microsoft.com/office/drawing/2014/main" id="{7C58E33A-07D0-49B9-A05D-09B91542AED4}"/>
              </a:ext>
            </a:extLst>
          </p:cNvPr>
          <p:cNvSpPr txBox="1"/>
          <p:nvPr/>
        </p:nvSpPr>
        <p:spPr>
          <a:xfrm>
            <a:off x="7879290" y="2090410"/>
            <a:ext cx="974947" cy="307777"/>
          </a:xfrm>
          <a:prstGeom prst="rect">
            <a:avLst/>
          </a:prstGeom>
          <a:solidFill>
            <a:schemeClr val="accent4">
              <a:lumMod val="60000"/>
              <a:lumOff val="40000"/>
              <a:alpha val="89804"/>
            </a:schemeClr>
          </a:solidFill>
          <a:ln w="19050">
            <a:solidFill>
              <a:schemeClr val="tx1"/>
            </a:solidFill>
            <a:prstDash val="dash"/>
          </a:ln>
        </p:spPr>
        <p:txBody>
          <a:bodyPr wrap="none" rtlCol="0">
            <a:spAutoFit/>
          </a:bodyPr>
          <a:lstStyle/>
          <a:p>
            <a:pPr algn="ctr"/>
            <a:r>
              <a:rPr lang="es-MX" sz="1400" i="1" dirty="0" err="1"/>
              <a:t>Scheduling</a:t>
            </a:r>
            <a:endParaRPr lang="es-CO" sz="1400" i="1" dirty="0"/>
          </a:p>
        </p:txBody>
      </p:sp>
      <p:grpSp>
        <p:nvGrpSpPr>
          <p:cNvPr id="41" name="Grupo 40">
            <a:extLst>
              <a:ext uri="{FF2B5EF4-FFF2-40B4-BE49-F238E27FC236}">
                <a16:creationId xmlns:a16="http://schemas.microsoft.com/office/drawing/2014/main" id="{77F55351-8D0D-4C1D-8932-195C85CC8297}"/>
              </a:ext>
            </a:extLst>
          </p:cNvPr>
          <p:cNvGrpSpPr/>
          <p:nvPr/>
        </p:nvGrpSpPr>
        <p:grpSpPr>
          <a:xfrm>
            <a:off x="3905558" y="4551121"/>
            <a:ext cx="1316396" cy="1419025"/>
            <a:chOff x="2381558" y="4805773"/>
            <a:chExt cx="1316396" cy="1419025"/>
          </a:xfrm>
        </p:grpSpPr>
        <p:sp>
          <p:nvSpPr>
            <p:cNvPr id="37" name="10 Cilindro">
              <a:extLst>
                <a:ext uri="{FF2B5EF4-FFF2-40B4-BE49-F238E27FC236}">
                  <a16:creationId xmlns:a16="http://schemas.microsoft.com/office/drawing/2014/main" id="{37DA45EA-CC53-486A-BCBF-6619EA31979C}"/>
                </a:ext>
              </a:extLst>
            </p:cNvPr>
            <p:cNvSpPr/>
            <p:nvPr/>
          </p:nvSpPr>
          <p:spPr>
            <a:xfrm>
              <a:off x="2381558" y="4805773"/>
              <a:ext cx="785043" cy="913519"/>
            </a:xfrm>
            <a:prstGeom prst="can">
              <a:avLst/>
            </a:prstGeom>
            <a:gradFill>
              <a:gsLst>
                <a:gs pos="0">
                  <a:schemeClr val="bg1">
                    <a:lumMod val="95000"/>
                  </a:schemeClr>
                </a:gs>
                <a:gs pos="46000">
                  <a:schemeClr val="bg1">
                    <a:lumMod val="85000"/>
                  </a:schemeClr>
                </a:gs>
                <a:gs pos="83000">
                  <a:schemeClr val="bg1">
                    <a:lumMod val="75000"/>
                  </a:schemeClr>
                </a:gs>
                <a:gs pos="100000">
                  <a:schemeClr val="bg1">
                    <a:lumMod val="65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Partición 01</a:t>
              </a:r>
            </a:p>
          </p:txBody>
        </p:sp>
        <p:sp>
          <p:nvSpPr>
            <p:cNvPr id="38" name="10 Cilindro">
              <a:extLst>
                <a:ext uri="{FF2B5EF4-FFF2-40B4-BE49-F238E27FC236}">
                  <a16:creationId xmlns:a16="http://schemas.microsoft.com/office/drawing/2014/main" id="{89D33E22-6D32-493A-B620-0206891DDA2C}"/>
                </a:ext>
              </a:extLst>
            </p:cNvPr>
            <p:cNvSpPr/>
            <p:nvPr/>
          </p:nvSpPr>
          <p:spPr>
            <a:xfrm>
              <a:off x="2912911" y="5311279"/>
              <a:ext cx="785043" cy="913519"/>
            </a:xfrm>
            <a:prstGeom prst="can">
              <a:avLst/>
            </a:prstGeom>
            <a:gradFill>
              <a:gsLst>
                <a:gs pos="0">
                  <a:schemeClr val="bg1">
                    <a:lumMod val="95000"/>
                  </a:schemeClr>
                </a:gs>
                <a:gs pos="46000">
                  <a:schemeClr val="bg1">
                    <a:lumMod val="85000"/>
                  </a:schemeClr>
                </a:gs>
                <a:gs pos="83000">
                  <a:schemeClr val="bg1">
                    <a:lumMod val="75000"/>
                  </a:schemeClr>
                </a:gs>
                <a:gs pos="100000">
                  <a:schemeClr val="bg1">
                    <a:lumMod val="75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Partición 02</a:t>
              </a:r>
            </a:p>
          </p:txBody>
        </p:sp>
      </p:grpSp>
      <p:grpSp>
        <p:nvGrpSpPr>
          <p:cNvPr id="42" name="Grupo 41">
            <a:extLst>
              <a:ext uri="{FF2B5EF4-FFF2-40B4-BE49-F238E27FC236}">
                <a16:creationId xmlns:a16="http://schemas.microsoft.com/office/drawing/2014/main" id="{B20072A3-C482-4E45-997F-0D9EF00C484F}"/>
              </a:ext>
            </a:extLst>
          </p:cNvPr>
          <p:cNvGrpSpPr/>
          <p:nvPr/>
        </p:nvGrpSpPr>
        <p:grpSpPr>
          <a:xfrm>
            <a:off x="3358014" y="4890593"/>
            <a:ext cx="1316396" cy="1387728"/>
            <a:chOff x="1834014" y="5145246"/>
            <a:chExt cx="1316396" cy="1387728"/>
          </a:xfrm>
          <a:solidFill>
            <a:schemeClr val="accent3">
              <a:lumMod val="75000"/>
            </a:schemeClr>
          </a:solidFill>
        </p:grpSpPr>
        <p:sp>
          <p:nvSpPr>
            <p:cNvPr id="39" name="10 Cilindro">
              <a:extLst>
                <a:ext uri="{FF2B5EF4-FFF2-40B4-BE49-F238E27FC236}">
                  <a16:creationId xmlns:a16="http://schemas.microsoft.com/office/drawing/2014/main" id="{CBC3AC1C-8043-4BE9-9491-D7EF91DC508E}"/>
                </a:ext>
              </a:extLst>
            </p:cNvPr>
            <p:cNvSpPr/>
            <p:nvPr/>
          </p:nvSpPr>
          <p:spPr>
            <a:xfrm>
              <a:off x="1834014" y="5145246"/>
              <a:ext cx="785043" cy="913519"/>
            </a:xfrm>
            <a:prstGeom prst="can">
              <a:avLst/>
            </a:prstGeom>
            <a:gradFill>
              <a:gsLst>
                <a:gs pos="0">
                  <a:schemeClr val="accent6">
                    <a:lumMod val="40000"/>
                    <a:lumOff val="60000"/>
                  </a:schemeClr>
                </a:gs>
                <a:gs pos="46000">
                  <a:schemeClr val="accent6">
                    <a:lumMod val="60000"/>
                    <a:lumOff val="40000"/>
                  </a:schemeClr>
                </a:gs>
                <a:gs pos="83000">
                  <a:schemeClr val="accent6">
                    <a:lumMod val="75000"/>
                  </a:schemeClr>
                </a:gs>
                <a:gs pos="100000">
                  <a:schemeClr val="accent6">
                    <a:lumMod val="5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Volumen 01</a:t>
              </a:r>
            </a:p>
          </p:txBody>
        </p:sp>
        <p:sp>
          <p:nvSpPr>
            <p:cNvPr id="40" name="10 Cilindro">
              <a:extLst>
                <a:ext uri="{FF2B5EF4-FFF2-40B4-BE49-F238E27FC236}">
                  <a16:creationId xmlns:a16="http://schemas.microsoft.com/office/drawing/2014/main" id="{5085CA4A-0A80-4D2B-BAB7-329ABD9F5C0D}"/>
                </a:ext>
              </a:extLst>
            </p:cNvPr>
            <p:cNvSpPr/>
            <p:nvPr/>
          </p:nvSpPr>
          <p:spPr>
            <a:xfrm>
              <a:off x="2365367" y="5619455"/>
              <a:ext cx="785043" cy="913519"/>
            </a:xfrm>
            <a:prstGeom prst="can">
              <a:avLst/>
            </a:prstGeom>
            <a:gradFill>
              <a:gsLst>
                <a:gs pos="0">
                  <a:schemeClr val="accent6">
                    <a:lumMod val="40000"/>
                    <a:lumOff val="60000"/>
                  </a:schemeClr>
                </a:gs>
                <a:gs pos="46000">
                  <a:schemeClr val="accent6">
                    <a:lumMod val="60000"/>
                    <a:lumOff val="40000"/>
                  </a:schemeClr>
                </a:gs>
                <a:gs pos="83000">
                  <a:schemeClr val="accent6">
                    <a:lumMod val="75000"/>
                  </a:schemeClr>
                </a:gs>
                <a:gs pos="100000">
                  <a:schemeClr val="accent6">
                    <a:lumMod val="50000"/>
                  </a:schemeClr>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Volumen 02</a:t>
              </a:r>
            </a:p>
          </p:txBody>
        </p:sp>
      </p:grpSp>
      <p:grpSp>
        <p:nvGrpSpPr>
          <p:cNvPr id="43" name="Grupo 42">
            <a:extLst>
              <a:ext uri="{FF2B5EF4-FFF2-40B4-BE49-F238E27FC236}">
                <a16:creationId xmlns:a16="http://schemas.microsoft.com/office/drawing/2014/main" id="{B12CECC3-FF1D-484A-9D99-C861F28AF904}"/>
              </a:ext>
            </a:extLst>
          </p:cNvPr>
          <p:cNvGrpSpPr/>
          <p:nvPr/>
        </p:nvGrpSpPr>
        <p:grpSpPr>
          <a:xfrm>
            <a:off x="2699816" y="5172627"/>
            <a:ext cx="1316396" cy="1387728"/>
            <a:chOff x="1834014" y="5145246"/>
            <a:chExt cx="1316396" cy="1387728"/>
          </a:xfrm>
          <a:solidFill>
            <a:srgbClr val="FFC000"/>
          </a:solidFill>
        </p:grpSpPr>
        <p:sp>
          <p:nvSpPr>
            <p:cNvPr id="44" name="10 Cilindro">
              <a:extLst>
                <a:ext uri="{FF2B5EF4-FFF2-40B4-BE49-F238E27FC236}">
                  <a16:creationId xmlns:a16="http://schemas.microsoft.com/office/drawing/2014/main" id="{60A64A28-D41D-4745-97BE-63C81B899EEB}"/>
                </a:ext>
              </a:extLst>
            </p:cNvPr>
            <p:cNvSpPr/>
            <p:nvPr/>
          </p:nvSpPr>
          <p:spPr>
            <a:xfrm>
              <a:off x="1834014" y="5145246"/>
              <a:ext cx="785043" cy="913519"/>
            </a:xfrm>
            <a:prstGeom prst="can">
              <a:avLst/>
            </a:prstGeom>
            <a:gradFill>
              <a:gsLst>
                <a:gs pos="0">
                  <a:srgbClr val="FFFFCC"/>
                </a:gs>
                <a:gs pos="46000">
                  <a:srgbClr val="FFFF99"/>
                </a:gs>
                <a:gs pos="83000">
                  <a:srgbClr val="FFFF66"/>
                </a:gs>
                <a:gs pos="100000">
                  <a:srgbClr val="FFFF00"/>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File </a:t>
              </a:r>
              <a:r>
                <a:rPr lang="es-CO" sz="1200" dirty="0" err="1">
                  <a:solidFill>
                    <a:schemeClr val="tx1"/>
                  </a:solidFill>
                </a:rPr>
                <a:t>System</a:t>
              </a:r>
              <a:r>
                <a:rPr lang="es-CO" sz="1200" dirty="0">
                  <a:solidFill>
                    <a:schemeClr val="tx1"/>
                  </a:solidFill>
                </a:rPr>
                <a:t> 01</a:t>
              </a:r>
            </a:p>
          </p:txBody>
        </p:sp>
        <p:sp>
          <p:nvSpPr>
            <p:cNvPr id="45" name="10 Cilindro">
              <a:extLst>
                <a:ext uri="{FF2B5EF4-FFF2-40B4-BE49-F238E27FC236}">
                  <a16:creationId xmlns:a16="http://schemas.microsoft.com/office/drawing/2014/main" id="{9A444514-703A-460E-807E-6BBCA7232FCC}"/>
                </a:ext>
              </a:extLst>
            </p:cNvPr>
            <p:cNvSpPr/>
            <p:nvPr/>
          </p:nvSpPr>
          <p:spPr>
            <a:xfrm>
              <a:off x="2365367" y="5619455"/>
              <a:ext cx="785043" cy="913519"/>
            </a:xfrm>
            <a:prstGeom prst="can">
              <a:avLst/>
            </a:prstGeom>
            <a:gradFill>
              <a:gsLst>
                <a:gs pos="0">
                  <a:srgbClr val="FFFFCC"/>
                </a:gs>
                <a:gs pos="46000">
                  <a:srgbClr val="FFFF99"/>
                </a:gs>
                <a:gs pos="83000">
                  <a:srgbClr val="FFFF66"/>
                </a:gs>
                <a:gs pos="100000">
                  <a:srgbClr val="FFFF00"/>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solidFill>
                    <a:schemeClr val="tx1"/>
                  </a:solidFill>
                </a:rPr>
                <a:t>File </a:t>
              </a:r>
              <a:r>
                <a:rPr lang="es-CO" sz="1200" dirty="0" err="1">
                  <a:solidFill>
                    <a:schemeClr val="tx1"/>
                  </a:solidFill>
                </a:rPr>
                <a:t>System</a:t>
              </a:r>
              <a:r>
                <a:rPr lang="es-CO" sz="1200" dirty="0">
                  <a:solidFill>
                    <a:schemeClr val="tx1"/>
                  </a:solidFill>
                </a:rPr>
                <a:t> 02</a:t>
              </a:r>
            </a:p>
          </p:txBody>
        </p:sp>
      </p:grpSp>
      <p:sp>
        <p:nvSpPr>
          <p:cNvPr id="47" name="CuadroTexto 46">
            <a:extLst>
              <a:ext uri="{FF2B5EF4-FFF2-40B4-BE49-F238E27FC236}">
                <a16:creationId xmlns:a16="http://schemas.microsoft.com/office/drawing/2014/main" id="{5279C9D7-BC47-4270-A5A5-11338BD34D3F}"/>
              </a:ext>
            </a:extLst>
          </p:cNvPr>
          <p:cNvSpPr txBox="1"/>
          <p:nvPr/>
        </p:nvSpPr>
        <p:spPr>
          <a:xfrm>
            <a:off x="2418783" y="6290132"/>
            <a:ext cx="1175963" cy="523220"/>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pPr algn="ctr"/>
            <a:r>
              <a:rPr lang="es-MX" sz="1400" i="1" dirty="0"/>
              <a:t>File </a:t>
            </a:r>
            <a:r>
              <a:rPr lang="es-MX" sz="1400" i="1" dirty="0" err="1"/>
              <a:t>System</a:t>
            </a:r>
            <a:r>
              <a:rPr lang="es-MX" sz="1400" i="1" dirty="0"/>
              <a:t> </a:t>
            </a:r>
          </a:p>
          <a:p>
            <a:pPr algn="ctr"/>
            <a:r>
              <a:rPr lang="es-MX" sz="1400" i="1" dirty="0" err="1"/>
              <a:t>Managemnet</a:t>
            </a:r>
            <a:endParaRPr lang="es-CO" sz="1400" i="1" dirty="0"/>
          </a:p>
        </p:txBody>
      </p:sp>
      <p:sp>
        <p:nvSpPr>
          <p:cNvPr id="49" name="CuadroTexto 48">
            <a:extLst>
              <a:ext uri="{FF2B5EF4-FFF2-40B4-BE49-F238E27FC236}">
                <a16:creationId xmlns:a16="http://schemas.microsoft.com/office/drawing/2014/main" id="{60A453D2-D147-43D3-B6F4-D393444B3D4A}"/>
              </a:ext>
            </a:extLst>
          </p:cNvPr>
          <p:cNvSpPr txBox="1"/>
          <p:nvPr/>
        </p:nvSpPr>
        <p:spPr>
          <a:xfrm>
            <a:off x="4949137" y="5575236"/>
            <a:ext cx="1175194" cy="523220"/>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pPr algn="ctr"/>
            <a:r>
              <a:rPr lang="es-MX" sz="1400" i="1" dirty="0"/>
              <a:t>Storage</a:t>
            </a:r>
          </a:p>
          <a:p>
            <a:pPr algn="ctr"/>
            <a:r>
              <a:rPr lang="es-MX" sz="1400" i="1" dirty="0"/>
              <a:t>Management</a:t>
            </a:r>
            <a:endParaRPr lang="es-CO" sz="1400" i="1" dirty="0"/>
          </a:p>
        </p:txBody>
      </p:sp>
      <p:sp>
        <p:nvSpPr>
          <p:cNvPr id="51" name="CuadroTexto 50">
            <a:extLst>
              <a:ext uri="{FF2B5EF4-FFF2-40B4-BE49-F238E27FC236}">
                <a16:creationId xmlns:a16="http://schemas.microsoft.com/office/drawing/2014/main" id="{A7D94C1C-0FE6-4C76-AA61-530A5C3AC094}"/>
              </a:ext>
            </a:extLst>
          </p:cNvPr>
          <p:cNvSpPr txBox="1"/>
          <p:nvPr/>
        </p:nvSpPr>
        <p:spPr>
          <a:xfrm>
            <a:off x="7461529" y="5576400"/>
            <a:ext cx="1175194" cy="523220"/>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pPr algn="ctr"/>
            <a:r>
              <a:rPr lang="es-MX" sz="1400" i="1" dirty="0" err="1"/>
              <a:t>Networking</a:t>
            </a:r>
            <a:endParaRPr lang="es-MX" sz="1400" i="1" dirty="0"/>
          </a:p>
          <a:p>
            <a:pPr algn="ctr"/>
            <a:r>
              <a:rPr lang="es-MX" sz="1400" i="1" dirty="0"/>
              <a:t>Management</a:t>
            </a:r>
            <a:endParaRPr lang="es-CO" sz="1400" i="1" dirty="0"/>
          </a:p>
        </p:txBody>
      </p:sp>
      <p:sp>
        <p:nvSpPr>
          <p:cNvPr id="46" name="11 Flecha derecha">
            <a:extLst>
              <a:ext uri="{FF2B5EF4-FFF2-40B4-BE49-F238E27FC236}">
                <a16:creationId xmlns:a16="http://schemas.microsoft.com/office/drawing/2014/main" id="{A49AF94E-B870-6C8C-4B46-960843592150}"/>
              </a:ext>
            </a:extLst>
          </p:cNvPr>
          <p:cNvSpPr/>
          <p:nvPr/>
        </p:nvSpPr>
        <p:spPr>
          <a:xfrm>
            <a:off x="4549581" y="2829585"/>
            <a:ext cx="533803" cy="195209"/>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sp>
        <p:nvSpPr>
          <p:cNvPr id="48" name="12 Flecha derecha">
            <a:extLst>
              <a:ext uri="{FF2B5EF4-FFF2-40B4-BE49-F238E27FC236}">
                <a16:creationId xmlns:a16="http://schemas.microsoft.com/office/drawing/2014/main" id="{045605C4-C049-DAA0-D608-1419C0F235F5}"/>
              </a:ext>
            </a:extLst>
          </p:cNvPr>
          <p:cNvSpPr/>
          <p:nvPr/>
        </p:nvSpPr>
        <p:spPr>
          <a:xfrm>
            <a:off x="7111837" y="2829585"/>
            <a:ext cx="533803" cy="195209"/>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200"/>
          </a:p>
        </p:txBody>
      </p:sp>
      <p:pic>
        <p:nvPicPr>
          <p:cNvPr id="19" name="Imagen 18">
            <a:extLst>
              <a:ext uri="{FF2B5EF4-FFF2-40B4-BE49-F238E27FC236}">
                <a16:creationId xmlns:a16="http://schemas.microsoft.com/office/drawing/2014/main" id="{EB0E0ECA-BA73-E250-1464-E437E5F77146}"/>
              </a:ext>
            </a:extLst>
          </p:cNvPr>
          <p:cNvPicPr>
            <a:picLocks noChangeAspect="1"/>
          </p:cNvPicPr>
          <p:nvPr/>
        </p:nvPicPr>
        <p:blipFill>
          <a:blip r:embed="rId3"/>
          <a:stretch>
            <a:fillRect/>
          </a:stretch>
        </p:blipFill>
        <p:spPr>
          <a:xfrm>
            <a:off x="1844199" y="3872867"/>
            <a:ext cx="1229320" cy="1229320"/>
          </a:xfrm>
          <a:prstGeom prst="rect">
            <a:avLst/>
          </a:prstGeom>
        </p:spPr>
      </p:pic>
      <p:pic>
        <p:nvPicPr>
          <p:cNvPr id="21" name="Imagen 20">
            <a:extLst>
              <a:ext uri="{FF2B5EF4-FFF2-40B4-BE49-F238E27FC236}">
                <a16:creationId xmlns:a16="http://schemas.microsoft.com/office/drawing/2014/main" id="{AD63F71B-8CFF-1F7F-9985-73755C4371B5}"/>
              </a:ext>
            </a:extLst>
          </p:cNvPr>
          <p:cNvPicPr>
            <a:picLocks noChangeAspect="1"/>
          </p:cNvPicPr>
          <p:nvPr/>
        </p:nvPicPr>
        <p:blipFill>
          <a:blip r:embed="rId4"/>
          <a:stretch>
            <a:fillRect/>
          </a:stretch>
        </p:blipFill>
        <p:spPr>
          <a:xfrm>
            <a:off x="10008102" y="3868856"/>
            <a:ext cx="890918" cy="1231200"/>
          </a:xfrm>
          <a:prstGeom prst="rect">
            <a:avLst/>
          </a:prstGeom>
        </p:spPr>
      </p:pic>
      <p:sp>
        <p:nvSpPr>
          <p:cNvPr id="35" name="CuadroTexto 34">
            <a:extLst>
              <a:ext uri="{FF2B5EF4-FFF2-40B4-BE49-F238E27FC236}">
                <a16:creationId xmlns:a16="http://schemas.microsoft.com/office/drawing/2014/main" id="{B2BB5F59-1411-EADD-A0B6-47F837643794}"/>
              </a:ext>
            </a:extLst>
          </p:cNvPr>
          <p:cNvSpPr txBox="1"/>
          <p:nvPr/>
        </p:nvSpPr>
        <p:spPr>
          <a:xfrm>
            <a:off x="896369" y="3563748"/>
            <a:ext cx="1201226" cy="523220"/>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pPr algn="ctr"/>
            <a:r>
              <a:rPr lang="es-MX" sz="1400" i="1" dirty="0" err="1"/>
              <a:t>Power</a:t>
            </a:r>
            <a:endParaRPr lang="es-MX" sz="1400" i="1" dirty="0"/>
          </a:p>
          <a:p>
            <a:pPr algn="ctr"/>
            <a:r>
              <a:rPr lang="es-MX" sz="1400" i="1" dirty="0"/>
              <a:t>Management</a:t>
            </a:r>
            <a:endParaRPr lang="es-CO" sz="1400" i="1" dirty="0"/>
          </a:p>
        </p:txBody>
      </p:sp>
      <p:sp>
        <p:nvSpPr>
          <p:cNvPr id="125" name="CuadroTexto 124">
            <a:extLst>
              <a:ext uri="{FF2B5EF4-FFF2-40B4-BE49-F238E27FC236}">
                <a16:creationId xmlns:a16="http://schemas.microsoft.com/office/drawing/2014/main" id="{A67B8601-31C5-FDA6-3307-385E7F2E751D}"/>
              </a:ext>
            </a:extLst>
          </p:cNvPr>
          <p:cNvSpPr txBox="1"/>
          <p:nvPr/>
        </p:nvSpPr>
        <p:spPr>
          <a:xfrm>
            <a:off x="10524942" y="3559256"/>
            <a:ext cx="1201226" cy="523220"/>
          </a:xfrm>
          <a:prstGeom prst="rect">
            <a:avLst/>
          </a:prstGeom>
          <a:solidFill>
            <a:schemeClr val="accent4">
              <a:lumMod val="60000"/>
              <a:lumOff val="40000"/>
              <a:alpha val="90000"/>
            </a:schemeClr>
          </a:solidFill>
          <a:ln w="19050">
            <a:solidFill>
              <a:schemeClr val="tx1"/>
            </a:solidFill>
            <a:prstDash val="dash"/>
          </a:ln>
        </p:spPr>
        <p:txBody>
          <a:bodyPr wrap="none" rtlCol="0">
            <a:spAutoFit/>
          </a:bodyPr>
          <a:lstStyle/>
          <a:p>
            <a:pPr algn="ctr"/>
            <a:r>
              <a:rPr lang="es-MX" sz="1400" i="1" dirty="0" err="1"/>
              <a:t>Temperature</a:t>
            </a:r>
            <a:endParaRPr lang="es-MX" sz="1400" i="1" dirty="0"/>
          </a:p>
          <a:p>
            <a:pPr algn="ctr"/>
            <a:r>
              <a:rPr lang="es-MX" sz="1400" i="1" dirty="0"/>
              <a:t>Management</a:t>
            </a:r>
            <a:endParaRPr lang="es-CO" sz="1400" i="1" dirty="0"/>
          </a:p>
        </p:txBody>
      </p:sp>
    </p:spTree>
    <p:extLst>
      <p:ext uri="{BB962C8B-B14F-4D97-AF65-F5344CB8AC3E}">
        <p14:creationId xmlns:p14="http://schemas.microsoft.com/office/powerpoint/2010/main" val="177198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4.81481E-6 L 0.09349 0.00209 " pathEditMode="relative" rAng="0" ptsTypes="AA">
                                      <p:cBhvr>
                                        <p:cTn id="6" dur="2000" fill="hold"/>
                                        <p:tgtEl>
                                          <p:spTgt spid="10"/>
                                        </p:tgtEl>
                                        <p:attrNameLst>
                                          <p:attrName>ppt_x</p:attrName>
                                          <p:attrName>ppt_y</p:attrName>
                                        </p:attrNameLst>
                                      </p:cBhvr>
                                      <p:rCtr x="4674" y="93"/>
                                    </p:animMotion>
                                  </p:childTnLst>
                                </p:cTn>
                              </p:par>
                              <p:par>
                                <p:cTn id="7" presetID="42" presetClass="path" presetSubtype="0" accel="50000" decel="50000" fill="hold" nodeType="withEffect">
                                  <p:stCondLst>
                                    <p:cond delay="0"/>
                                  </p:stCondLst>
                                  <p:childTnLst>
                                    <p:animMotion origin="layout" path="M -1.875E-6 -2.59259E-6 L -0.09193 0.00116 " pathEditMode="relative" rAng="0" ptsTypes="AA">
                                      <p:cBhvr>
                                        <p:cTn id="8" dur="2000" fill="hold"/>
                                        <p:tgtEl>
                                          <p:spTgt spid="22"/>
                                        </p:tgtEl>
                                        <p:attrNameLst>
                                          <p:attrName>ppt_x</p:attrName>
                                          <p:attrName>ppt_y</p:attrName>
                                        </p:attrNameLst>
                                      </p:cBhvr>
                                      <p:rCtr x="-4596" y="46"/>
                                    </p:animMotion>
                                  </p:childTnLst>
                                </p:cTn>
                              </p:par>
                              <p:par>
                                <p:cTn id="9" presetID="42" presetClass="path" presetSubtype="0" accel="50000" decel="50000" fill="hold" nodeType="withEffect">
                                  <p:stCondLst>
                                    <p:cond delay="0"/>
                                  </p:stCondLst>
                                  <p:childTnLst>
                                    <p:animMotion origin="layout" path="M -1.66667E-6 -4.07407E-6 L 0.0918 -0.00092 " pathEditMode="relative" rAng="0" ptsTypes="AA">
                                      <p:cBhvr>
                                        <p:cTn id="10" dur="2000" fill="hold"/>
                                        <p:tgtEl>
                                          <p:spTgt spid="23"/>
                                        </p:tgtEl>
                                        <p:attrNameLst>
                                          <p:attrName>ppt_x</p:attrName>
                                          <p:attrName>ppt_y</p:attrName>
                                        </p:attrNameLst>
                                      </p:cBhvr>
                                      <p:rCtr x="4583" y="-46"/>
                                    </p:animMotion>
                                  </p:childTnLst>
                                </p:cTn>
                              </p:par>
                              <p:par>
                                <p:cTn id="11" presetID="42" presetClass="path" presetSubtype="0" accel="50000" decel="50000" fill="hold" grpId="0" nodeType="withEffect">
                                  <p:stCondLst>
                                    <p:cond delay="0"/>
                                  </p:stCondLst>
                                  <p:childTnLst>
                                    <p:animMotion origin="layout" path="M -2.08333E-6 -3.7037E-7 L -0.09258 0.00208 " pathEditMode="relative" rAng="0" ptsTypes="AA">
                                      <p:cBhvr>
                                        <p:cTn id="12" dur="2000" fill="hold"/>
                                        <p:tgtEl>
                                          <p:spTgt spid="46"/>
                                        </p:tgtEl>
                                        <p:attrNameLst>
                                          <p:attrName>ppt_x</p:attrName>
                                          <p:attrName>ppt_y</p:attrName>
                                        </p:attrNameLst>
                                      </p:cBhvr>
                                      <p:rCtr x="-4635" y="93"/>
                                    </p:animMotion>
                                  </p:childTnLst>
                                </p:cTn>
                              </p:par>
                              <p:par>
                                <p:cTn id="13" presetID="42" presetClass="path" presetSubtype="0" accel="50000" decel="50000" fill="hold" grpId="0" nodeType="withEffect">
                                  <p:stCondLst>
                                    <p:cond delay="0"/>
                                  </p:stCondLst>
                                  <p:childTnLst>
                                    <p:animMotion origin="layout" path="M 1.66667E-6 -3.7037E-7 L 0.09258 0.00162 " pathEditMode="relative" rAng="0" ptsTypes="AA">
                                      <p:cBhvr>
                                        <p:cTn id="14" dur="2000" fill="hold"/>
                                        <p:tgtEl>
                                          <p:spTgt spid="48"/>
                                        </p:tgtEl>
                                        <p:attrNameLst>
                                          <p:attrName>ppt_x</p:attrName>
                                          <p:attrName>ppt_y</p:attrName>
                                        </p:attrNameLst>
                                      </p:cBhvr>
                                      <p:rCtr x="4622" y="69"/>
                                    </p:animMotion>
                                  </p:childTnLst>
                                </p:cTn>
                              </p:par>
                              <p:par>
                                <p:cTn id="15" presetID="42" presetClass="path" presetSubtype="0" accel="50000" decel="50000" fill="hold" grpId="0" nodeType="withEffect">
                                  <p:stCondLst>
                                    <p:cond delay="0"/>
                                  </p:stCondLst>
                                  <p:childTnLst>
                                    <p:animMotion origin="layout" path="M -2.08333E-6 -2.96296E-6 L -0.09297 0.00417 " pathEditMode="relative" rAng="0" ptsTypes="AA">
                                      <p:cBhvr>
                                        <p:cTn id="16" dur="2000" fill="hold"/>
                                        <p:tgtEl>
                                          <p:spTgt spid="9"/>
                                        </p:tgtEl>
                                        <p:attrNameLst>
                                          <p:attrName>ppt_x</p:attrName>
                                          <p:attrName>ppt_y</p:attrName>
                                        </p:attrNameLst>
                                      </p:cBhvr>
                                      <p:rCtr x="-4648" y="208"/>
                                    </p:animMotion>
                                  </p:childTnLst>
                                </p:cTn>
                              </p:par>
                            </p:childTnLst>
                          </p:cTn>
                        </p:par>
                        <p:par>
                          <p:cTn id="17" fill="hold">
                            <p:stCondLst>
                              <p:cond delay="2000"/>
                            </p:stCondLst>
                            <p:childTnLst>
                              <p:par>
                                <p:cTn id="18" presetID="21" presetClass="entr" presetSubtype="8"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heel(8)">
                                      <p:cBhvr>
                                        <p:cTn id="20" dur="2000"/>
                                        <p:tgtEl>
                                          <p:spTgt spid="50"/>
                                        </p:tgtEl>
                                      </p:cBhvr>
                                    </p:animEffect>
                                  </p:childTnLst>
                                </p:cTn>
                              </p:par>
                            </p:childTnLst>
                          </p:cTn>
                        </p:par>
                        <p:par>
                          <p:cTn id="21" fill="hold">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2.08333E-7 2.22222E-6 L -0.08086 0.00139 " pathEditMode="relative" rAng="0" ptsTypes="AA">
                                      <p:cBhvr>
                                        <p:cTn id="28" dur="2000" fill="hold"/>
                                        <p:tgtEl>
                                          <p:spTgt spid="11"/>
                                        </p:tgtEl>
                                        <p:attrNameLst>
                                          <p:attrName>ppt_x</p:attrName>
                                          <p:attrName>ppt_y</p:attrName>
                                        </p:attrNameLst>
                                      </p:cBhvr>
                                      <p:rCtr x="-4049" y="69"/>
                                    </p:animMotion>
                                  </p:childTnLst>
                                </p:cTn>
                              </p:par>
                              <p:par>
                                <p:cTn id="29" presetID="42" presetClass="path" presetSubtype="0" accel="50000" decel="50000" fill="hold" grpId="0" nodeType="withEffect">
                                  <p:stCondLst>
                                    <p:cond delay="0"/>
                                  </p:stCondLst>
                                  <p:childTnLst>
                                    <p:animMotion origin="layout" path="M -2.29167E-6 -3.7037E-6 L -0.03867 -0.00046 " pathEditMode="relative" rAng="0" ptsTypes="AA">
                                      <p:cBhvr>
                                        <p:cTn id="30" dur="2000" fill="hold"/>
                                        <p:tgtEl>
                                          <p:spTgt spid="14"/>
                                        </p:tgtEl>
                                        <p:attrNameLst>
                                          <p:attrName>ppt_x</p:attrName>
                                          <p:attrName>ppt_y</p:attrName>
                                        </p:attrNameLst>
                                      </p:cBhvr>
                                      <p:rCtr x="-1940" y="-23"/>
                                    </p:animMotion>
                                  </p:childTnLst>
                                </p:cTn>
                              </p:par>
                              <p:par>
                                <p:cTn id="31" presetID="42" presetClass="path" presetSubtype="0" accel="50000" decel="50000" fill="hold" grpId="0" nodeType="withEffect">
                                  <p:stCondLst>
                                    <p:cond delay="0"/>
                                  </p:stCondLst>
                                  <p:childTnLst>
                                    <p:animMotion origin="layout" path="M -4.375E-6 -3.7037E-6 L -0.07005 -3.7037E-6 " pathEditMode="relative" rAng="0" ptsTypes="AA">
                                      <p:cBhvr>
                                        <p:cTn id="32" dur="2000" fill="hold"/>
                                        <p:tgtEl>
                                          <p:spTgt spid="15"/>
                                        </p:tgtEl>
                                        <p:attrNameLst>
                                          <p:attrName>ppt_x</p:attrName>
                                          <p:attrName>ppt_y</p:attrName>
                                        </p:attrNameLst>
                                      </p:cBhvr>
                                      <p:rCtr x="-3503" y="0"/>
                                    </p:animMotion>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20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20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20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999"/>
                                          </p:stCondLst>
                                        </p:cTn>
                                        <p:tgtEl>
                                          <p:spTgt spid="19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heel(1)">
                                      <p:cBhvr>
                                        <p:cTn id="65" dur="20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heel(1)">
                                      <p:cBhvr>
                                        <p:cTn id="70" dur="20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heel(1)">
                                      <p:cBhvr>
                                        <p:cTn id="75" dur="2000"/>
                                        <p:tgtEl>
                                          <p:spTgt spid="28"/>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heel(1)">
                                      <p:cBhvr>
                                        <p:cTn id="78" dur="2000"/>
                                        <p:tgtEl>
                                          <p:spTgt spid="26"/>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heel(1)">
                                      <p:cBhvr>
                                        <p:cTn id="81" dur="2000"/>
                                        <p:tgtEl>
                                          <p:spTgt spid="32"/>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heel(1)">
                                      <p:cBhvr>
                                        <p:cTn id="84" dur="20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grpId="0" nodeType="click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heel(1)">
                                      <p:cBhvr>
                                        <p:cTn id="89" dur="2000"/>
                                        <p:tgtEl>
                                          <p:spTgt spid="49"/>
                                        </p:tgtEl>
                                      </p:cBhvr>
                                    </p:animEffect>
                                  </p:childTnLst>
                                </p:cTn>
                              </p:par>
                            </p:childTnLst>
                          </p:cTn>
                        </p:par>
                      </p:childTnLst>
                    </p:cTn>
                  </p:par>
                  <p:par>
                    <p:cTn id="90" fill="hold">
                      <p:stCondLst>
                        <p:cond delay="indefinite"/>
                      </p:stCondLst>
                      <p:childTnLst>
                        <p:par>
                          <p:cTn id="91" fill="hold">
                            <p:stCondLst>
                              <p:cond delay="0"/>
                            </p:stCondLst>
                            <p:childTnLst>
                              <p:par>
                                <p:cTn id="92" presetID="21" presetClass="entr" presetSubtype="1"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heel(1)">
                                      <p:cBhvr>
                                        <p:cTn id="94" dur="20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grpId="0" nodeType="click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wheel(1)">
                                      <p:cBhvr>
                                        <p:cTn id="99" dur="2000"/>
                                        <p:tgtEl>
                                          <p:spTgt spid="51"/>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25"/>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9" grpId="0" animBg="1"/>
      <p:bldP spid="10" grpId="0" animBg="1"/>
      <p:bldP spid="11" grpId="0" animBg="1"/>
      <p:bldP spid="14" grpId="0" animBg="1"/>
      <p:bldP spid="15" grpId="0" animBg="1"/>
      <p:bldP spid="3" grpId="0" animBg="1"/>
      <p:bldP spid="17" grpId="0" animBg="1"/>
      <p:bldP spid="18" grpId="0" animBg="1"/>
      <p:bldP spid="26" grpId="0" animBg="1"/>
      <p:bldP spid="28" grpId="0" animBg="1"/>
      <p:bldP spid="30" grpId="0" animBg="1"/>
      <p:bldP spid="32" grpId="0" animBg="1"/>
      <p:bldP spid="12" grpId="0" animBg="1"/>
      <p:bldP spid="34" grpId="0" animBg="1"/>
      <p:bldP spid="36" grpId="0" animBg="1"/>
      <p:bldP spid="47" grpId="0" animBg="1"/>
      <p:bldP spid="49" grpId="0" animBg="1"/>
      <p:bldP spid="51" grpId="0" animBg="1"/>
      <p:bldP spid="46" grpId="0" animBg="1"/>
      <p:bldP spid="48" grpId="0" animBg="1"/>
      <p:bldP spid="35" grpId="0" animBg="1"/>
      <p:bldP spid="1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E9A2B51-223D-1BB8-5890-C33214DD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02062" cy="6858000"/>
          </a:xfrm>
          <a:prstGeom prst="rect">
            <a:avLst/>
          </a:prstGeom>
          <a:ln>
            <a:noFill/>
          </a:ln>
          <a:effectLst>
            <a:outerShdw blurRad="317500" dist="76200" dir="1320000" sx="93000" sy="93000" algn="t" rotWithShape="0">
              <a:srgbClr val="000000">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761994" y="671053"/>
            <a:ext cx="4039097" cy="5515896"/>
          </a:xfrm>
        </p:spPr>
        <p:txBody>
          <a:bodyPr anchor="ctr">
            <a:normAutofit/>
          </a:bodyPr>
          <a:lstStyle/>
          <a:p>
            <a:r>
              <a:rPr lang="es-CO" sz="4000" dirty="0"/>
              <a:t>Arquitectura de un computador</a:t>
            </a:r>
          </a:p>
        </p:txBody>
      </p:sp>
      <p:sp>
        <p:nvSpPr>
          <p:cNvPr id="3" name="2 Marcador de contenido"/>
          <p:cNvSpPr>
            <a:spLocks noGrp="1"/>
          </p:cNvSpPr>
          <p:nvPr>
            <p:ph idx="1"/>
          </p:nvPr>
        </p:nvSpPr>
        <p:spPr>
          <a:xfrm>
            <a:off x="6096000" y="671052"/>
            <a:ext cx="4998080" cy="5515897"/>
          </a:xfrm>
        </p:spPr>
        <p:txBody>
          <a:bodyPr vert="horz" lIns="91440" tIns="45720" rIns="91440" bIns="45720" rtlCol="0" anchor="ctr">
            <a:noAutofit/>
          </a:bodyPr>
          <a:lstStyle/>
          <a:p>
            <a:r>
              <a:rPr lang="es-CO" sz="2400" dirty="0">
                <a:latin typeface="Ancizar Sans" panose="020B0602040300000003" pitchFamily="34" charset="0"/>
              </a:rPr>
              <a:t>Se puede considerar que la arquitectura de un computador tiene tres elementos:</a:t>
            </a:r>
          </a:p>
          <a:p>
            <a:pPr lvl="1"/>
            <a:r>
              <a:rPr lang="es-CO" sz="2400" dirty="0">
                <a:latin typeface="Ancizar Sans" panose="020B0602040300000003" pitchFamily="34" charset="0"/>
              </a:rPr>
              <a:t>El conjunto de instrucciones (ISA - </a:t>
            </a:r>
            <a:r>
              <a:rPr lang="es-CO" sz="2400" dirty="0" err="1">
                <a:latin typeface="Ancizar Sans" panose="020B0602040300000003" pitchFamily="34" charset="0"/>
              </a:rPr>
              <a:t>Instruction</a:t>
            </a:r>
            <a:r>
              <a:rPr lang="es-CO" sz="2400" dirty="0">
                <a:latin typeface="Ancizar Sans" panose="020B0602040300000003" pitchFamily="34" charset="0"/>
              </a:rPr>
              <a:t> Set </a:t>
            </a:r>
            <a:r>
              <a:rPr lang="es-CO" sz="2400" dirty="0" err="1">
                <a:latin typeface="Ancizar Sans" panose="020B0602040300000003" pitchFamily="34" charset="0"/>
              </a:rPr>
              <a:t>Architecture</a:t>
            </a:r>
            <a:r>
              <a:rPr lang="es-CO" sz="2400" dirty="0">
                <a:latin typeface="Ancizar Sans" panose="020B0602040300000003" pitchFamily="34" charset="0"/>
              </a:rPr>
              <a:t>)</a:t>
            </a:r>
          </a:p>
          <a:p>
            <a:pPr lvl="1"/>
            <a:r>
              <a:rPr lang="es-CO" sz="2400" dirty="0">
                <a:latin typeface="Ancizar Sans" panose="020B0602040300000003" pitchFamily="34" charset="0"/>
              </a:rPr>
              <a:t>La organización (microarquitectura)</a:t>
            </a:r>
          </a:p>
          <a:p>
            <a:pPr lvl="1"/>
            <a:r>
              <a:rPr lang="es-CO" sz="2400" dirty="0">
                <a:latin typeface="Ancizar Sans" panose="020B0602040300000003" pitchFamily="34" charset="0"/>
              </a:rPr>
              <a:t>El hardware (componentes electrónicos)</a:t>
            </a:r>
          </a:p>
          <a:p>
            <a:r>
              <a:rPr lang="es-CO" sz="2400" dirty="0">
                <a:latin typeface="Ancizar Sans" panose="020B0602040300000003" pitchFamily="34" charset="0"/>
              </a:rPr>
              <a:t>Los dos últimos están asociados a la implementación del computador</a:t>
            </a:r>
          </a:p>
          <a:p>
            <a:endParaRPr lang="es-CO" sz="2400" dirty="0">
              <a:latin typeface="Ancizar Sans" panose="020B0602040300000003" pitchFamily="34" charset="0"/>
            </a:endParaRPr>
          </a:p>
          <a:p>
            <a:endParaRPr lang="es-CO" sz="2400" dirty="0">
              <a:latin typeface="Ancizar Sans" panose="020B0602040300000003" pitchFamily="34" charset="0"/>
            </a:endParaRPr>
          </a:p>
        </p:txBody>
      </p:sp>
    </p:spTree>
    <p:extLst>
      <p:ext uri="{BB962C8B-B14F-4D97-AF65-F5344CB8AC3E}">
        <p14:creationId xmlns:p14="http://schemas.microsoft.com/office/powerpoint/2010/main" val="1281545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1 Título"/>
          <p:cNvSpPr>
            <a:spLocks noGrp="1"/>
          </p:cNvSpPr>
          <p:nvPr>
            <p:ph type="title"/>
          </p:nvPr>
        </p:nvSpPr>
        <p:spPr>
          <a:xfrm>
            <a:off x="838200" y="253397"/>
            <a:ext cx="10515600" cy="1273233"/>
          </a:xfrm>
        </p:spPr>
        <p:txBody>
          <a:bodyPr>
            <a:normAutofit/>
          </a:bodyPr>
          <a:lstStyle/>
          <a:p>
            <a:r>
              <a:rPr lang="es-CO" sz="4000"/>
              <a:t>Arquitectura de un computador</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2 Marcador de contenido"/>
          <p:cNvSpPr>
            <a:spLocks noGrp="1"/>
          </p:cNvSpPr>
          <p:nvPr>
            <p:ph idx="1"/>
          </p:nvPr>
        </p:nvSpPr>
        <p:spPr>
          <a:xfrm>
            <a:off x="838200" y="2047461"/>
            <a:ext cx="10515600" cy="4681330"/>
          </a:xfrm>
        </p:spPr>
        <p:txBody>
          <a:bodyPr>
            <a:normAutofit/>
          </a:bodyPr>
          <a:lstStyle/>
          <a:p>
            <a:r>
              <a:rPr lang="en-US" sz="2400" b="1" dirty="0"/>
              <a:t>ISA:</a:t>
            </a:r>
            <a:r>
              <a:rPr lang="en-US" sz="2400" dirty="0"/>
              <a:t> </a:t>
            </a:r>
            <a:r>
              <a:rPr lang="en-US" sz="2400" dirty="0" err="1"/>
              <a:t>hace</a:t>
            </a:r>
            <a:r>
              <a:rPr lang="en-US" sz="2400" dirty="0"/>
              <a:t> </a:t>
            </a:r>
            <a:r>
              <a:rPr lang="en-US" sz="2400" dirty="0" err="1"/>
              <a:t>referencia</a:t>
            </a:r>
            <a:r>
              <a:rPr lang="en-US" sz="2400" dirty="0"/>
              <a:t> al conjunto de </a:t>
            </a:r>
            <a:r>
              <a:rPr lang="en-US" sz="2400" dirty="0" err="1"/>
              <a:t>instrucciones</a:t>
            </a:r>
            <a:r>
              <a:rPr lang="en-US" sz="2400" dirty="0"/>
              <a:t> </a:t>
            </a:r>
            <a:r>
              <a:rPr lang="en-US" sz="2400" dirty="0" err="1"/>
              <a:t>visibles</a:t>
            </a:r>
            <a:r>
              <a:rPr lang="en-US" sz="2400" dirty="0"/>
              <a:t> al </a:t>
            </a:r>
            <a:r>
              <a:rPr lang="en-US" sz="2400" dirty="0" err="1"/>
              <a:t>programador</a:t>
            </a:r>
            <a:r>
              <a:rPr lang="en-US" sz="2400" dirty="0"/>
              <a:t>.</a:t>
            </a:r>
          </a:p>
          <a:p>
            <a:pPr lvl="1"/>
            <a:r>
              <a:rPr lang="en-US" sz="2400" dirty="0" err="1"/>
              <a:t>Cuando</a:t>
            </a:r>
            <a:r>
              <a:rPr lang="en-US" sz="2400" dirty="0"/>
              <a:t> se </a:t>
            </a:r>
            <a:r>
              <a:rPr lang="en-US" sz="2400" dirty="0" err="1"/>
              <a:t>compila</a:t>
            </a:r>
            <a:r>
              <a:rPr lang="en-US" sz="2400" dirty="0"/>
              <a:t> un </a:t>
            </a:r>
            <a:r>
              <a:rPr lang="en-US" sz="2400" dirty="0" err="1"/>
              <a:t>programa</a:t>
            </a:r>
            <a:r>
              <a:rPr lang="en-US" sz="2400" dirty="0"/>
              <a:t>, </a:t>
            </a:r>
            <a:r>
              <a:rPr lang="en-US" sz="2400" dirty="0" err="1"/>
              <a:t>este</a:t>
            </a:r>
            <a:r>
              <a:rPr lang="en-US" sz="2400" dirty="0"/>
              <a:t> es </a:t>
            </a:r>
            <a:r>
              <a:rPr lang="en-US" sz="2400" dirty="0" err="1"/>
              <a:t>traducido</a:t>
            </a:r>
            <a:r>
              <a:rPr lang="en-US" sz="2400" dirty="0"/>
              <a:t> a </a:t>
            </a:r>
            <a:r>
              <a:rPr lang="en-US" sz="2400" dirty="0" err="1"/>
              <a:t>lenguaje</a:t>
            </a:r>
            <a:r>
              <a:rPr lang="en-US" sz="2400" dirty="0"/>
              <a:t> de </a:t>
            </a:r>
            <a:r>
              <a:rPr lang="en-US" sz="2400" dirty="0" err="1"/>
              <a:t>máquina</a:t>
            </a:r>
            <a:r>
              <a:rPr lang="en-US" sz="2400" dirty="0"/>
              <a:t>. Este </a:t>
            </a:r>
            <a:r>
              <a:rPr lang="en-US" sz="2400" dirty="0" err="1"/>
              <a:t>lenguaje</a:t>
            </a:r>
            <a:r>
              <a:rPr lang="en-US" sz="2400" dirty="0"/>
              <a:t> de </a:t>
            </a:r>
            <a:r>
              <a:rPr lang="en-US" sz="2400" dirty="0" err="1"/>
              <a:t>máquina</a:t>
            </a:r>
            <a:r>
              <a:rPr lang="en-US" sz="2400" dirty="0"/>
              <a:t> es que </a:t>
            </a:r>
            <a:r>
              <a:rPr lang="en-US" sz="2400" dirty="0" err="1"/>
              <a:t>implementa</a:t>
            </a:r>
            <a:r>
              <a:rPr lang="en-US" sz="2400" dirty="0"/>
              <a:t> </a:t>
            </a:r>
            <a:r>
              <a:rPr lang="en-US" sz="2400" dirty="0" err="1"/>
              <a:t>el</a:t>
            </a:r>
            <a:r>
              <a:rPr lang="en-US" sz="2400" dirty="0"/>
              <a:t> ISA. </a:t>
            </a:r>
          </a:p>
          <a:p>
            <a:r>
              <a:rPr lang="es-CO" sz="2400" dirty="0"/>
              <a:t>El ISA es la frontera entre el software y el hardware</a:t>
            </a:r>
          </a:p>
          <a:p>
            <a:pPr lvl="1"/>
            <a:r>
              <a:rPr lang="es-CO" sz="2400" dirty="0"/>
              <a:t>Un procesador 80x86 tiene un conjunto de instrucciones diferente a un procesador ARM y los dos tienen un conjunto de instrucciones diferente a un procesador MIPS.</a:t>
            </a:r>
          </a:p>
          <a:p>
            <a:r>
              <a:rPr lang="es-CO" sz="2400" dirty="0"/>
              <a:t>Los ISA se diferencian por la forma en que acceden y direccionan la memoria, los modos de direccionamiento, el tipo y tamaño de los operandos, las operaciones soportadas, las instrucciones condicionales soportadas, la codificación (fija o variable), entre otros. </a:t>
            </a:r>
          </a:p>
          <a:p>
            <a:endParaRPr lang="es-CO" sz="2200" dirty="0"/>
          </a:p>
        </p:txBody>
      </p:sp>
    </p:spTree>
    <p:extLst>
      <p:ext uri="{BB962C8B-B14F-4D97-AF65-F5344CB8AC3E}">
        <p14:creationId xmlns:p14="http://schemas.microsoft.com/office/powerpoint/2010/main" val="3804237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1 Título"/>
          <p:cNvSpPr>
            <a:spLocks noGrp="1"/>
          </p:cNvSpPr>
          <p:nvPr>
            <p:ph type="title"/>
          </p:nvPr>
        </p:nvSpPr>
        <p:spPr>
          <a:xfrm>
            <a:off x="838200" y="253397"/>
            <a:ext cx="10515600" cy="1273233"/>
          </a:xfrm>
        </p:spPr>
        <p:txBody>
          <a:bodyPr>
            <a:normAutofit/>
          </a:bodyPr>
          <a:lstStyle/>
          <a:p>
            <a:r>
              <a:rPr lang="es-CO" sz="4000"/>
              <a:t>Arquitectura de un computador</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2 Marcador de contenido"/>
          <p:cNvSpPr>
            <a:spLocks noGrp="1"/>
          </p:cNvSpPr>
          <p:nvPr>
            <p:ph idx="1"/>
          </p:nvPr>
        </p:nvSpPr>
        <p:spPr>
          <a:xfrm>
            <a:off x="838200" y="2017643"/>
            <a:ext cx="10515600" cy="4701209"/>
          </a:xfrm>
        </p:spPr>
        <p:txBody>
          <a:bodyPr>
            <a:normAutofit lnSpcReduction="10000"/>
          </a:bodyPr>
          <a:lstStyle/>
          <a:p>
            <a:r>
              <a:rPr lang="es-CO" sz="2400" b="1" dirty="0"/>
              <a:t>Microarquitectura (organización):</a:t>
            </a:r>
            <a:r>
              <a:rPr lang="es-CO" sz="2400" dirty="0"/>
              <a:t>  incluye aspectos como el sistema de memoria, la interconexión de la memoria, el diseño de la CPU (</a:t>
            </a:r>
            <a:r>
              <a:rPr lang="es-CO" sz="2400" i="1" dirty="0"/>
              <a:t>Central Processing </a:t>
            </a:r>
            <a:r>
              <a:rPr lang="es-CO" sz="2400" i="1" dirty="0" err="1"/>
              <a:t>Unit</a:t>
            </a:r>
            <a:r>
              <a:rPr lang="es-CO" sz="2400" dirty="0"/>
              <a:t>), donde se implementan la aritmética, la lógica, las instrucciones condicionales y la transferencia de datos).</a:t>
            </a:r>
          </a:p>
          <a:p>
            <a:pPr lvl="1"/>
            <a:r>
              <a:rPr lang="es-CO" sz="2400" dirty="0"/>
              <a:t>Los procesadores AMD Opteron y el procesador Intel Core i7 que tienen el mismo conjunto de instrucciones (ISA) -el conjunto de instrucciones x86- pero tienen diferentes organizaciones</a:t>
            </a:r>
          </a:p>
          <a:p>
            <a:r>
              <a:rPr lang="es-CO" sz="2400" b="1" dirty="0"/>
              <a:t>Hardware:</a:t>
            </a:r>
            <a:r>
              <a:rPr lang="es-CO" sz="2400" dirty="0"/>
              <a:t> se refiere a los componentes específicos de un computador, incluyendo el diseño lógico detallado y la tecnología de integración de los circuitos.</a:t>
            </a:r>
          </a:p>
          <a:p>
            <a:pPr lvl="1"/>
            <a:r>
              <a:rPr lang="es-CO" sz="2400" dirty="0"/>
              <a:t>El procesador Intel Core i7 y el Intel Xeon 7560 son casi idénticos,  pero tienen diferentes velocidades de reloj y diferente sistema de acceso a la memoria, haciendo que el Xeon 7560 sea mejor para servidores.</a:t>
            </a:r>
          </a:p>
          <a:p>
            <a:endParaRPr lang="es-CO" sz="2000" dirty="0"/>
          </a:p>
        </p:txBody>
      </p:sp>
    </p:spTree>
    <p:extLst>
      <p:ext uri="{BB962C8B-B14F-4D97-AF65-F5344CB8AC3E}">
        <p14:creationId xmlns:p14="http://schemas.microsoft.com/office/powerpoint/2010/main" val="3393366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conmishijos.com/assets/posts/8000/8614-dibujos-de-un-piano-para-colorear-con-los-ninos.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53507" y="4623645"/>
            <a:ext cx="2579401" cy="209576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21 Conector recto de flecha"/>
          <p:cNvCxnSpPr>
            <a:cxnSpLocks/>
          </p:cNvCxnSpPr>
          <p:nvPr/>
        </p:nvCxnSpPr>
        <p:spPr>
          <a:xfrm>
            <a:off x="4427279" y="3995206"/>
            <a:ext cx="993749" cy="14153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2" descr="http://elclubdelautodidacta.es/wp/wp-content/uploads/2011/08/Las-notas-musicales-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95792" y="952075"/>
            <a:ext cx="3273060" cy="951797"/>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p:cNvPicPr>
            <a:picLocks noChangeAspect="1"/>
          </p:cNvPicPr>
          <p:nvPr/>
        </p:nvPicPr>
        <p:blipFill>
          <a:blip r:embed="rId5"/>
          <a:stretch>
            <a:fillRect/>
          </a:stretch>
        </p:blipFill>
        <p:spPr>
          <a:xfrm>
            <a:off x="9885721" y="3059131"/>
            <a:ext cx="1986946" cy="3747909"/>
          </a:xfrm>
          <a:prstGeom prst="rect">
            <a:avLst/>
          </a:prstGeom>
        </p:spPr>
      </p:pic>
      <p:pic>
        <p:nvPicPr>
          <p:cNvPr id="10" name="Picture 15" descr="https://upload.wikimedia.org/wikipedia/commons/thumb/1/14/Hohner_Bluesharp.jpg/200px-Hohner_Bluesharp.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00343" y="1202902"/>
            <a:ext cx="2440048" cy="123222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fontScale="90000"/>
          </a:bodyPr>
          <a:lstStyle/>
          <a:p>
            <a:r>
              <a:rPr lang="es-CO" dirty="0"/>
              <a:t>Arquitectura de un computador</a:t>
            </a:r>
            <a:br>
              <a:rPr lang="es-CO" dirty="0"/>
            </a:br>
            <a:r>
              <a:rPr lang="es-CO" sz="3600" dirty="0"/>
              <a:t>(Analogía)</a:t>
            </a:r>
          </a:p>
        </p:txBody>
      </p:sp>
      <p:pic>
        <p:nvPicPr>
          <p:cNvPr id="4" name="Picture 9" descr="http://ecx.images-amazon.com/images/I/61fJxpjPyML._SX425_.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06872" y="1823411"/>
            <a:ext cx="2140542" cy="15462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9423" y="1819014"/>
            <a:ext cx="1974852" cy="2281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1" descr="http://virtuosso.com/blog/wp-content/uploads/2010/03/acordeon-teclado-300x225.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07045" y="3027103"/>
            <a:ext cx="2501033" cy="1875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https://www.mrcdinstrumentos.com.mx/shared/productos/5388/ITHOHCOMPADFBBBLK.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764722" y="3603224"/>
            <a:ext cx="2374590" cy="23745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 descr="http://www.futuremusic-es.com/wp-content/uploads/2014/05/Yamaha_CS-80_intro_1200x520px.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946051" y="5391886"/>
            <a:ext cx="3265735" cy="1415153"/>
          </a:xfrm>
          <a:prstGeom prst="rect">
            <a:avLst/>
          </a:prstGeom>
          <a:noFill/>
          <a:extLst>
            <a:ext uri="{909E8E84-426E-40DD-AFC4-6F175D3DCCD1}">
              <a14:hiddenFill xmlns:a14="http://schemas.microsoft.com/office/drawing/2010/main">
                <a:solidFill>
                  <a:srgbClr val="FFFFFF"/>
                </a:solidFill>
              </a14:hiddenFill>
            </a:ext>
          </a:extLst>
        </p:spPr>
      </p:pic>
      <p:sp>
        <p:nvSpPr>
          <p:cNvPr id="12" name="4 CuadroTexto"/>
          <p:cNvSpPr txBox="1"/>
          <p:nvPr/>
        </p:nvSpPr>
        <p:spPr>
          <a:xfrm>
            <a:off x="739892" y="779799"/>
            <a:ext cx="772005" cy="461665"/>
          </a:xfrm>
          <a:prstGeom prst="rect">
            <a:avLst/>
          </a:prstGeom>
          <a:noFill/>
        </p:spPr>
        <p:txBody>
          <a:bodyPr wrap="square" rtlCol="0">
            <a:spAutoFit/>
          </a:bodyPr>
          <a:lstStyle/>
          <a:p>
            <a:r>
              <a:rPr lang="es-CO" sz="2400" dirty="0"/>
              <a:t>ISA</a:t>
            </a:r>
          </a:p>
        </p:txBody>
      </p:sp>
      <p:cxnSp>
        <p:nvCxnSpPr>
          <p:cNvPr id="13" name="6 Conector recto de flecha"/>
          <p:cNvCxnSpPr>
            <a:cxnSpLocks/>
            <a:stCxn id="12" idx="3"/>
          </p:cNvCxnSpPr>
          <p:nvPr/>
        </p:nvCxnSpPr>
        <p:spPr>
          <a:xfrm>
            <a:off x="1511897" y="1010632"/>
            <a:ext cx="383895" cy="404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9 Conector recto de flecha"/>
          <p:cNvCxnSpPr>
            <a:cxnSpLocks/>
          </p:cNvCxnSpPr>
          <p:nvPr/>
        </p:nvCxnSpPr>
        <p:spPr>
          <a:xfrm flipH="1">
            <a:off x="8340392" y="1447276"/>
            <a:ext cx="1161663" cy="1254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11 Conector recto de flecha"/>
          <p:cNvCxnSpPr>
            <a:cxnSpLocks/>
          </p:cNvCxnSpPr>
          <p:nvPr/>
        </p:nvCxnSpPr>
        <p:spPr>
          <a:xfrm flipH="1">
            <a:off x="9071881" y="1447276"/>
            <a:ext cx="430174" cy="254793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13 Conector recto de flecha"/>
          <p:cNvCxnSpPr>
            <a:cxnSpLocks/>
          </p:cNvCxnSpPr>
          <p:nvPr/>
        </p:nvCxnSpPr>
        <p:spPr>
          <a:xfrm flipH="1">
            <a:off x="6023546" y="1447276"/>
            <a:ext cx="3478509" cy="166433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15 CuadroTexto"/>
          <p:cNvSpPr txBox="1"/>
          <p:nvPr/>
        </p:nvSpPr>
        <p:spPr>
          <a:xfrm>
            <a:off x="3032264" y="3322604"/>
            <a:ext cx="2215415" cy="1200329"/>
          </a:xfrm>
          <a:prstGeom prst="rect">
            <a:avLst/>
          </a:prstGeom>
          <a:solidFill>
            <a:schemeClr val="bg1"/>
          </a:solidFill>
        </p:spPr>
        <p:txBody>
          <a:bodyPr wrap="none" rtlCol="0">
            <a:spAutoFit/>
          </a:bodyPr>
          <a:lstStyle/>
          <a:p>
            <a:r>
              <a:rPr lang="es-CO" sz="2400" dirty="0"/>
              <a:t>Igual ISA</a:t>
            </a:r>
          </a:p>
          <a:p>
            <a:r>
              <a:rPr lang="es-CO" sz="2400" dirty="0"/>
              <a:t>Diferente </a:t>
            </a:r>
          </a:p>
          <a:p>
            <a:r>
              <a:rPr lang="es-CO" sz="2400" dirty="0"/>
              <a:t>implementación</a:t>
            </a:r>
          </a:p>
        </p:txBody>
      </p:sp>
      <p:cxnSp>
        <p:nvCxnSpPr>
          <p:cNvPr id="20" name="17 Conector recto de flecha"/>
          <p:cNvCxnSpPr>
            <a:cxnSpLocks/>
          </p:cNvCxnSpPr>
          <p:nvPr/>
        </p:nvCxnSpPr>
        <p:spPr>
          <a:xfrm flipV="1">
            <a:off x="4396231" y="2831807"/>
            <a:ext cx="263348" cy="10909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19 Conector recto de flecha"/>
          <p:cNvCxnSpPr>
            <a:cxnSpLocks/>
          </p:cNvCxnSpPr>
          <p:nvPr/>
        </p:nvCxnSpPr>
        <p:spPr>
          <a:xfrm flipV="1">
            <a:off x="4396231" y="3826996"/>
            <a:ext cx="1058158" cy="865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30 Elipse"/>
          <p:cNvSpPr/>
          <p:nvPr/>
        </p:nvSpPr>
        <p:spPr>
          <a:xfrm>
            <a:off x="5180325" y="3036497"/>
            <a:ext cx="920259" cy="1754022"/>
          </a:xfrm>
          <a:prstGeom prst="ellipse">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p>
        </p:txBody>
      </p:sp>
      <p:sp>
        <p:nvSpPr>
          <p:cNvPr id="24" name="22 CuadroTexto"/>
          <p:cNvSpPr txBox="1"/>
          <p:nvPr/>
        </p:nvSpPr>
        <p:spPr>
          <a:xfrm>
            <a:off x="340456" y="4500453"/>
            <a:ext cx="2469936" cy="1938992"/>
          </a:xfrm>
          <a:prstGeom prst="rect">
            <a:avLst/>
          </a:prstGeom>
          <a:noFill/>
        </p:spPr>
        <p:txBody>
          <a:bodyPr wrap="square" rtlCol="0">
            <a:spAutoFit/>
          </a:bodyPr>
          <a:lstStyle/>
          <a:p>
            <a:r>
              <a:rPr lang="es-CO" sz="2400" dirty="0"/>
              <a:t>Igual ISA,</a:t>
            </a:r>
          </a:p>
          <a:p>
            <a:r>
              <a:rPr lang="es-CO" sz="2400" dirty="0"/>
              <a:t>organización similar,</a:t>
            </a:r>
          </a:p>
          <a:p>
            <a:r>
              <a:rPr lang="es-CO" sz="2400" dirty="0"/>
              <a:t>implementación </a:t>
            </a:r>
          </a:p>
          <a:p>
            <a:r>
              <a:rPr lang="es-CO" sz="2400" dirty="0"/>
              <a:t>física diferente </a:t>
            </a:r>
          </a:p>
        </p:txBody>
      </p:sp>
      <p:cxnSp>
        <p:nvCxnSpPr>
          <p:cNvPr id="25" name="29 Conector recto de flecha"/>
          <p:cNvCxnSpPr/>
          <p:nvPr/>
        </p:nvCxnSpPr>
        <p:spPr>
          <a:xfrm flipV="1">
            <a:off x="841332" y="4169046"/>
            <a:ext cx="0" cy="34073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22530 Conector recto de flecha"/>
          <p:cNvCxnSpPr/>
          <p:nvPr/>
        </p:nvCxnSpPr>
        <p:spPr>
          <a:xfrm>
            <a:off x="1675645" y="5268371"/>
            <a:ext cx="813169" cy="4031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4" name="Imagen 33"/>
          <p:cNvPicPr>
            <a:picLocks noChangeAspect="1"/>
          </p:cNvPicPr>
          <p:nvPr/>
        </p:nvPicPr>
        <p:blipFill>
          <a:blip r:embed="rId12"/>
          <a:stretch>
            <a:fillRect/>
          </a:stretch>
        </p:blipFill>
        <p:spPr>
          <a:xfrm>
            <a:off x="10409262" y="779799"/>
            <a:ext cx="1607090" cy="2272526"/>
          </a:xfrm>
          <a:prstGeom prst="rect">
            <a:avLst/>
          </a:prstGeom>
        </p:spPr>
      </p:pic>
      <p:cxnSp>
        <p:nvCxnSpPr>
          <p:cNvPr id="40" name="11 Conector recto de flecha"/>
          <p:cNvCxnSpPr>
            <a:cxnSpLocks/>
          </p:cNvCxnSpPr>
          <p:nvPr/>
        </p:nvCxnSpPr>
        <p:spPr>
          <a:xfrm>
            <a:off x="9504444" y="1431250"/>
            <a:ext cx="1204748" cy="285159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11 Conector recto de flecha"/>
          <p:cNvCxnSpPr>
            <a:cxnSpLocks/>
          </p:cNvCxnSpPr>
          <p:nvPr/>
        </p:nvCxnSpPr>
        <p:spPr>
          <a:xfrm>
            <a:off x="9504444" y="1447276"/>
            <a:ext cx="1505934" cy="4687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5BB7A9BA-2FFA-64BC-5CFF-3C1F83563D15}"/>
              </a:ext>
            </a:extLst>
          </p:cNvPr>
          <p:cNvSpPr txBox="1"/>
          <p:nvPr/>
        </p:nvSpPr>
        <p:spPr>
          <a:xfrm>
            <a:off x="8742713" y="962779"/>
            <a:ext cx="1937390" cy="461665"/>
          </a:xfrm>
          <a:prstGeom prst="rect">
            <a:avLst/>
          </a:prstGeom>
          <a:noFill/>
        </p:spPr>
        <p:txBody>
          <a:bodyPr wrap="none" rtlCol="0">
            <a:spAutoFit/>
          </a:bodyPr>
          <a:lstStyle/>
          <a:p>
            <a:r>
              <a:rPr lang="es-MX" sz="2400" dirty="0"/>
              <a:t>Diferentes ISA</a:t>
            </a:r>
            <a:endParaRPr lang="es-CO" sz="2400" dirty="0"/>
          </a:p>
        </p:txBody>
      </p:sp>
    </p:spTree>
    <p:extLst>
      <p:ext uri="{BB962C8B-B14F-4D97-AF65-F5344CB8AC3E}">
        <p14:creationId xmlns:p14="http://schemas.microsoft.com/office/powerpoint/2010/main" val="186958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right)">
                                      <p:cBhvr>
                                        <p:cTn id="35" dur="500"/>
                                        <p:tgtEl>
                                          <p:spTgt spid="17"/>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latin typeface="Ancizar Sans" panose="020B0602040300000003" pitchFamily="34" charset="0"/>
              </a:rPr>
              <a:t>Operación de un sistema de cómputo</a:t>
            </a:r>
          </a:p>
        </p:txBody>
      </p:sp>
      <p:sp>
        <p:nvSpPr>
          <p:cNvPr id="9" name="Marcador de contenido 2">
            <a:extLst>
              <a:ext uri="{FF2B5EF4-FFF2-40B4-BE49-F238E27FC236}">
                <a16:creationId xmlns:a16="http://schemas.microsoft.com/office/drawing/2014/main" id="{C1779DEF-6080-2864-D2CE-36027ADD01F1}"/>
              </a:ext>
            </a:extLst>
          </p:cNvPr>
          <p:cNvSpPr>
            <a:spLocks noGrp="1"/>
          </p:cNvSpPr>
          <p:nvPr>
            <p:ph idx="1"/>
          </p:nvPr>
        </p:nvSpPr>
        <p:spPr/>
        <p:txBody>
          <a:bodyPr>
            <a:normAutofit fontScale="92500"/>
          </a:bodyPr>
          <a:lstStyle/>
          <a:p>
            <a:r>
              <a:rPr lang="en-US" sz="2600" dirty="0">
                <a:latin typeface="Ancizar Sans" panose="020B0602040300000003" pitchFamily="34" charset="0"/>
              </a:rPr>
              <a:t>Los </a:t>
            </a:r>
            <a:r>
              <a:rPr lang="en-US" sz="2600" dirty="0" err="1">
                <a:latin typeface="Ancizar Sans" panose="020B0602040300000003" pitchFamily="34" charset="0"/>
              </a:rPr>
              <a:t>dispositivos</a:t>
            </a:r>
            <a:r>
              <a:rPr lang="en-US" sz="2600" dirty="0">
                <a:latin typeface="Ancizar Sans" panose="020B0602040300000003" pitchFamily="34" charset="0"/>
              </a:rPr>
              <a:t> de E/S y la CPU </a:t>
            </a:r>
            <a:r>
              <a:rPr lang="en-US" sz="2600" dirty="0" err="1">
                <a:latin typeface="Ancizar Sans" panose="020B0602040300000003" pitchFamily="34" charset="0"/>
              </a:rPr>
              <a:t>pueden</a:t>
            </a:r>
            <a:r>
              <a:rPr lang="en-US" sz="2600" dirty="0">
                <a:latin typeface="Ancizar Sans" panose="020B0602040300000003" pitchFamily="34" charset="0"/>
              </a:rPr>
              <a:t> </a:t>
            </a:r>
            <a:r>
              <a:rPr lang="en-US" sz="2600" dirty="0" err="1">
                <a:latin typeface="Ancizar Sans" panose="020B0602040300000003" pitchFamily="34" charset="0"/>
              </a:rPr>
              <a:t>operar</a:t>
            </a:r>
            <a:r>
              <a:rPr lang="en-US" sz="2600" dirty="0">
                <a:latin typeface="Ancizar Sans" panose="020B0602040300000003" pitchFamily="34" charset="0"/>
              </a:rPr>
              <a:t> </a:t>
            </a:r>
            <a:r>
              <a:rPr lang="en-US" sz="2600" dirty="0" err="1">
                <a:latin typeface="Ancizar Sans" panose="020B0602040300000003" pitchFamily="34" charset="0"/>
              </a:rPr>
              <a:t>concurrentemente</a:t>
            </a:r>
            <a:endParaRPr lang="en-US" sz="2600" dirty="0">
              <a:latin typeface="Ancizar Sans" panose="020B0602040300000003" pitchFamily="34" charset="0"/>
            </a:endParaRPr>
          </a:p>
          <a:p>
            <a:r>
              <a:rPr lang="en-US" sz="2600" dirty="0" err="1">
                <a:latin typeface="Ancizar Sans" panose="020B0602040300000003" pitchFamily="34" charset="0"/>
              </a:rPr>
              <a:t>Cada</a:t>
            </a:r>
            <a:r>
              <a:rPr lang="en-US" sz="2600" dirty="0">
                <a:latin typeface="Ancizar Sans" panose="020B0602040300000003" pitchFamily="34" charset="0"/>
              </a:rPr>
              <a:t> </a:t>
            </a:r>
            <a:r>
              <a:rPr lang="en-US" sz="2600" dirty="0" err="1">
                <a:latin typeface="Ancizar Sans" panose="020B0602040300000003" pitchFamily="34" charset="0"/>
              </a:rPr>
              <a:t>controladora</a:t>
            </a:r>
            <a:r>
              <a:rPr lang="en-US" sz="2600" dirty="0">
                <a:latin typeface="Ancizar Sans" panose="020B0602040300000003" pitchFamily="34" charset="0"/>
              </a:rPr>
              <a:t> </a:t>
            </a:r>
            <a:r>
              <a:rPr lang="en-US" sz="2600" dirty="0" err="1">
                <a:latin typeface="Ancizar Sans" panose="020B0602040300000003" pitchFamily="34" charset="0"/>
              </a:rPr>
              <a:t>está</a:t>
            </a:r>
            <a:r>
              <a:rPr lang="en-US" sz="2600" dirty="0">
                <a:latin typeface="Ancizar Sans" panose="020B0602040300000003" pitchFamily="34" charset="0"/>
              </a:rPr>
              <a:t> a cargo de un </a:t>
            </a:r>
            <a:r>
              <a:rPr lang="en-US" sz="2600" dirty="0" err="1">
                <a:latin typeface="Ancizar Sans" panose="020B0602040300000003" pitchFamily="34" charset="0"/>
              </a:rPr>
              <a:t>tipo</a:t>
            </a:r>
            <a:r>
              <a:rPr lang="en-US" sz="2600" dirty="0">
                <a:latin typeface="Ancizar Sans" panose="020B0602040300000003" pitchFamily="34" charset="0"/>
              </a:rPr>
              <a:t> </a:t>
            </a:r>
            <a:r>
              <a:rPr lang="en-US" sz="2600" dirty="0" err="1">
                <a:latin typeface="Ancizar Sans" panose="020B0602040300000003" pitchFamily="34" charset="0"/>
              </a:rPr>
              <a:t>específico</a:t>
            </a:r>
            <a:r>
              <a:rPr lang="en-US" sz="2600" dirty="0">
                <a:latin typeface="Ancizar Sans" panose="020B0602040300000003" pitchFamily="34" charset="0"/>
              </a:rPr>
              <a:t> de </a:t>
            </a:r>
            <a:r>
              <a:rPr lang="en-US" sz="2600" dirty="0" err="1">
                <a:latin typeface="Ancizar Sans" panose="020B0602040300000003" pitchFamily="34" charset="0"/>
              </a:rPr>
              <a:t>dispositivos</a:t>
            </a:r>
            <a:r>
              <a:rPr lang="en-US" sz="2600" dirty="0">
                <a:latin typeface="Ancizar Sans" panose="020B0602040300000003" pitchFamily="34" charset="0"/>
              </a:rPr>
              <a:t> (</a:t>
            </a:r>
            <a:r>
              <a:rPr lang="en-US" sz="2600" dirty="0" err="1">
                <a:latin typeface="Ancizar Sans" panose="020B0602040300000003" pitchFamily="34" charset="0"/>
              </a:rPr>
              <a:t>unidades</a:t>
            </a:r>
            <a:r>
              <a:rPr lang="en-US" sz="2600" dirty="0">
                <a:latin typeface="Ancizar Sans" panose="020B0602040300000003" pitchFamily="34" charset="0"/>
              </a:rPr>
              <a:t> de disco, </a:t>
            </a:r>
            <a:r>
              <a:rPr lang="en-US" sz="2600" dirty="0" err="1">
                <a:latin typeface="Ancizar Sans" panose="020B0602040300000003" pitchFamily="34" charset="0"/>
              </a:rPr>
              <a:t>dispositivos</a:t>
            </a:r>
            <a:r>
              <a:rPr lang="en-US" sz="2600" dirty="0">
                <a:latin typeface="Ancizar Sans" panose="020B0602040300000003" pitchFamily="34" charset="0"/>
              </a:rPr>
              <a:t> de audio, </a:t>
            </a:r>
            <a:r>
              <a:rPr lang="en-US" sz="2600" dirty="0" err="1">
                <a:latin typeface="Ancizar Sans" panose="020B0602040300000003" pitchFamily="34" charset="0"/>
              </a:rPr>
              <a:t>dispositivos</a:t>
            </a:r>
            <a:r>
              <a:rPr lang="en-US" sz="2600" dirty="0">
                <a:latin typeface="Ancizar Sans" panose="020B0602040300000003" pitchFamily="34" charset="0"/>
              </a:rPr>
              <a:t> de </a:t>
            </a:r>
            <a:r>
              <a:rPr lang="en-US" sz="2600" dirty="0" err="1">
                <a:latin typeface="Ancizar Sans" panose="020B0602040300000003" pitchFamily="34" charset="0"/>
              </a:rPr>
              <a:t>vídeo</a:t>
            </a:r>
            <a:r>
              <a:rPr lang="en-US" sz="2600" dirty="0">
                <a:latin typeface="Ancizar Sans" panose="020B0602040300000003" pitchFamily="34" charset="0"/>
              </a:rPr>
              <a:t>)</a:t>
            </a:r>
          </a:p>
          <a:p>
            <a:r>
              <a:rPr lang="en-US" sz="2600" dirty="0" err="1">
                <a:latin typeface="Ancizar Sans" panose="020B0602040300000003" pitchFamily="34" charset="0"/>
              </a:rPr>
              <a:t>Cada</a:t>
            </a:r>
            <a:r>
              <a:rPr lang="en-US" sz="2600" dirty="0">
                <a:latin typeface="Ancizar Sans" panose="020B0602040300000003" pitchFamily="34" charset="0"/>
              </a:rPr>
              <a:t> </a:t>
            </a:r>
            <a:r>
              <a:rPr lang="en-US" sz="2600" dirty="0" err="1">
                <a:latin typeface="Ancizar Sans" panose="020B0602040300000003" pitchFamily="34" charset="0"/>
              </a:rPr>
              <a:t>controladora</a:t>
            </a:r>
            <a:r>
              <a:rPr lang="en-US" sz="2600" dirty="0">
                <a:latin typeface="Ancizar Sans" panose="020B0602040300000003" pitchFamily="34" charset="0"/>
              </a:rPr>
              <a:t> </a:t>
            </a:r>
            <a:r>
              <a:rPr lang="en-US" sz="2600" dirty="0" err="1">
                <a:latin typeface="Ancizar Sans" panose="020B0602040300000003" pitchFamily="34" charset="0"/>
              </a:rPr>
              <a:t>tiene</a:t>
            </a:r>
            <a:r>
              <a:rPr lang="en-US" sz="2600" dirty="0">
                <a:latin typeface="Ancizar Sans" panose="020B0602040300000003" pitchFamily="34" charset="0"/>
              </a:rPr>
              <a:t> un </a:t>
            </a:r>
            <a:r>
              <a:rPr lang="en-US" sz="2600" i="1" dirty="0">
                <a:latin typeface="Ancizar Sans" panose="020B0602040300000003" pitchFamily="34" charset="0"/>
              </a:rPr>
              <a:t>buffer</a:t>
            </a:r>
            <a:r>
              <a:rPr lang="en-US" sz="2600" dirty="0">
                <a:latin typeface="Ancizar Sans" panose="020B0602040300000003" pitchFamily="34" charset="0"/>
              </a:rPr>
              <a:t> local</a:t>
            </a:r>
          </a:p>
          <a:p>
            <a:r>
              <a:rPr lang="en-US" sz="2600" dirty="0" err="1">
                <a:latin typeface="Ancizar Sans" panose="020B0602040300000003" pitchFamily="34" charset="0"/>
              </a:rPr>
              <a:t>Cada</a:t>
            </a:r>
            <a:r>
              <a:rPr lang="en-US" sz="2600" dirty="0">
                <a:latin typeface="Ancizar Sans" panose="020B0602040300000003" pitchFamily="34" charset="0"/>
              </a:rPr>
              <a:t> </a:t>
            </a:r>
            <a:r>
              <a:rPr lang="en-US" sz="2600" dirty="0" err="1">
                <a:latin typeface="Ancizar Sans" panose="020B0602040300000003" pitchFamily="34" charset="0"/>
              </a:rPr>
              <a:t>tipo</a:t>
            </a:r>
            <a:r>
              <a:rPr lang="en-US" sz="2600" dirty="0">
                <a:latin typeface="Ancizar Sans" panose="020B0602040300000003" pitchFamily="34" charset="0"/>
              </a:rPr>
              <a:t> de </a:t>
            </a:r>
            <a:r>
              <a:rPr lang="en-US" sz="2600" dirty="0" err="1">
                <a:latin typeface="Ancizar Sans" panose="020B0602040300000003" pitchFamily="34" charset="0"/>
              </a:rPr>
              <a:t>controlador</a:t>
            </a:r>
            <a:r>
              <a:rPr lang="en-US" sz="2600" dirty="0">
                <a:latin typeface="Ancizar Sans" panose="020B0602040300000003" pitchFamily="34" charset="0"/>
              </a:rPr>
              <a:t> de </a:t>
            </a:r>
            <a:r>
              <a:rPr lang="en-US" sz="2600" dirty="0" err="1">
                <a:latin typeface="Ancizar Sans" panose="020B0602040300000003" pitchFamily="34" charset="0"/>
              </a:rPr>
              <a:t>dispositivo</a:t>
            </a:r>
            <a:r>
              <a:rPr lang="en-US" sz="2600" dirty="0">
                <a:latin typeface="Ancizar Sans" panose="020B0602040300000003" pitchFamily="34" charset="0"/>
              </a:rPr>
              <a:t> </a:t>
            </a:r>
            <a:r>
              <a:rPr lang="en-US" sz="2600" dirty="0" err="1">
                <a:latin typeface="Ancizar Sans" panose="020B0602040300000003" pitchFamily="34" charset="0"/>
              </a:rPr>
              <a:t>tiene</a:t>
            </a:r>
            <a:r>
              <a:rPr lang="en-US" sz="2600" dirty="0">
                <a:latin typeface="Ancizar Sans" panose="020B0602040300000003" pitchFamily="34" charset="0"/>
              </a:rPr>
              <a:t> un </a:t>
            </a:r>
            <a:r>
              <a:rPr lang="en-US" sz="2600" dirty="0" err="1">
                <a:latin typeface="Ancizar Sans" panose="020B0602040300000003" pitchFamily="34" charset="0"/>
              </a:rPr>
              <a:t>módulo</a:t>
            </a:r>
            <a:r>
              <a:rPr lang="en-US" sz="2600" dirty="0">
                <a:latin typeface="Ancizar Sans" panose="020B0602040300000003" pitchFamily="34" charset="0"/>
              </a:rPr>
              <a:t> de software (</a:t>
            </a:r>
            <a:r>
              <a:rPr lang="en-US" sz="2600" i="1" dirty="0">
                <a:latin typeface="Ancizar Sans" panose="020B0602040300000003" pitchFamily="34" charset="0"/>
              </a:rPr>
              <a:t>device driver</a:t>
            </a:r>
            <a:r>
              <a:rPr lang="en-US" sz="2600" dirty="0">
                <a:latin typeface="Ancizar Sans" panose="020B0602040300000003" pitchFamily="34" charset="0"/>
              </a:rPr>
              <a:t>) en el Sistema </a:t>
            </a:r>
            <a:r>
              <a:rPr lang="en-US" sz="2600" dirty="0" err="1">
                <a:latin typeface="Ancizar Sans" panose="020B0602040300000003" pitchFamily="34" charset="0"/>
              </a:rPr>
              <a:t>operativo</a:t>
            </a:r>
            <a:r>
              <a:rPr lang="en-US" sz="2600" dirty="0">
                <a:latin typeface="Ancizar Sans" panose="020B0602040300000003" pitchFamily="34" charset="0"/>
              </a:rPr>
              <a:t> para </a:t>
            </a:r>
            <a:r>
              <a:rPr lang="en-US" sz="2600" dirty="0" err="1">
                <a:latin typeface="Ancizar Sans" panose="020B0602040300000003" pitchFamily="34" charset="0"/>
              </a:rPr>
              <a:t>gestionarlo</a:t>
            </a:r>
            <a:endParaRPr lang="en-US" sz="2600" dirty="0">
              <a:latin typeface="Ancizar Sans" panose="020B0602040300000003" pitchFamily="34" charset="0"/>
            </a:endParaRPr>
          </a:p>
          <a:p>
            <a:r>
              <a:rPr lang="en-US" sz="2600" dirty="0">
                <a:latin typeface="Ancizar Sans" panose="020B0602040300000003" pitchFamily="34" charset="0"/>
              </a:rPr>
              <a:t>La CPU </a:t>
            </a:r>
            <a:r>
              <a:rPr lang="en-US" sz="2600" dirty="0" err="1">
                <a:latin typeface="Ancizar Sans" panose="020B0602040300000003" pitchFamily="34" charset="0"/>
              </a:rPr>
              <a:t>mueve</a:t>
            </a:r>
            <a:r>
              <a:rPr lang="en-US" sz="2600" dirty="0">
                <a:latin typeface="Ancizar Sans" panose="020B0602040300000003" pitchFamily="34" charset="0"/>
              </a:rPr>
              <a:t> </a:t>
            </a:r>
            <a:r>
              <a:rPr lang="en-US" sz="2600" dirty="0" err="1">
                <a:latin typeface="Ancizar Sans" panose="020B0602040300000003" pitchFamily="34" charset="0"/>
              </a:rPr>
              <a:t>datos</a:t>
            </a:r>
            <a:r>
              <a:rPr lang="en-US" sz="2600" dirty="0">
                <a:latin typeface="Ancizar Sans" panose="020B0602040300000003" pitchFamily="34" charset="0"/>
              </a:rPr>
              <a:t> </a:t>
            </a:r>
            <a:r>
              <a:rPr lang="en-US" sz="2600" dirty="0" err="1">
                <a:latin typeface="Ancizar Sans" panose="020B0602040300000003" pitchFamily="34" charset="0"/>
              </a:rPr>
              <a:t>desde</a:t>
            </a:r>
            <a:r>
              <a:rPr lang="en-US" sz="2600" dirty="0">
                <a:latin typeface="Ancizar Sans" panose="020B0602040300000003" pitchFamily="34" charset="0"/>
              </a:rPr>
              <a:t>/hacia la </a:t>
            </a:r>
            <a:r>
              <a:rPr lang="en-US" sz="2600" dirty="0" err="1">
                <a:latin typeface="Ancizar Sans" panose="020B0602040300000003" pitchFamily="34" charset="0"/>
              </a:rPr>
              <a:t>memoria</a:t>
            </a:r>
            <a:r>
              <a:rPr lang="en-US" sz="2600" dirty="0">
                <a:latin typeface="Ancizar Sans" panose="020B0602040300000003" pitchFamily="34" charset="0"/>
              </a:rPr>
              <a:t> principal hacia/</a:t>
            </a:r>
            <a:r>
              <a:rPr lang="en-US" sz="2600" dirty="0" err="1">
                <a:latin typeface="Ancizar Sans" panose="020B0602040300000003" pitchFamily="34" charset="0"/>
              </a:rPr>
              <a:t>desde</a:t>
            </a:r>
            <a:r>
              <a:rPr lang="en-US" sz="2600" dirty="0">
                <a:latin typeface="Ancizar Sans" panose="020B0602040300000003" pitchFamily="34" charset="0"/>
              </a:rPr>
              <a:t>  </a:t>
            </a:r>
            <a:r>
              <a:rPr lang="en-US" sz="2600" i="1" dirty="0">
                <a:latin typeface="Ancizar Sans" panose="020B0602040300000003" pitchFamily="34" charset="0"/>
              </a:rPr>
              <a:t>buffers</a:t>
            </a:r>
            <a:r>
              <a:rPr lang="en-US" sz="2600" dirty="0">
                <a:latin typeface="Ancizar Sans" panose="020B0602040300000003" pitchFamily="34" charset="0"/>
              </a:rPr>
              <a:t> locales</a:t>
            </a:r>
          </a:p>
          <a:p>
            <a:r>
              <a:rPr lang="en-US" sz="2600" dirty="0">
                <a:latin typeface="Ancizar Sans" panose="020B0602040300000003" pitchFamily="34" charset="0"/>
              </a:rPr>
              <a:t>Las </a:t>
            </a:r>
            <a:r>
              <a:rPr lang="en-US" sz="2600" dirty="0" err="1">
                <a:latin typeface="Ancizar Sans" panose="020B0602040300000003" pitchFamily="34" charset="0"/>
              </a:rPr>
              <a:t>operaciones</a:t>
            </a:r>
            <a:r>
              <a:rPr lang="en-US" sz="2600" dirty="0">
                <a:latin typeface="Ancizar Sans" panose="020B0602040300000003" pitchFamily="34" charset="0"/>
              </a:rPr>
              <a:t> de E/S van </a:t>
            </a:r>
            <a:r>
              <a:rPr lang="en-US" sz="2600" dirty="0" err="1">
                <a:latin typeface="Ancizar Sans" panose="020B0602040300000003" pitchFamily="34" charset="0"/>
              </a:rPr>
              <a:t>desde</a:t>
            </a:r>
            <a:r>
              <a:rPr lang="en-US" sz="2600" dirty="0">
                <a:latin typeface="Ancizar Sans" panose="020B0602040300000003" pitchFamily="34" charset="0"/>
              </a:rPr>
              <a:t> el </a:t>
            </a:r>
            <a:r>
              <a:rPr lang="en-US" sz="2600" dirty="0" err="1">
                <a:latin typeface="Ancizar Sans" panose="020B0602040300000003" pitchFamily="34" charset="0"/>
              </a:rPr>
              <a:t>dispositivo</a:t>
            </a:r>
            <a:r>
              <a:rPr lang="en-US" sz="2600" dirty="0">
                <a:latin typeface="Ancizar Sans" panose="020B0602040300000003" pitchFamily="34" charset="0"/>
              </a:rPr>
              <a:t> hacia el </a:t>
            </a:r>
            <a:r>
              <a:rPr lang="en-US" sz="2600" i="1" dirty="0">
                <a:latin typeface="Ancizar Sans" panose="020B0602040300000003" pitchFamily="34" charset="0"/>
              </a:rPr>
              <a:t>buffer</a:t>
            </a:r>
            <a:r>
              <a:rPr lang="en-US" sz="2600" dirty="0">
                <a:latin typeface="Ancizar Sans" panose="020B0602040300000003" pitchFamily="34" charset="0"/>
              </a:rPr>
              <a:t> local de la </a:t>
            </a:r>
            <a:r>
              <a:rPr lang="en-US" sz="2600" dirty="0" err="1">
                <a:latin typeface="Ancizar Sans" panose="020B0602040300000003" pitchFamily="34" charset="0"/>
              </a:rPr>
              <a:t>controladora</a:t>
            </a:r>
            <a:endParaRPr lang="en-US" sz="2600" dirty="0">
              <a:latin typeface="Ancizar Sans" panose="020B0602040300000003" pitchFamily="34" charset="0"/>
            </a:endParaRPr>
          </a:p>
          <a:p>
            <a:r>
              <a:rPr lang="en-US" sz="2600" dirty="0">
                <a:latin typeface="Ancizar Sans" panose="020B0602040300000003" pitchFamily="34" charset="0"/>
              </a:rPr>
              <a:t>La </a:t>
            </a:r>
            <a:r>
              <a:rPr lang="en-US" sz="2600" dirty="0" err="1">
                <a:latin typeface="Ancizar Sans" panose="020B0602040300000003" pitchFamily="34" charset="0"/>
              </a:rPr>
              <a:t>controladora</a:t>
            </a:r>
            <a:r>
              <a:rPr lang="en-US" sz="2600" dirty="0">
                <a:latin typeface="Ancizar Sans" panose="020B0602040300000003" pitchFamily="34" charset="0"/>
              </a:rPr>
              <a:t> del </a:t>
            </a:r>
            <a:r>
              <a:rPr lang="en-US" sz="2600" dirty="0" err="1">
                <a:latin typeface="Ancizar Sans" panose="020B0602040300000003" pitchFamily="34" charset="0"/>
              </a:rPr>
              <a:t>dispositivo</a:t>
            </a:r>
            <a:r>
              <a:rPr lang="en-US" sz="2600" dirty="0">
                <a:latin typeface="Ancizar Sans" panose="020B0602040300000003" pitchFamily="34" charset="0"/>
              </a:rPr>
              <a:t> </a:t>
            </a:r>
            <a:r>
              <a:rPr lang="en-US" sz="2600" dirty="0" err="1">
                <a:latin typeface="Ancizar Sans" panose="020B0602040300000003" pitchFamily="34" charset="0"/>
              </a:rPr>
              <a:t>informa</a:t>
            </a:r>
            <a:r>
              <a:rPr lang="en-US" sz="2600" dirty="0">
                <a:latin typeface="Ancizar Sans" panose="020B0602040300000003" pitchFamily="34" charset="0"/>
              </a:rPr>
              <a:t> a la CPU que </a:t>
            </a:r>
            <a:r>
              <a:rPr lang="en-US" sz="2600" dirty="0" err="1">
                <a:latin typeface="Ancizar Sans" panose="020B0602040300000003" pitchFamily="34" charset="0"/>
              </a:rPr>
              <a:t>este</a:t>
            </a:r>
            <a:r>
              <a:rPr lang="en-US" sz="2600" dirty="0">
                <a:latin typeface="Ancizar Sans" panose="020B0602040300000003" pitchFamily="34" charset="0"/>
              </a:rPr>
              <a:t> ha </a:t>
            </a:r>
            <a:r>
              <a:rPr lang="en-US" sz="2600" dirty="0" err="1">
                <a:latin typeface="Ancizar Sans" panose="020B0602040300000003" pitchFamily="34" charset="0"/>
              </a:rPr>
              <a:t>terminado</a:t>
            </a:r>
            <a:r>
              <a:rPr lang="en-US" sz="2600" dirty="0">
                <a:latin typeface="Ancizar Sans" panose="020B0602040300000003" pitchFamily="34" charset="0"/>
              </a:rPr>
              <a:t> </a:t>
            </a:r>
            <a:r>
              <a:rPr lang="en-US" sz="2600" dirty="0" err="1">
                <a:latin typeface="Ancizar Sans" panose="020B0602040300000003" pitchFamily="34" charset="0"/>
              </a:rPr>
              <a:t>su</a:t>
            </a:r>
            <a:r>
              <a:rPr lang="en-US" sz="2600" dirty="0">
                <a:latin typeface="Ancizar Sans" panose="020B0602040300000003" pitchFamily="34" charset="0"/>
              </a:rPr>
              <a:t> </a:t>
            </a:r>
            <a:r>
              <a:rPr lang="en-US" sz="2600" dirty="0" err="1">
                <a:latin typeface="Ancizar Sans" panose="020B0602040300000003" pitchFamily="34" charset="0"/>
              </a:rPr>
              <a:t>operación</a:t>
            </a:r>
            <a:r>
              <a:rPr lang="en-US" sz="2600" dirty="0">
                <a:latin typeface="Ancizar Sans" panose="020B0602040300000003" pitchFamily="34" charset="0"/>
              </a:rPr>
              <a:t> </a:t>
            </a:r>
            <a:r>
              <a:rPr lang="en-US" sz="2600" dirty="0" err="1">
                <a:latin typeface="Ancizar Sans" panose="020B0602040300000003" pitchFamily="34" charset="0"/>
              </a:rPr>
              <a:t>mediante</a:t>
            </a:r>
            <a:r>
              <a:rPr lang="en-US" sz="2600" dirty="0">
                <a:latin typeface="Ancizar Sans" panose="020B0602040300000003" pitchFamily="34" charset="0"/>
              </a:rPr>
              <a:t> </a:t>
            </a:r>
            <a:r>
              <a:rPr lang="en-US" sz="2600" dirty="0" err="1">
                <a:latin typeface="Ancizar Sans" panose="020B0602040300000003" pitchFamily="34" charset="0"/>
              </a:rPr>
              <a:t>una</a:t>
            </a:r>
            <a:r>
              <a:rPr lang="en-US" sz="2600" dirty="0">
                <a:latin typeface="Ancizar Sans" panose="020B0602040300000003" pitchFamily="34" charset="0"/>
              </a:rPr>
              <a:t> </a:t>
            </a:r>
            <a:r>
              <a:rPr lang="en-US" sz="2600" b="1" dirty="0" err="1">
                <a:latin typeface="Ancizar Sans" panose="020B0602040300000003" pitchFamily="34" charset="0"/>
              </a:rPr>
              <a:t>interrupción</a:t>
            </a:r>
            <a:endParaRPr lang="en-US" sz="2600" b="1" dirty="0">
              <a:latin typeface="Ancizar Sans" panose="020B0602040300000003" pitchFamily="34" charset="0"/>
            </a:endParaRPr>
          </a:p>
          <a:p>
            <a:endParaRPr lang="es-CO" dirty="0">
              <a:latin typeface="Ancizar Sans" panose="020B0602040300000003" pitchFamily="34" charset="0"/>
            </a:endParaRPr>
          </a:p>
        </p:txBody>
      </p:sp>
      <p:sp>
        <p:nvSpPr>
          <p:cNvPr id="10" name="Rectángulo 9">
            <a:extLst>
              <a:ext uri="{FF2B5EF4-FFF2-40B4-BE49-F238E27FC236}">
                <a16:creationId xmlns:a16="http://schemas.microsoft.com/office/drawing/2014/main" id="{6BEE1845-03EC-A646-9171-03BB915FD7CE}"/>
              </a:ext>
            </a:extLst>
          </p:cNvPr>
          <p:cNvSpPr/>
          <p:nvPr/>
        </p:nvSpPr>
        <p:spPr>
          <a:xfrm>
            <a:off x="993367" y="2794634"/>
            <a:ext cx="5360955" cy="397565"/>
          </a:xfrm>
          <a:custGeom>
            <a:avLst/>
            <a:gdLst>
              <a:gd name="connsiteX0" fmla="*/ 0 w 5360955"/>
              <a:gd name="connsiteY0" fmla="*/ 0 h 397565"/>
              <a:gd name="connsiteX1" fmla="*/ 542052 w 5360955"/>
              <a:gd name="connsiteY1" fmla="*/ 0 h 397565"/>
              <a:gd name="connsiteX2" fmla="*/ 976885 w 5360955"/>
              <a:gd name="connsiteY2" fmla="*/ 0 h 397565"/>
              <a:gd name="connsiteX3" fmla="*/ 1679766 w 5360955"/>
              <a:gd name="connsiteY3" fmla="*/ 0 h 397565"/>
              <a:gd name="connsiteX4" fmla="*/ 2221818 w 5360955"/>
              <a:gd name="connsiteY4" fmla="*/ 0 h 397565"/>
              <a:gd name="connsiteX5" fmla="*/ 2763870 w 5360955"/>
              <a:gd name="connsiteY5" fmla="*/ 0 h 397565"/>
              <a:gd name="connsiteX6" fmla="*/ 3466751 w 5360955"/>
              <a:gd name="connsiteY6" fmla="*/ 0 h 397565"/>
              <a:gd name="connsiteX7" fmla="*/ 3955193 w 5360955"/>
              <a:gd name="connsiteY7" fmla="*/ 0 h 397565"/>
              <a:gd name="connsiteX8" fmla="*/ 4658074 w 5360955"/>
              <a:gd name="connsiteY8" fmla="*/ 0 h 397565"/>
              <a:gd name="connsiteX9" fmla="*/ 5360955 w 5360955"/>
              <a:gd name="connsiteY9" fmla="*/ 0 h 397565"/>
              <a:gd name="connsiteX10" fmla="*/ 5360955 w 5360955"/>
              <a:gd name="connsiteY10" fmla="*/ 397565 h 397565"/>
              <a:gd name="connsiteX11" fmla="*/ 4765293 w 5360955"/>
              <a:gd name="connsiteY11" fmla="*/ 397565 h 397565"/>
              <a:gd name="connsiteX12" fmla="*/ 4223241 w 5360955"/>
              <a:gd name="connsiteY12" fmla="*/ 397565 h 397565"/>
              <a:gd name="connsiteX13" fmla="*/ 3520360 w 5360955"/>
              <a:gd name="connsiteY13" fmla="*/ 397565 h 397565"/>
              <a:gd name="connsiteX14" fmla="*/ 2817480 w 5360955"/>
              <a:gd name="connsiteY14" fmla="*/ 397565 h 397565"/>
              <a:gd name="connsiteX15" fmla="*/ 2329037 w 5360955"/>
              <a:gd name="connsiteY15" fmla="*/ 397565 h 397565"/>
              <a:gd name="connsiteX16" fmla="*/ 1733375 w 5360955"/>
              <a:gd name="connsiteY16" fmla="*/ 397565 h 397565"/>
              <a:gd name="connsiteX17" fmla="*/ 1030495 w 5360955"/>
              <a:gd name="connsiteY17" fmla="*/ 397565 h 397565"/>
              <a:gd name="connsiteX18" fmla="*/ 0 w 5360955"/>
              <a:gd name="connsiteY18" fmla="*/ 397565 h 397565"/>
              <a:gd name="connsiteX19" fmla="*/ 0 w 5360955"/>
              <a:gd name="connsiteY19" fmla="*/ 0 h 39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60955" h="397565" extrusionOk="0">
                <a:moveTo>
                  <a:pt x="0" y="0"/>
                </a:moveTo>
                <a:cubicBezTo>
                  <a:pt x="262500" y="-22126"/>
                  <a:pt x="419251" y="42713"/>
                  <a:pt x="542052" y="0"/>
                </a:cubicBezTo>
                <a:cubicBezTo>
                  <a:pt x="664853" y="-42713"/>
                  <a:pt x="879729" y="6537"/>
                  <a:pt x="976885" y="0"/>
                </a:cubicBezTo>
                <a:cubicBezTo>
                  <a:pt x="1074041" y="-6537"/>
                  <a:pt x="1372513" y="45191"/>
                  <a:pt x="1679766" y="0"/>
                </a:cubicBezTo>
                <a:cubicBezTo>
                  <a:pt x="1987019" y="-45191"/>
                  <a:pt x="2054448" y="22230"/>
                  <a:pt x="2221818" y="0"/>
                </a:cubicBezTo>
                <a:cubicBezTo>
                  <a:pt x="2389188" y="-22230"/>
                  <a:pt x="2638116" y="38037"/>
                  <a:pt x="2763870" y="0"/>
                </a:cubicBezTo>
                <a:cubicBezTo>
                  <a:pt x="2889624" y="-38037"/>
                  <a:pt x="3159323" y="83941"/>
                  <a:pt x="3466751" y="0"/>
                </a:cubicBezTo>
                <a:cubicBezTo>
                  <a:pt x="3774179" y="-83941"/>
                  <a:pt x="3796441" y="29793"/>
                  <a:pt x="3955193" y="0"/>
                </a:cubicBezTo>
                <a:cubicBezTo>
                  <a:pt x="4113945" y="-29793"/>
                  <a:pt x="4441705" y="81768"/>
                  <a:pt x="4658074" y="0"/>
                </a:cubicBezTo>
                <a:cubicBezTo>
                  <a:pt x="4874443" y="-81768"/>
                  <a:pt x="5177318" y="19640"/>
                  <a:pt x="5360955" y="0"/>
                </a:cubicBezTo>
                <a:cubicBezTo>
                  <a:pt x="5388818" y="158985"/>
                  <a:pt x="5342565" y="249004"/>
                  <a:pt x="5360955" y="397565"/>
                </a:cubicBezTo>
                <a:cubicBezTo>
                  <a:pt x="5210661" y="454636"/>
                  <a:pt x="5000708" y="334699"/>
                  <a:pt x="4765293" y="397565"/>
                </a:cubicBezTo>
                <a:cubicBezTo>
                  <a:pt x="4529878" y="460431"/>
                  <a:pt x="4489444" y="362251"/>
                  <a:pt x="4223241" y="397565"/>
                </a:cubicBezTo>
                <a:cubicBezTo>
                  <a:pt x="3957038" y="432879"/>
                  <a:pt x="3786499" y="323726"/>
                  <a:pt x="3520360" y="397565"/>
                </a:cubicBezTo>
                <a:cubicBezTo>
                  <a:pt x="3254221" y="471404"/>
                  <a:pt x="2978746" y="320753"/>
                  <a:pt x="2817480" y="397565"/>
                </a:cubicBezTo>
                <a:cubicBezTo>
                  <a:pt x="2656214" y="474377"/>
                  <a:pt x="2538124" y="374358"/>
                  <a:pt x="2329037" y="397565"/>
                </a:cubicBezTo>
                <a:cubicBezTo>
                  <a:pt x="2119950" y="420772"/>
                  <a:pt x="2009853" y="328927"/>
                  <a:pt x="1733375" y="397565"/>
                </a:cubicBezTo>
                <a:cubicBezTo>
                  <a:pt x="1456897" y="466203"/>
                  <a:pt x="1295980" y="377997"/>
                  <a:pt x="1030495" y="397565"/>
                </a:cubicBezTo>
                <a:cubicBezTo>
                  <a:pt x="765010" y="417133"/>
                  <a:pt x="345008" y="347178"/>
                  <a:pt x="0" y="397565"/>
                </a:cubicBezTo>
                <a:cubicBezTo>
                  <a:pt x="-817" y="312598"/>
                  <a:pt x="30056" y="114336"/>
                  <a:pt x="0" y="0"/>
                </a:cubicBezTo>
                <a:close/>
              </a:path>
            </a:pathLst>
          </a:custGeom>
          <a:noFill/>
          <a:ln>
            <a:solidFill>
              <a:schemeClr val="accent3">
                <a:lumMod val="50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48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3FB783A-1B11-801B-4DC1-32EF48E5E228}"/>
              </a:ext>
            </a:extLst>
          </p:cNvPr>
          <p:cNvSpPr>
            <a:spLocks noGrp="1"/>
          </p:cNvSpPr>
          <p:nvPr>
            <p:ph type="title"/>
          </p:nvPr>
        </p:nvSpPr>
        <p:spPr/>
        <p:txBody>
          <a:bodyPr/>
          <a:lstStyle/>
          <a:p>
            <a:r>
              <a:rPr lang="es-MX" dirty="0"/>
              <a:t>Preámbulo</a:t>
            </a:r>
            <a:endParaRPr lang="es-CO" dirty="0"/>
          </a:p>
        </p:txBody>
      </p:sp>
      <p:sp>
        <p:nvSpPr>
          <p:cNvPr id="5" name="Marcador de contenido 4">
            <a:extLst>
              <a:ext uri="{FF2B5EF4-FFF2-40B4-BE49-F238E27FC236}">
                <a16:creationId xmlns:a16="http://schemas.microsoft.com/office/drawing/2014/main" id="{92503C00-4075-1B40-5F98-966E0C6D022A}"/>
              </a:ext>
            </a:extLst>
          </p:cNvPr>
          <p:cNvSpPr>
            <a:spLocks noGrp="1"/>
          </p:cNvSpPr>
          <p:nvPr>
            <p:ph idx="1"/>
          </p:nvPr>
        </p:nvSpPr>
        <p:spPr/>
        <p:txBody>
          <a:bodyPr>
            <a:normAutofit fontScale="92500"/>
          </a:bodyPr>
          <a:lstStyle/>
          <a:p>
            <a:r>
              <a:rPr lang="es-MX" dirty="0"/>
              <a:t>Un </a:t>
            </a:r>
            <a:r>
              <a:rPr lang="es-MX" i="1" dirty="0"/>
              <a:t>sistema</a:t>
            </a:r>
            <a:r>
              <a:rPr lang="es-MX" dirty="0"/>
              <a:t> operativo actúa como intermediario entre el usuario de un computador y el hardware de dicho computador. El objetivo de un sistema operativo es proporcionar un entorno en el que el usuario pueda ejecutar programas de </a:t>
            </a:r>
            <a:r>
              <a:rPr lang="es-MX" i="1" dirty="0"/>
              <a:t>forma cómoda</a:t>
            </a:r>
            <a:r>
              <a:rPr lang="es-MX" dirty="0"/>
              <a:t> y </a:t>
            </a:r>
            <a:r>
              <a:rPr lang="es-MX" i="1" dirty="0"/>
              <a:t>eficaz</a:t>
            </a:r>
            <a:r>
              <a:rPr lang="es-MX" dirty="0"/>
              <a:t>.</a:t>
            </a:r>
          </a:p>
          <a:p>
            <a:r>
              <a:rPr lang="es-MX" dirty="0"/>
              <a:t>Un sistema operativo es un software que gestiona el hardware del computador. El hardware debe proporcionar los mecanismos adecuados para garantizar el correcto funcionamiento del sistema informático y evitar que los programas interfieran en el correcto funcionamiento del sistema.</a:t>
            </a:r>
          </a:p>
        </p:txBody>
      </p:sp>
      <p:pic>
        <p:nvPicPr>
          <p:cNvPr id="6" name="Imagen 5" descr="Forma&#10;&#10;Descripción generada automáticamente con confianza media">
            <a:extLst>
              <a:ext uri="{FF2B5EF4-FFF2-40B4-BE49-F238E27FC236}">
                <a16:creationId xmlns:a16="http://schemas.microsoft.com/office/drawing/2014/main" id="{EC5B3DA6-6747-F970-AFEA-A24E40336465}"/>
              </a:ext>
            </a:extLst>
          </p:cNvPr>
          <p:cNvPicPr>
            <a:picLocks noChangeAspect="1"/>
          </p:cNvPicPr>
          <p:nvPr/>
        </p:nvPicPr>
        <p:blipFill>
          <a:blip r:embed="rId2"/>
          <a:stretch>
            <a:fillRect/>
          </a:stretch>
        </p:blipFill>
        <p:spPr>
          <a:xfrm>
            <a:off x="3315516" y="681037"/>
            <a:ext cx="5560968" cy="5811838"/>
          </a:xfrm>
          <a:prstGeom prst="rect">
            <a:avLst/>
          </a:prstGeom>
        </p:spPr>
      </p:pic>
    </p:spTree>
    <p:extLst>
      <p:ext uri="{BB962C8B-B14F-4D97-AF65-F5344CB8AC3E}">
        <p14:creationId xmlns:p14="http://schemas.microsoft.com/office/powerpoint/2010/main" val="3718055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p:cNvSpPr>
            <a:spLocks noGrp="1"/>
          </p:cNvSpPr>
          <p:nvPr>
            <p:ph type="title"/>
          </p:nvPr>
        </p:nvSpPr>
        <p:spPr>
          <a:xfrm>
            <a:off x="838200" y="253397"/>
            <a:ext cx="10515600" cy="1273233"/>
          </a:xfrm>
        </p:spPr>
        <p:txBody>
          <a:bodyPr>
            <a:normAutofit/>
          </a:bodyPr>
          <a:lstStyle/>
          <a:p>
            <a:r>
              <a:rPr lang="es-CO" sz="4000">
                <a:latin typeface="Ancizar Sans" panose="020B0602040300000003" pitchFamily="34" charset="0"/>
              </a:rPr>
              <a:t>Interrupciones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p:cNvSpPr>
            <a:spLocks noGrp="1"/>
          </p:cNvSpPr>
          <p:nvPr>
            <p:ph idx="1"/>
          </p:nvPr>
        </p:nvSpPr>
        <p:spPr>
          <a:xfrm>
            <a:off x="838200" y="1997765"/>
            <a:ext cx="10515600" cy="4760844"/>
          </a:xfrm>
        </p:spPr>
        <p:txBody>
          <a:bodyPr>
            <a:normAutofit fontScale="92500" lnSpcReduction="20000"/>
          </a:bodyPr>
          <a:lstStyle/>
          <a:p>
            <a:pPr>
              <a:lnSpc>
                <a:spcPct val="90000"/>
              </a:lnSpc>
            </a:pPr>
            <a:r>
              <a:rPr lang="en-US" sz="2400" dirty="0">
                <a:latin typeface="Ancizar Sans" panose="020B0602040300000003" pitchFamily="34" charset="0"/>
              </a:rPr>
              <a:t>La </a:t>
            </a:r>
            <a:r>
              <a:rPr lang="en-US" sz="2400" dirty="0" err="1">
                <a:latin typeface="Ancizar Sans" panose="020B0602040300000003" pitchFamily="34" charset="0"/>
              </a:rPr>
              <a:t>ocurrencia</a:t>
            </a:r>
            <a:r>
              <a:rPr lang="en-US" sz="2400" dirty="0">
                <a:latin typeface="Ancizar Sans" panose="020B0602040300000003" pitchFamily="34" charset="0"/>
              </a:rPr>
              <a:t> de un </a:t>
            </a:r>
            <a:r>
              <a:rPr lang="en-US" sz="2400" dirty="0" err="1">
                <a:latin typeface="Ancizar Sans" panose="020B0602040300000003" pitchFamily="34" charset="0"/>
              </a:rPr>
              <a:t>evento</a:t>
            </a:r>
            <a:r>
              <a:rPr lang="en-US" sz="2400" dirty="0">
                <a:latin typeface="Ancizar Sans" panose="020B0602040300000003" pitchFamily="34" charset="0"/>
              </a:rPr>
              <a:t> se indica con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interrupción</a:t>
            </a:r>
            <a:r>
              <a:rPr lang="en-US" sz="2400" dirty="0">
                <a:latin typeface="Ancizar Sans" panose="020B0602040300000003" pitchFamily="34" charset="0"/>
              </a:rPr>
              <a:t>: </a:t>
            </a:r>
            <a:r>
              <a:rPr lang="en-US" sz="2400" dirty="0" err="1">
                <a:latin typeface="Ancizar Sans" panose="020B0602040300000003" pitchFamily="34" charset="0"/>
              </a:rPr>
              <a:t>puede</a:t>
            </a:r>
            <a:r>
              <a:rPr lang="en-US" sz="2400" dirty="0">
                <a:latin typeface="Ancizar Sans" panose="020B0602040300000003" pitchFamily="34" charset="0"/>
              </a:rPr>
              <a:t> ser de hardware o de software.</a:t>
            </a:r>
          </a:p>
          <a:p>
            <a:pPr>
              <a:lnSpc>
                <a:spcPct val="90000"/>
              </a:lnSpc>
            </a:pPr>
            <a:r>
              <a:rPr lang="en-US" sz="2400" dirty="0">
                <a:latin typeface="Ancizar Sans" panose="020B0602040300000003" pitchFamily="34" charset="0"/>
              </a:rPr>
              <a:t>Las </a:t>
            </a:r>
            <a:r>
              <a:rPr lang="en-US" sz="2400" dirty="0" err="1">
                <a:latin typeface="Ancizar Sans" panose="020B0602040300000003" pitchFamily="34" charset="0"/>
              </a:rPr>
              <a:t>interrupciones</a:t>
            </a:r>
            <a:r>
              <a:rPr lang="en-US" sz="2400" dirty="0">
                <a:latin typeface="Ancizar Sans" panose="020B0602040300000003" pitchFamily="34" charset="0"/>
              </a:rPr>
              <a:t> </a:t>
            </a:r>
            <a:r>
              <a:rPr lang="en-US" sz="2400" dirty="0" err="1">
                <a:latin typeface="Ancizar Sans" panose="020B0602040300000003" pitchFamily="34" charset="0"/>
              </a:rPr>
              <a:t>deben</a:t>
            </a:r>
            <a:r>
              <a:rPr lang="en-US" sz="2400" dirty="0">
                <a:latin typeface="Ancizar Sans" panose="020B0602040300000003" pitchFamily="34" charset="0"/>
              </a:rPr>
              <a:t> </a:t>
            </a:r>
            <a:r>
              <a:rPr lang="en-US" sz="2400" dirty="0" err="1">
                <a:latin typeface="Ancizar Sans" panose="020B0602040300000003" pitchFamily="34" charset="0"/>
              </a:rPr>
              <a:t>gestionarse</a:t>
            </a:r>
            <a:r>
              <a:rPr lang="en-US" sz="2400" dirty="0">
                <a:latin typeface="Ancizar Sans" panose="020B0602040300000003" pitchFamily="34" charset="0"/>
              </a:rPr>
              <a:t>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más</a:t>
            </a:r>
            <a:r>
              <a:rPr lang="en-US" sz="2400" dirty="0">
                <a:latin typeface="Ancizar Sans" panose="020B0602040300000003" pitchFamily="34" charset="0"/>
              </a:rPr>
              <a:t> </a:t>
            </a:r>
            <a:r>
              <a:rPr lang="en-US" sz="2400" dirty="0" err="1">
                <a:latin typeface="Ancizar Sans" panose="020B0602040300000003" pitchFamily="34" charset="0"/>
              </a:rPr>
              <a:t>rápido</a:t>
            </a:r>
            <a:r>
              <a:rPr lang="en-US" sz="2400" dirty="0">
                <a:latin typeface="Ancizar Sans" panose="020B0602040300000003" pitchFamily="34" charset="0"/>
              </a:rPr>
              <a:t> que se </a:t>
            </a:r>
            <a:r>
              <a:rPr lang="en-US" sz="2400" dirty="0" err="1">
                <a:latin typeface="Ancizar Sans" panose="020B0602040300000003" pitchFamily="34" charset="0"/>
              </a:rPr>
              <a:t>pueda</a:t>
            </a:r>
            <a:endParaRPr lang="en-US" sz="2400" dirty="0">
              <a:latin typeface="Ancizar Sans" panose="020B0602040300000003" pitchFamily="34" charset="0"/>
            </a:endParaRPr>
          </a:p>
          <a:p>
            <a:pPr>
              <a:lnSpc>
                <a:spcPct val="90000"/>
              </a:lnSpc>
            </a:pPr>
            <a:r>
              <a:rPr lang="en-US" sz="2400" dirty="0">
                <a:latin typeface="Ancizar Sans" panose="020B0602040300000003" pitchFamily="34" charset="0"/>
              </a:rPr>
              <a:t>Una </a:t>
            </a:r>
            <a:r>
              <a:rPr lang="en-US" sz="2400" dirty="0" err="1">
                <a:latin typeface="Ancizar Sans" panose="020B0602040300000003" pitchFamily="34" charset="0"/>
              </a:rPr>
              <a:t>interrupción</a:t>
            </a:r>
            <a:r>
              <a:rPr lang="en-US" sz="2400" dirty="0">
                <a:latin typeface="Ancizar Sans" panose="020B0602040300000003" pitchFamily="34" charset="0"/>
              </a:rPr>
              <a:t> </a:t>
            </a:r>
            <a:r>
              <a:rPr lang="en-US" sz="2400" dirty="0" err="1">
                <a:latin typeface="Ancizar Sans" panose="020B0602040300000003" pitchFamily="34" charset="0"/>
              </a:rPr>
              <a:t>generalmente</a:t>
            </a:r>
            <a:r>
              <a:rPr lang="en-US" sz="2400" dirty="0">
                <a:latin typeface="Ancizar Sans" panose="020B0602040300000003" pitchFamily="34" charset="0"/>
              </a:rPr>
              <a:t> </a:t>
            </a:r>
            <a:r>
              <a:rPr lang="en-US" sz="2400" dirty="0" err="1">
                <a:latin typeface="Ancizar Sans" panose="020B0602040300000003" pitchFamily="34" charset="0"/>
              </a:rPr>
              <a:t>transfiere</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control a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rutina</a:t>
            </a:r>
            <a:r>
              <a:rPr lang="en-US" sz="2400" dirty="0">
                <a:latin typeface="Ancizar Sans" panose="020B0602040300000003" pitchFamily="34" charset="0"/>
              </a:rPr>
              <a:t> de </a:t>
            </a:r>
            <a:r>
              <a:rPr lang="en-US" sz="2400" dirty="0" err="1">
                <a:latin typeface="Ancizar Sans" panose="020B0602040300000003" pitchFamily="34" charset="0"/>
              </a:rPr>
              <a:t>servicio</a:t>
            </a:r>
            <a:r>
              <a:rPr lang="en-US" sz="2400" dirty="0">
                <a:latin typeface="Ancizar Sans" panose="020B0602040300000003" pitchFamily="34" charset="0"/>
              </a:rPr>
              <a:t> de la </a:t>
            </a:r>
            <a:r>
              <a:rPr lang="en-US" sz="2400" dirty="0" err="1">
                <a:latin typeface="Ancizar Sans" panose="020B0602040300000003" pitchFamily="34" charset="0"/>
              </a:rPr>
              <a:t>interrupción</a:t>
            </a:r>
            <a:r>
              <a:rPr lang="en-US" sz="2400" dirty="0">
                <a:latin typeface="Ancizar Sans" panose="020B0602040300000003" pitchFamily="34" charset="0"/>
              </a:rPr>
              <a:t>’, </a:t>
            </a:r>
            <a:r>
              <a:rPr lang="en-US" sz="2400" dirty="0" err="1">
                <a:latin typeface="Ancizar Sans" panose="020B0602040300000003" pitchFamily="34" charset="0"/>
              </a:rPr>
              <a:t>mediante</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b="1" dirty="0">
                <a:latin typeface="Ancizar Sans" panose="020B0602040300000003" pitchFamily="34" charset="0"/>
              </a:rPr>
              <a:t>vector de </a:t>
            </a:r>
            <a:r>
              <a:rPr lang="en-US" sz="2400" b="1" dirty="0" err="1">
                <a:latin typeface="Ancizar Sans" panose="020B0602040300000003" pitchFamily="34" charset="0"/>
              </a:rPr>
              <a:t>interrupciones</a:t>
            </a:r>
            <a:r>
              <a:rPr lang="en-US" sz="2400" b="1" dirty="0">
                <a:latin typeface="Ancizar Sans" panose="020B0602040300000003" pitchFamily="34" charset="0"/>
              </a:rPr>
              <a:t> (interrupt vector)</a:t>
            </a:r>
            <a:r>
              <a:rPr lang="en-US" sz="2400" dirty="0">
                <a:latin typeface="Ancizar Sans" panose="020B0602040300000003" pitchFamily="34" charset="0"/>
              </a:rPr>
              <a:t>, que </a:t>
            </a:r>
            <a:r>
              <a:rPr lang="en-US" sz="2400" dirty="0" err="1">
                <a:latin typeface="Ancizar Sans" panose="020B0602040300000003" pitchFamily="34" charset="0"/>
              </a:rPr>
              <a:t>contiene</a:t>
            </a:r>
            <a:r>
              <a:rPr lang="en-US" sz="2400" dirty="0">
                <a:latin typeface="Ancizar Sans" panose="020B0602040300000003" pitchFamily="34" charset="0"/>
              </a:rPr>
              <a:t> las </a:t>
            </a:r>
            <a:r>
              <a:rPr lang="en-US" sz="2400" dirty="0" err="1">
                <a:latin typeface="Ancizar Sans" panose="020B0602040300000003" pitchFamily="34" charset="0"/>
              </a:rPr>
              <a:t>direcciones</a:t>
            </a:r>
            <a:r>
              <a:rPr lang="en-US" sz="2400" dirty="0">
                <a:latin typeface="Ancizar Sans" panose="020B0602040300000003" pitchFamily="34" charset="0"/>
              </a:rPr>
              <a:t> de </a:t>
            </a:r>
            <a:r>
              <a:rPr lang="en-US" sz="2400" dirty="0" err="1">
                <a:latin typeface="Ancizar Sans" panose="020B0602040300000003" pitchFamily="34" charset="0"/>
              </a:rPr>
              <a:t>todas</a:t>
            </a:r>
            <a:r>
              <a:rPr lang="en-US" sz="2400" dirty="0">
                <a:latin typeface="Ancizar Sans" panose="020B0602040300000003" pitchFamily="34" charset="0"/>
              </a:rPr>
              <a:t> las </a:t>
            </a:r>
            <a:r>
              <a:rPr lang="en-US" sz="2400" dirty="0" err="1">
                <a:latin typeface="Ancizar Sans" panose="020B0602040300000003" pitchFamily="34" charset="0"/>
              </a:rPr>
              <a:t>rutinas</a:t>
            </a:r>
            <a:r>
              <a:rPr lang="en-US" sz="2400" dirty="0">
                <a:latin typeface="Ancizar Sans" panose="020B0602040300000003" pitchFamily="34" charset="0"/>
              </a:rPr>
              <a:t> de </a:t>
            </a:r>
            <a:r>
              <a:rPr lang="en-US" sz="2400" dirty="0" err="1">
                <a:latin typeface="Ancizar Sans" panose="020B0602040300000003" pitchFamily="34" charset="0"/>
              </a:rPr>
              <a:t>servicio</a:t>
            </a:r>
            <a:endParaRPr lang="en-US" sz="2400" dirty="0">
              <a:latin typeface="Ancizar Sans" panose="020B0602040300000003" pitchFamily="34" charset="0"/>
            </a:endParaRPr>
          </a:p>
          <a:p>
            <a:pPr>
              <a:lnSpc>
                <a:spcPct val="90000"/>
              </a:lnSpc>
            </a:pPr>
            <a:r>
              <a:rPr lang="en-US" sz="2400" dirty="0">
                <a:latin typeface="Ancizar Sans" panose="020B0602040300000003" pitchFamily="34" charset="0"/>
              </a:rPr>
              <a:t>La </a:t>
            </a:r>
            <a:r>
              <a:rPr lang="en-US" sz="2400" dirty="0" err="1">
                <a:latin typeface="Ancizar Sans" panose="020B0602040300000003" pitchFamily="34" charset="0"/>
              </a:rPr>
              <a:t>arquitectura</a:t>
            </a:r>
            <a:r>
              <a:rPr lang="en-US" sz="2400" dirty="0">
                <a:latin typeface="Ancizar Sans" panose="020B0602040300000003" pitchFamily="34" charset="0"/>
              </a:rPr>
              <a:t> de </a:t>
            </a:r>
            <a:r>
              <a:rPr lang="en-US" sz="2400" dirty="0" err="1">
                <a:latin typeface="Ancizar Sans" panose="020B0602040300000003" pitchFamily="34" charset="0"/>
              </a:rPr>
              <a:t>interrupciones</a:t>
            </a:r>
            <a:r>
              <a:rPr lang="en-US" sz="2400" dirty="0">
                <a:latin typeface="Ancizar Sans" panose="020B0602040300000003" pitchFamily="34" charset="0"/>
              </a:rPr>
              <a:t> </a:t>
            </a:r>
            <a:r>
              <a:rPr lang="en-US" sz="2400" dirty="0" err="1">
                <a:latin typeface="Ancizar Sans" panose="020B0602040300000003" pitchFamily="34" charset="0"/>
              </a:rPr>
              <a:t>debe</a:t>
            </a:r>
            <a:r>
              <a:rPr lang="en-US" sz="2400" dirty="0">
                <a:latin typeface="Ancizar Sans" panose="020B0602040300000003" pitchFamily="34" charset="0"/>
              </a:rPr>
              <a:t> </a:t>
            </a:r>
            <a:r>
              <a:rPr lang="en-US" sz="2400" dirty="0" err="1">
                <a:latin typeface="Ancizar Sans" panose="020B0602040300000003" pitchFamily="34" charset="0"/>
              </a:rPr>
              <a:t>guardar</a:t>
            </a:r>
            <a:r>
              <a:rPr lang="en-US" sz="2400" dirty="0">
                <a:latin typeface="Ancizar Sans" panose="020B0602040300000003" pitchFamily="34" charset="0"/>
              </a:rPr>
              <a:t> la </a:t>
            </a:r>
            <a:r>
              <a:rPr lang="en-US" sz="2400" dirty="0" err="1">
                <a:latin typeface="Ancizar Sans" panose="020B0602040300000003" pitchFamily="34" charset="0"/>
              </a:rPr>
              <a:t>dirección</a:t>
            </a:r>
            <a:r>
              <a:rPr lang="en-US" sz="2400" dirty="0">
                <a:latin typeface="Ancizar Sans" panose="020B0602040300000003" pitchFamily="34" charset="0"/>
              </a:rPr>
              <a:t> de la </a:t>
            </a:r>
            <a:r>
              <a:rPr lang="en-US" sz="2400" dirty="0" err="1">
                <a:latin typeface="Ancizar Sans" panose="020B0602040300000003" pitchFamily="34" charset="0"/>
              </a:rPr>
              <a:t>instrucción</a:t>
            </a:r>
            <a:r>
              <a:rPr lang="en-US" sz="2400" dirty="0">
                <a:latin typeface="Ancizar Sans" panose="020B0602040300000003" pitchFamily="34" charset="0"/>
              </a:rPr>
              <a:t> </a:t>
            </a:r>
            <a:r>
              <a:rPr lang="en-US" sz="2400" dirty="0" err="1">
                <a:latin typeface="Ancizar Sans" panose="020B0602040300000003" pitchFamily="34" charset="0"/>
              </a:rPr>
              <a:t>interrumpida</a:t>
            </a:r>
            <a:r>
              <a:rPr lang="en-US" sz="2400" dirty="0">
                <a:latin typeface="Ancizar Sans" panose="020B0602040300000003" pitchFamily="34" charset="0"/>
              </a:rPr>
              <a:t>.</a:t>
            </a:r>
          </a:p>
          <a:p>
            <a:pPr>
              <a:lnSpc>
                <a:spcPct val="90000"/>
              </a:lnSpc>
            </a:pPr>
            <a:r>
              <a:rPr lang="en-US" sz="2400" dirty="0">
                <a:latin typeface="Ancizar Sans" panose="020B0602040300000003" pitchFamily="34" charset="0"/>
              </a:rPr>
              <a:t>Un </a:t>
            </a:r>
            <a:r>
              <a:rPr lang="en-US" sz="2400" b="1" dirty="0">
                <a:latin typeface="Ancizar Sans" panose="020B0602040300000003" pitchFamily="34" charset="0"/>
              </a:rPr>
              <a:t>trap</a:t>
            </a:r>
            <a:r>
              <a:rPr lang="en-US" sz="2400" dirty="0">
                <a:latin typeface="Ancizar Sans" panose="020B0602040300000003" pitchFamily="34" charset="0"/>
              </a:rPr>
              <a:t> o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b="1" dirty="0">
                <a:latin typeface="Ancizar Sans" panose="020B0602040300000003" pitchFamily="34" charset="0"/>
              </a:rPr>
              <a:t>exception</a:t>
            </a:r>
            <a:r>
              <a:rPr lang="en-US" sz="2400" dirty="0">
                <a:latin typeface="Ancizar Sans" panose="020B0602040300000003" pitchFamily="34" charset="0"/>
              </a:rPr>
              <a:t> es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interrupción</a:t>
            </a:r>
            <a:r>
              <a:rPr lang="en-US" sz="2400" dirty="0">
                <a:latin typeface="Ancizar Sans" panose="020B0602040300000003" pitchFamily="34" charset="0"/>
              </a:rPr>
              <a:t> </a:t>
            </a:r>
            <a:r>
              <a:rPr lang="en-US" sz="2400" dirty="0" err="1">
                <a:latin typeface="Ancizar Sans" panose="020B0602040300000003" pitchFamily="34" charset="0"/>
              </a:rPr>
              <a:t>generada</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software </a:t>
            </a:r>
            <a:r>
              <a:rPr lang="en-US" sz="2400" dirty="0" err="1">
                <a:latin typeface="Ancizar Sans" panose="020B0602040300000003" pitchFamily="34" charset="0"/>
              </a:rPr>
              <a:t>causada</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un error o </a:t>
            </a:r>
            <a:r>
              <a:rPr lang="en-US" sz="2400" dirty="0" err="1">
                <a:latin typeface="Ancizar Sans" panose="020B0602040300000003" pitchFamily="34" charset="0"/>
              </a:rPr>
              <a:t>por</a:t>
            </a:r>
            <a:r>
              <a:rPr lang="en-US" sz="2400" dirty="0">
                <a:latin typeface="Ancizar Sans" panose="020B0602040300000003" pitchFamily="34" charset="0"/>
              </a:rPr>
              <a:t> </a:t>
            </a:r>
            <a:r>
              <a:rPr lang="en-US" sz="2400" dirty="0" err="1">
                <a:latin typeface="Ancizar Sans" panose="020B0602040300000003" pitchFamily="34" charset="0"/>
              </a:rPr>
              <a:t>solicitud</a:t>
            </a:r>
            <a:r>
              <a:rPr lang="en-US" sz="2400" dirty="0">
                <a:latin typeface="Ancizar Sans" panose="020B0602040300000003" pitchFamily="34" charset="0"/>
              </a:rPr>
              <a:t> del </a:t>
            </a:r>
            <a:r>
              <a:rPr lang="en-US" sz="2400" dirty="0" err="1">
                <a:latin typeface="Ancizar Sans" panose="020B0602040300000003" pitchFamily="34" charset="0"/>
              </a:rPr>
              <a:t>usuario</a:t>
            </a:r>
            <a:endParaRPr lang="en-US" sz="2400" dirty="0">
              <a:latin typeface="Ancizar Sans" panose="020B0602040300000003" pitchFamily="34" charset="0"/>
            </a:endParaRPr>
          </a:p>
          <a:p>
            <a:pPr>
              <a:lnSpc>
                <a:spcPct val="90000"/>
              </a:lnSpc>
            </a:pPr>
            <a:r>
              <a:rPr lang="en-US" sz="2400" dirty="0">
                <a:latin typeface="Ancizar Sans" panose="020B0602040300000003" pitchFamily="34" charset="0"/>
              </a:rPr>
              <a:t>Un Sistema </a:t>
            </a:r>
            <a:r>
              <a:rPr lang="en-US" sz="2400" dirty="0" err="1">
                <a:latin typeface="Ancizar Sans" panose="020B0602040300000003" pitchFamily="34" charset="0"/>
              </a:rPr>
              <a:t>operativo</a:t>
            </a:r>
            <a:r>
              <a:rPr lang="en-US" sz="2400" dirty="0">
                <a:latin typeface="Ancizar Sans" panose="020B0602040300000003" pitchFamily="34" charset="0"/>
              </a:rPr>
              <a:t> es un </a:t>
            </a:r>
            <a:r>
              <a:rPr lang="en-US" sz="2400" b="1" dirty="0" err="1">
                <a:latin typeface="Ancizar Sans" panose="020B0602040300000003" pitchFamily="34" charset="0"/>
              </a:rPr>
              <a:t>manejador</a:t>
            </a:r>
            <a:r>
              <a:rPr lang="en-US" sz="2400" b="1" dirty="0">
                <a:latin typeface="Ancizar Sans" panose="020B0602040300000003" pitchFamily="34" charset="0"/>
              </a:rPr>
              <a:t> de </a:t>
            </a:r>
            <a:r>
              <a:rPr lang="en-US" sz="2400" b="1" dirty="0" err="1">
                <a:latin typeface="Ancizar Sans" panose="020B0602040300000003" pitchFamily="34" charset="0"/>
              </a:rPr>
              <a:t>interrupciones</a:t>
            </a:r>
            <a:endParaRPr lang="en-US" sz="2400" b="1" dirty="0">
              <a:latin typeface="Ancizar Sans" panose="020B0602040300000003" pitchFamily="34" charset="0"/>
            </a:endParaRPr>
          </a:p>
          <a:p>
            <a:pPr>
              <a:lnSpc>
                <a:spcPct val="90000"/>
              </a:lnSpc>
            </a:pPr>
            <a:r>
              <a:rPr lang="en-US" sz="2400" dirty="0">
                <a:latin typeface="Ancizar Sans" panose="020B0602040300000003" pitchFamily="34" charset="0"/>
              </a:rPr>
              <a:t>El Sistema </a:t>
            </a:r>
            <a:r>
              <a:rPr lang="en-US" sz="2400" dirty="0" err="1">
                <a:latin typeface="Ancizar Sans" panose="020B0602040300000003" pitchFamily="34" charset="0"/>
              </a:rPr>
              <a:t>operativo</a:t>
            </a:r>
            <a:r>
              <a:rPr lang="en-US" sz="2400" dirty="0">
                <a:latin typeface="Ancizar Sans" panose="020B0602040300000003" pitchFamily="34" charset="0"/>
              </a:rPr>
              <a:t> </a:t>
            </a:r>
            <a:r>
              <a:rPr lang="en-US" sz="2400" dirty="0" err="1">
                <a:latin typeface="Ancizar Sans" panose="020B0602040300000003" pitchFamily="34" charset="0"/>
              </a:rPr>
              <a:t>preserva</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estado</a:t>
            </a:r>
            <a:r>
              <a:rPr lang="en-US" sz="2400" dirty="0">
                <a:latin typeface="Ancizar Sans" panose="020B0602040300000003" pitchFamily="34" charset="0"/>
              </a:rPr>
              <a:t> de la CPU al </a:t>
            </a:r>
            <a:r>
              <a:rPr lang="en-US" sz="2400" dirty="0" err="1">
                <a:latin typeface="Ancizar Sans" panose="020B0602040300000003" pitchFamily="34" charset="0"/>
              </a:rPr>
              <a:t>guardar</a:t>
            </a:r>
            <a:r>
              <a:rPr lang="en-US" sz="2400" dirty="0">
                <a:latin typeface="Ancizar Sans" panose="020B0602040300000003" pitchFamily="34" charset="0"/>
              </a:rPr>
              <a:t>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registros</a:t>
            </a:r>
            <a:r>
              <a:rPr lang="en-US" sz="2400" dirty="0">
                <a:latin typeface="Ancizar Sans" panose="020B0602040300000003" pitchFamily="34" charset="0"/>
              </a:rPr>
              <a:t> y </a:t>
            </a:r>
            <a:r>
              <a:rPr lang="en-US" sz="2400" dirty="0" err="1">
                <a:latin typeface="Ancizar Sans" panose="020B0602040300000003" pitchFamily="34" charset="0"/>
              </a:rPr>
              <a:t>el</a:t>
            </a:r>
            <a:r>
              <a:rPr lang="en-US" sz="2400" dirty="0">
                <a:latin typeface="Ancizar Sans" panose="020B0602040300000003" pitchFamily="34" charset="0"/>
              </a:rPr>
              <a:t> Contador de </a:t>
            </a:r>
            <a:r>
              <a:rPr lang="en-US" sz="2400" dirty="0" err="1">
                <a:latin typeface="Ancizar Sans" panose="020B0602040300000003" pitchFamily="34" charset="0"/>
              </a:rPr>
              <a:t>programa</a:t>
            </a:r>
            <a:endParaRPr lang="en-US" sz="2400" dirty="0">
              <a:latin typeface="Ancizar Sans" panose="020B0602040300000003" pitchFamily="34" charset="0"/>
            </a:endParaRPr>
          </a:p>
          <a:p>
            <a:pPr>
              <a:lnSpc>
                <a:spcPct val="90000"/>
              </a:lnSpc>
            </a:pPr>
            <a:r>
              <a:rPr lang="en-US" sz="2400" dirty="0" err="1">
                <a:latin typeface="Ancizar Sans" panose="020B0602040300000003" pitchFamily="34" charset="0"/>
              </a:rPr>
              <a:t>Determina</a:t>
            </a:r>
            <a:r>
              <a:rPr lang="en-US" sz="2400" dirty="0">
                <a:latin typeface="Ancizar Sans" panose="020B0602040300000003" pitchFamily="34" charset="0"/>
              </a:rPr>
              <a:t> </a:t>
            </a:r>
            <a:r>
              <a:rPr lang="en-US" sz="2400" dirty="0" err="1">
                <a:latin typeface="Ancizar Sans" panose="020B0602040300000003" pitchFamily="34" charset="0"/>
              </a:rPr>
              <a:t>qué</a:t>
            </a:r>
            <a:r>
              <a:rPr lang="en-US" sz="2400" dirty="0">
                <a:latin typeface="Ancizar Sans" panose="020B0602040300000003" pitchFamily="34" charset="0"/>
              </a:rPr>
              <a:t> </a:t>
            </a:r>
            <a:r>
              <a:rPr lang="en-US" sz="2400" dirty="0" err="1">
                <a:latin typeface="Ancizar Sans" panose="020B0602040300000003" pitchFamily="34" charset="0"/>
              </a:rPr>
              <a:t>tipo</a:t>
            </a:r>
            <a:r>
              <a:rPr lang="en-US" sz="2400" dirty="0">
                <a:latin typeface="Ancizar Sans" panose="020B0602040300000003" pitchFamily="34" charset="0"/>
              </a:rPr>
              <a:t> de </a:t>
            </a:r>
            <a:r>
              <a:rPr lang="en-US" sz="2400" dirty="0" err="1">
                <a:latin typeface="Ancizar Sans" panose="020B0602040300000003" pitchFamily="34" charset="0"/>
              </a:rPr>
              <a:t>interrupción</a:t>
            </a:r>
            <a:r>
              <a:rPr lang="en-US" sz="2400" dirty="0">
                <a:latin typeface="Ancizar Sans" panose="020B0602040300000003" pitchFamily="34" charset="0"/>
              </a:rPr>
              <a:t> ha </a:t>
            </a:r>
            <a:r>
              <a:rPr lang="en-US" sz="2400" dirty="0" err="1">
                <a:latin typeface="Ancizar Sans" panose="020B0602040300000003" pitchFamily="34" charset="0"/>
              </a:rPr>
              <a:t>ocurrido</a:t>
            </a:r>
            <a:endParaRPr lang="en-US" sz="2400" dirty="0">
              <a:latin typeface="Ancizar Sans" panose="020B0602040300000003" pitchFamily="34" charset="0"/>
            </a:endParaRPr>
          </a:p>
          <a:p>
            <a:pPr lvl="1">
              <a:lnSpc>
                <a:spcPct val="90000"/>
              </a:lnSpc>
            </a:pPr>
            <a:r>
              <a:rPr lang="en-US" sz="2400" dirty="0" err="1">
                <a:latin typeface="Ancizar Sans" panose="020B0602040300000003" pitchFamily="34" charset="0"/>
              </a:rPr>
              <a:t>Sondeo</a:t>
            </a:r>
            <a:r>
              <a:rPr lang="en-US" sz="2400" dirty="0">
                <a:latin typeface="Ancizar Sans" panose="020B0602040300000003" pitchFamily="34" charset="0"/>
              </a:rPr>
              <a:t> (polling)</a:t>
            </a:r>
          </a:p>
          <a:p>
            <a:pPr lvl="1">
              <a:lnSpc>
                <a:spcPct val="90000"/>
              </a:lnSpc>
            </a:pPr>
            <a:r>
              <a:rPr lang="en-US" sz="2400" dirty="0">
                <a:latin typeface="Ancizar Sans" panose="020B0602040300000003" pitchFamily="34" charset="0"/>
              </a:rPr>
              <a:t>Sistema de </a:t>
            </a:r>
            <a:r>
              <a:rPr lang="en-US" sz="2400" dirty="0" err="1">
                <a:latin typeface="Ancizar Sans" panose="020B0602040300000003" pitchFamily="34" charset="0"/>
              </a:rPr>
              <a:t>interrupción</a:t>
            </a:r>
            <a:r>
              <a:rPr lang="en-US" sz="2400" dirty="0">
                <a:latin typeface="Ancizar Sans" panose="020B0602040300000003" pitchFamily="34" charset="0"/>
              </a:rPr>
              <a:t> </a:t>
            </a:r>
            <a:r>
              <a:rPr lang="en-US" sz="2400" dirty="0" err="1">
                <a:latin typeface="Ancizar Sans" panose="020B0602040300000003" pitchFamily="34" charset="0"/>
              </a:rPr>
              <a:t>vectorizado</a:t>
            </a:r>
            <a:endParaRPr lang="en-US" sz="2400" dirty="0">
              <a:latin typeface="Ancizar Sans" panose="020B0602040300000003" pitchFamily="34" charset="0"/>
            </a:endParaRPr>
          </a:p>
          <a:p>
            <a:pPr>
              <a:lnSpc>
                <a:spcPct val="90000"/>
              </a:lnSpc>
            </a:pPr>
            <a:r>
              <a:rPr lang="en-US" sz="2400" dirty="0" err="1">
                <a:latin typeface="Ancizar Sans" panose="020B0602040300000003" pitchFamily="34" charset="0"/>
              </a:rPr>
              <a:t>Segmentos</a:t>
            </a:r>
            <a:r>
              <a:rPr lang="en-US" sz="2400" dirty="0">
                <a:latin typeface="Ancizar Sans" panose="020B0602040300000003" pitchFamily="34" charset="0"/>
              </a:rPr>
              <a:t> </a:t>
            </a:r>
            <a:r>
              <a:rPr lang="en-US" sz="2400" dirty="0" err="1">
                <a:latin typeface="Ancizar Sans" panose="020B0602040300000003" pitchFamily="34" charset="0"/>
              </a:rPr>
              <a:t>separados</a:t>
            </a:r>
            <a:r>
              <a:rPr lang="en-US" sz="2400" dirty="0">
                <a:latin typeface="Ancizar Sans" panose="020B0602040300000003" pitchFamily="34" charset="0"/>
              </a:rPr>
              <a:t> de </a:t>
            </a:r>
            <a:r>
              <a:rPr lang="en-US" sz="2400" dirty="0" err="1">
                <a:latin typeface="Ancizar Sans" panose="020B0602040300000003" pitchFamily="34" charset="0"/>
              </a:rPr>
              <a:t>código</a:t>
            </a:r>
            <a:r>
              <a:rPr lang="en-US" sz="2400" dirty="0">
                <a:latin typeface="Ancizar Sans" panose="020B0602040300000003" pitchFamily="34" charset="0"/>
              </a:rPr>
              <a:t> </a:t>
            </a:r>
            <a:r>
              <a:rPr lang="en-US" sz="2400" dirty="0" err="1">
                <a:latin typeface="Ancizar Sans" panose="020B0602040300000003" pitchFamily="34" charset="0"/>
              </a:rPr>
              <a:t>determina</a:t>
            </a:r>
            <a:r>
              <a:rPr lang="en-US" sz="2400" dirty="0">
                <a:latin typeface="Ancizar Sans" panose="020B0602040300000003" pitchFamily="34" charset="0"/>
              </a:rPr>
              <a:t> </a:t>
            </a:r>
            <a:r>
              <a:rPr lang="en-US" sz="2400" dirty="0" err="1">
                <a:latin typeface="Ancizar Sans" panose="020B0602040300000003" pitchFamily="34" charset="0"/>
              </a:rPr>
              <a:t>qué</a:t>
            </a:r>
            <a:r>
              <a:rPr lang="en-US" sz="2400" dirty="0">
                <a:latin typeface="Ancizar Sans" panose="020B0602040300000003" pitchFamily="34" charset="0"/>
              </a:rPr>
              <a:t> </a:t>
            </a:r>
            <a:r>
              <a:rPr lang="en-US" sz="2400" dirty="0" err="1">
                <a:latin typeface="Ancizar Sans" panose="020B0602040300000003" pitchFamily="34" charset="0"/>
              </a:rPr>
              <a:t>acción</a:t>
            </a:r>
            <a:r>
              <a:rPr lang="en-US" sz="2400" dirty="0">
                <a:latin typeface="Ancizar Sans" panose="020B0602040300000003" pitchFamily="34" charset="0"/>
              </a:rPr>
              <a:t> </a:t>
            </a:r>
            <a:r>
              <a:rPr lang="en-US" sz="2400" dirty="0" err="1">
                <a:latin typeface="Ancizar Sans" panose="020B0602040300000003" pitchFamily="34" charset="0"/>
              </a:rPr>
              <a:t>debe</a:t>
            </a:r>
            <a:r>
              <a:rPr lang="en-US" sz="2400" dirty="0">
                <a:latin typeface="Ancizar Sans" panose="020B0602040300000003" pitchFamily="34" charset="0"/>
              </a:rPr>
              <a:t> ser </a:t>
            </a:r>
            <a:r>
              <a:rPr lang="en-US" sz="2400" dirty="0" err="1">
                <a:latin typeface="Ancizar Sans" panose="020B0602040300000003" pitchFamily="34" charset="0"/>
              </a:rPr>
              <a:t>adelantada</a:t>
            </a:r>
            <a:r>
              <a:rPr lang="en-US" sz="2400" dirty="0">
                <a:latin typeface="Ancizar Sans" panose="020B0602040300000003" pitchFamily="34" charset="0"/>
              </a:rPr>
              <a:t> para </a:t>
            </a:r>
            <a:r>
              <a:rPr lang="en-US" sz="2400" dirty="0" err="1">
                <a:latin typeface="Ancizar Sans" panose="020B0602040300000003" pitchFamily="34" charset="0"/>
              </a:rPr>
              <a:t>cada</a:t>
            </a:r>
            <a:r>
              <a:rPr lang="en-US" sz="2400" dirty="0">
                <a:latin typeface="Ancizar Sans" panose="020B0602040300000003" pitchFamily="34" charset="0"/>
              </a:rPr>
              <a:t> </a:t>
            </a:r>
            <a:r>
              <a:rPr lang="en-US" sz="2400" dirty="0" err="1">
                <a:latin typeface="Ancizar Sans" panose="020B0602040300000003" pitchFamily="34" charset="0"/>
              </a:rPr>
              <a:t>tipo</a:t>
            </a:r>
            <a:r>
              <a:rPr lang="en-US" sz="2400" dirty="0">
                <a:latin typeface="Ancizar Sans" panose="020B0602040300000003" pitchFamily="34" charset="0"/>
              </a:rPr>
              <a:t> de </a:t>
            </a:r>
            <a:r>
              <a:rPr lang="en-US" sz="2400" dirty="0" err="1">
                <a:latin typeface="Ancizar Sans" panose="020B0602040300000003" pitchFamily="34" charset="0"/>
              </a:rPr>
              <a:t>interrupción</a:t>
            </a:r>
            <a:r>
              <a:rPr lang="en-US" sz="2400" dirty="0">
                <a:latin typeface="Ancizar Sans" panose="020B0602040300000003" pitchFamily="34" charset="0"/>
              </a:rPr>
              <a:t> </a:t>
            </a:r>
          </a:p>
          <a:p>
            <a:pPr marL="0" indent="0">
              <a:lnSpc>
                <a:spcPct val="90000"/>
              </a:lnSpc>
              <a:buNone/>
            </a:pPr>
            <a:endParaRPr lang="es-CO" sz="1700" dirty="0">
              <a:latin typeface="Ancizar Sans" panose="020B0602040300000003" pitchFamily="34" charset="0"/>
            </a:endParaRPr>
          </a:p>
        </p:txBody>
      </p:sp>
    </p:spTree>
    <p:extLst>
      <p:ext uri="{BB962C8B-B14F-4D97-AF65-F5344CB8AC3E}">
        <p14:creationId xmlns:p14="http://schemas.microsoft.com/office/powerpoint/2010/main" val="2969556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ángulo 57">
            <a:extLst>
              <a:ext uri="{FF2B5EF4-FFF2-40B4-BE49-F238E27FC236}">
                <a16:creationId xmlns:a16="http://schemas.microsoft.com/office/drawing/2014/main" id="{9CA7D196-B0D7-7847-CB21-FC5D304F4D04}"/>
              </a:ext>
            </a:extLst>
          </p:cNvPr>
          <p:cNvSpPr/>
          <p:nvPr/>
        </p:nvSpPr>
        <p:spPr>
          <a:xfrm>
            <a:off x="2870202" y="2899322"/>
            <a:ext cx="7502907" cy="634928"/>
          </a:xfrm>
          <a:prstGeom prst="rect">
            <a:avLst/>
          </a:prstGeom>
          <a:solidFill>
            <a:schemeClr val="accent3">
              <a:lumMod val="20000"/>
              <a:lumOff val="80000"/>
              <a:alpha val="50000"/>
            </a:schemeClr>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59" name="Rectángulo 58">
            <a:extLst>
              <a:ext uri="{FF2B5EF4-FFF2-40B4-BE49-F238E27FC236}">
                <a16:creationId xmlns:a16="http://schemas.microsoft.com/office/drawing/2014/main" id="{E3A5A7B8-2399-458D-9BD4-624068304725}"/>
              </a:ext>
            </a:extLst>
          </p:cNvPr>
          <p:cNvSpPr/>
          <p:nvPr/>
        </p:nvSpPr>
        <p:spPr>
          <a:xfrm>
            <a:off x="2870201" y="3537019"/>
            <a:ext cx="7502907" cy="634928"/>
          </a:xfrm>
          <a:prstGeom prst="rect">
            <a:avLst/>
          </a:prstGeom>
          <a:solidFill>
            <a:schemeClr val="accent3">
              <a:lumMod val="20000"/>
              <a:lumOff val="80000"/>
              <a:alpha val="50000"/>
            </a:schemeClr>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A6271574-B805-4DEA-0E29-68CCDAE80E34}"/>
              </a:ext>
            </a:extLst>
          </p:cNvPr>
          <p:cNvSpPr/>
          <p:nvPr/>
        </p:nvSpPr>
        <p:spPr>
          <a:xfrm>
            <a:off x="2870202" y="1297943"/>
            <a:ext cx="7502907" cy="801687"/>
          </a:xfrm>
          <a:prstGeom prst="rect">
            <a:avLst/>
          </a:prstGeom>
          <a:solidFill>
            <a:schemeClr val="accent6">
              <a:lumMod val="20000"/>
              <a:lumOff val="80000"/>
              <a:alpha val="50000"/>
            </a:schemeClr>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57" name="Rectángulo 56">
            <a:extLst>
              <a:ext uri="{FF2B5EF4-FFF2-40B4-BE49-F238E27FC236}">
                <a16:creationId xmlns:a16="http://schemas.microsoft.com/office/drawing/2014/main" id="{0614E7DB-8D60-497B-6B98-7521D48C3522}"/>
              </a:ext>
            </a:extLst>
          </p:cNvPr>
          <p:cNvSpPr/>
          <p:nvPr/>
        </p:nvSpPr>
        <p:spPr>
          <a:xfrm>
            <a:off x="2886077" y="2096452"/>
            <a:ext cx="7502907" cy="801687"/>
          </a:xfrm>
          <a:prstGeom prst="rect">
            <a:avLst/>
          </a:prstGeom>
          <a:solidFill>
            <a:schemeClr val="accent6">
              <a:lumMod val="20000"/>
              <a:lumOff val="80000"/>
              <a:alpha val="50000"/>
            </a:schemeClr>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2" name="Título 1"/>
          <p:cNvSpPr>
            <a:spLocks noGrp="1"/>
          </p:cNvSpPr>
          <p:nvPr>
            <p:ph type="title"/>
          </p:nvPr>
        </p:nvSpPr>
        <p:spPr/>
        <p:txBody>
          <a:bodyPr>
            <a:normAutofit/>
          </a:bodyPr>
          <a:lstStyle/>
          <a:p>
            <a:r>
              <a:rPr lang="es-CO" dirty="0">
                <a:latin typeface="Ancizar Sans" panose="020B0602040300000003" pitchFamily="34" charset="0"/>
              </a:rPr>
              <a:t>Diagrama de tiempo de una interrupción</a:t>
            </a:r>
          </a:p>
        </p:txBody>
      </p:sp>
      <p:sp>
        <p:nvSpPr>
          <p:cNvPr id="3" name="Marcador de contenido 2">
            <a:extLst>
              <a:ext uri="{FF2B5EF4-FFF2-40B4-BE49-F238E27FC236}">
                <a16:creationId xmlns:a16="http://schemas.microsoft.com/office/drawing/2014/main" id="{EE3F380A-8EED-DC17-16C0-D98E19503370}"/>
              </a:ext>
            </a:extLst>
          </p:cNvPr>
          <p:cNvSpPr>
            <a:spLocks noGrp="1"/>
          </p:cNvSpPr>
          <p:nvPr>
            <p:ph idx="1"/>
          </p:nvPr>
        </p:nvSpPr>
        <p:spPr/>
        <p:txBody>
          <a:bodyPr/>
          <a:lstStyle/>
          <a:p>
            <a:endParaRPr lang="es-CO" dirty="0"/>
          </a:p>
        </p:txBody>
      </p:sp>
      <p:sp>
        <p:nvSpPr>
          <p:cNvPr id="5" name="Line 4"/>
          <p:cNvSpPr>
            <a:spLocks noChangeShapeType="1"/>
          </p:cNvSpPr>
          <p:nvPr/>
        </p:nvSpPr>
        <p:spPr bwMode="auto">
          <a:xfrm>
            <a:off x="2092326" y="4193542"/>
            <a:ext cx="800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 name="AutoShape 5"/>
          <p:cNvSpPr>
            <a:spLocks/>
          </p:cNvSpPr>
          <p:nvPr/>
        </p:nvSpPr>
        <p:spPr bwMode="auto">
          <a:xfrm>
            <a:off x="2717801" y="1642430"/>
            <a:ext cx="76200" cy="914400"/>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7" name="AutoShape 6"/>
          <p:cNvSpPr>
            <a:spLocks/>
          </p:cNvSpPr>
          <p:nvPr/>
        </p:nvSpPr>
        <p:spPr bwMode="auto">
          <a:xfrm>
            <a:off x="2701926" y="3050542"/>
            <a:ext cx="76200" cy="914400"/>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8" name="Text Box 7"/>
          <p:cNvSpPr txBox="1">
            <a:spLocks noChangeArrowheads="1"/>
          </p:cNvSpPr>
          <p:nvPr/>
        </p:nvSpPr>
        <p:spPr bwMode="auto">
          <a:xfrm>
            <a:off x="1879602" y="1947230"/>
            <a:ext cx="530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CPU</a:t>
            </a:r>
            <a:endParaRPr lang="es-ES_tradnl" altLang="es-CO" sz="2400"/>
          </a:p>
        </p:txBody>
      </p:sp>
      <p:sp>
        <p:nvSpPr>
          <p:cNvPr id="9" name="Text Box 8"/>
          <p:cNvSpPr txBox="1">
            <a:spLocks noChangeArrowheads="1"/>
          </p:cNvSpPr>
          <p:nvPr/>
        </p:nvSpPr>
        <p:spPr bwMode="auto">
          <a:xfrm>
            <a:off x="1707062" y="3202942"/>
            <a:ext cx="10134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Dispositivo</a:t>
            </a:r>
          </a:p>
          <a:p>
            <a:pPr algn="ctr">
              <a:spcBef>
                <a:spcPct val="0"/>
              </a:spcBef>
              <a:buFontTx/>
              <a:buNone/>
            </a:pPr>
            <a:r>
              <a:rPr lang="es-ES_tradnl" altLang="es-CO" sz="1400"/>
              <a:t>E/S</a:t>
            </a:r>
          </a:p>
          <a:p>
            <a:pPr algn="ctr">
              <a:spcBef>
                <a:spcPct val="0"/>
              </a:spcBef>
              <a:buFontTx/>
              <a:buNone/>
            </a:pPr>
            <a:r>
              <a:rPr lang="es-ES_tradnl" altLang="es-CO" sz="1400"/>
              <a:t>(disco)</a:t>
            </a:r>
            <a:endParaRPr lang="es-ES_tradnl" altLang="es-CO" sz="2400"/>
          </a:p>
        </p:txBody>
      </p:sp>
      <p:sp>
        <p:nvSpPr>
          <p:cNvPr id="10" name="Text Box 9"/>
          <p:cNvSpPr txBox="1">
            <a:spLocks noChangeArrowheads="1"/>
          </p:cNvSpPr>
          <p:nvPr/>
        </p:nvSpPr>
        <p:spPr bwMode="auto">
          <a:xfrm>
            <a:off x="2854327" y="1297943"/>
            <a:ext cx="8915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a:t>Ejecutando</a:t>
            </a:r>
          </a:p>
          <a:p>
            <a:pPr>
              <a:spcBef>
                <a:spcPct val="0"/>
              </a:spcBef>
              <a:buFontTx/>
              <a:buNone/>
            </a:pPr>
            <a:r>
              <a:rPr lang="es-ES_tradnl" altLang="es-CO" sz="1200"/>
              <a:t>proceso del</a:t>
            </a:r>
          </a:p>
          <a:p>
            <a:pPr>
              <a:spcBef>
                <a:spcPct val="0"/>
              </a:spcBef>
              <a:buFontTx/>
              <a:buNone/>
            </a:pPr>
            <a:r>
              <a:rPr lang="es-ES_tradnl" altLang="es-CO" sz="1200"/>
              <a:t>usuario</a:t>
            </a:r>
            <a:endParaRPr lang="es-ES_tradnl" altLang="es-CO" sz="2400"/>
          </a:p>
        </p:txBody>
      </p:sp>
      <p:sp>
        <p:nvSpPr>
          <p:cNvPr id="11" name="Text Box 10"/>
          <p:cNvSpPr txBox="1">
            <a:spLocks noChangeArrowheads="1"/>
          </p:cNvSpPr>
          <p:nvPr/>
        </p:nvSpPr>
        <p:spPr bwMode="auto">
          <a:xfrm>
            <a:off x="2870202" y="2252031"/>
            <a:ext cx="9781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a:t>Procesando</a:t>
            </a:r>
          </a:p>
          <a:p>
            <a:pPr>
              <a:spcBef>
                <a:spcPct val="0"/>
              </a:spcBef>
              <a:buFontTx/>
              <a:buNone/>
            </a:pPr>
            <a:r>
              <a:rPr lang="es-ES_tradnl" altLang="es-CO" sz="1200"/>
              <a:t>interrupción </a:t>
            </a:r>
          </a:p>
          <a:p>
            <a:pPr>
              <a:spcBef>
                <a:spcPct val="0"/>
              </a:spcBef>
              <a:buFontTx/>
              <a:buNone/>
            </a:pPr>
            <a:r>
              <a:rPr lang="es-ES_tradnl" altLang="es-CO" sz="1200"/>
              <a:t>de E/S</a:t>
            </a:r>
            <a:endParaRPr lang="es-ES_tradnl" altLang="es-CO" sz="2400"/>
          </a:p>
        </p:txBody>
      </p:sp>
      <p:sp>
        <p:nvSpPr>
          <p:cNvPr id="12" name="Text Box 11"/>
          <p:cNvSpPr txBox="1">
            <a:spLocks noChangeArrowheads="1"/>
          </p:cNvSpPr>
          <p:nvPr/>
        </p:nvSpPr>
        <p:spPr bwMode="auto">
          <a:xfrm>
            <a:off x="2854326" y="2898142"/>
            <a:ext cx="6159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a:t>Ocioso</a:t>
            </a:r>
            <a:endParaRPr lang="es-ES_tradnl" altLang="es-CO" sz="2400"/>
          </a:p>
        </p:txBody>
      </p:sp>
      <p:sp>
        <p:nvSpPr>
          <p:cNvPr id="13" name="Text Box 12"/>
          <p:cNvSpPr txBox="1">
            <a:spLocks noChangeArrowheads="1"/>
          </p:cNvSpPr>
          <p:nvPr/>
        </p:nvSpPr>
        <p:spPr bwMode="auto">
          <a:xfrm>
            <a:off x="2854326" y="3736342"/>
            <a:ext cx="101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a:t>Transfiriendo</a:t>
            </a:r>
          </a:p>
          <a:p>
            <a:pPr>
              <a:spcBef>
                <a:spcPct val="0"/>
              </a:spcBef>
              <a:buFontTx/>
              <a:buNone/>
            </a:pPr>
            <a:r>
              <a:rPr lang="es-ES_tradnl" altLang="es-CO" sz="1200"/>
              <a:t>datos</a:t>
            </a:r>
            <a:endParaRPr lang="es-ES_tradnl" altLang="es-CO" sz="2400"/>
          </a:p>
        </p:txBody>
      </p:sp>
      <p:grpSp>
        <p:nvGrpSpPr>
          <p:cNvPr id="14" name="Group 55"/>
          <p:cNvGrpSpPr>
            <a:grpSpLocks/>
          </p:cNvGrpSpPr>
          <p:nvPr/>
        </p:nvGrpSpPr>
        <p:grpSpPr bwMode="auto">
          <a:xfrm>
            <a:off x="7654926" y="2820358"/>
            <a:ext cx="1003300" cy="1649413"/>
            <a:chOff x="3936" y="3167"/>
            <a:chExt cx="632" cy="1039"/>
          </a:xfrm>
        </p:grpSpPr>
        <p:sp>
          <p:nvSpPr>
            <p:cNvPr id="15" name="Line 16"/>
            <p:cNvSpPr>
              <a:spLocks noChangeShapeType="1"/>
            </p:cNvSpPr>
            <p:nvPr/>
          </p:nvSpPr>
          <p:spPr bwMode="auto">
            <a:xfrm flipV="1">
              <a:off x="4224" y="3167"/>
              <a:ext cx="0" cy="865"/>
            </a:xfrm>
            <a:prstGeom prst="line">
              <a:avLst/>
            </a:prstGeom>
            <a:noFill/>
            <a:ln w="2540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16" name="Text Box 18"/>
            <p:cNvSpPr txBox="1">
              <a:spLocks noChangeArrowheads="1"/>
            </p:cNvSpPr>
            <p:nvPr/>
          </p:nvSpPr>
          <p:spPr bwMode="auto">
            <a:xfrm>
              <a:off x="3936" y="4032"/>
              <a:ext cx="632" cy="174"/>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dirty="0"/>
                <a:t>Solicitud E/S</a:t>
              </a:r>
              <a:endParaRPr lang="es-ES_tradnl" altLang="es-CO" sz="2400" dirty="0"/>
            </a:p>
          </p:txBody>
        </p:sp>
      </p:grpSp>
      <p:grpSp>
        <p:nvGrpSpPr>
          <p:cNvPr id="17" name="Group 53"/>
          <p:cNvGrpSpPr>
            <a:grpSpLocks/>
          </p:cNvGrpSpPr>
          <p:nvPr/>
        </p:nvGrpSpPr>
        <p:grpSpPr bwMode="auto">
          <a:xfrm>
            <a:off x="5064126" y="1297942"/>
            <a:ext cx="1169988" cy="3359150"/>
            <a:chOff x="2304" y="2208"/>
            <a:chExt cx="737" cy="2116"/>
          </a:xfrm>
        </p:grpSpPr>
        <p:sp>
          <p:nvSpPr>
            <p:cNvPr id="18" name="Line 15"/>
            <p:cNvSpPr>
              <a:spLocks noChangeShapeType="1"/>
            </p:cNvSpPr>
            <p:nvPr/>
          </p:nvSpPr>
          <p:spPr bwMode="auto">
            <a:xfrm flipV="1">
              <a:off x="2640" y="2208"/>
              <a:ext cx="0" cy="1824"/>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19" name="Text Box 19"/>
            <p:cNvSpPr txBox="1">
              <a:spLocks noChangeArrowheads="1"/>
            </p:cNvSpPr>
            <p:nvPr/>
          </p:nvSpPr>
          <p:spPr bwMode="auto">
            <a:xfrm>
              <a:off x="2304" y="3917"/>
              <a:ext cx="737" cy="407"/>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dirty="0"/>
                <a:t>Interrupción de </a:t>
              </a:r>
            </a:p>
            <a:p>
              <a:pPr>
                <a:spcBef>
                  <a:spcPct val="0"/>
                </a:spcBef>
                <a:buFontTx/>
                <a:buNone/>
              </a:pPr>
              <a:r>
                <a:rPr lang="es-ES_tradnl" altLang="es-CO" sz="1200" dirty="0"/>
                <a:t>transferencia</a:t>
              </a:r>
            </a:p>
            <a:p>
              <a:pPr>
                <a:spcBef>
                  <a:spcPct val="0"/>
                </a:spcBef>
                <a:buFontTx/>
                <a:buNone/>
              </a:pPr>
              <a:r>
                <a:rPr lang="es-ES_tradnl" altLang="es-CO" sz="1200" dirty="0"/>
                <a:t>terminada</a:t>
              </a:r>
            </a:p>
          </p:txBody>
        </p:sp>
      </p:grpSp>
      <p:grpSp>
        <p:nvGrpSpPr>
          <p:cNvPr id="20" name="Group 57"/>
          <p:cNvGrpSpPr>
            <a:grpSpLocks/>
          </p:cNvGrpSpPr>
          <p:nvPr/>
        </p:nvGrpSpPr>
        <p:grpSpPr bwMode="auto">
          <a:xfrm>
            <a:off x="8721726" y="1297942"/>
            <a:ext cx="1169988" cy="3359150"/>
            <a:chOff x="4608" y="2208"/>
            <a:chExt cx="737" cy="2116"/>
          </a:xfrm>
        </p:grpSpPr>
        <p:sp>
          <p:nvSpPr>
            <p:cNvPr id="21" name="Line 17"/>
            <p:cNvSpPr>
              <a:spLocks noChangeShapeType="1"/>
            </p:cNvSpPr>
            <p:nvPr/>
          </p:nvSpPr>
          <p:spPr bwMode="auto">
            <a:xfrm flipV="1">
              <a:off x="4944" y="2208"/>
              <a:ext cx="0" cy="1824"/>
            </a:xfrm>
            <a:prstGeom prst="line">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2" name="Text Box 20"/>
            <p:cNvSpPr txBox="1">
              <a:spLocks noChangeArrowheads="1"/>
            </p:cNvSpPr>
            <p:nvPr/>
          </p:nvSpPr>
          <p:spPr bwMode="auto">
            <a:xfrm>
              <a:off x="4608" y="3917"/>
              <a:ext cx="737" cy="407"/>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dirty="0"/>
                <a:t>Interrupción de </a:t>
              </a:r>
            </a:p>
            <a:p>
              <a:pPr>
                <a:spcBef>
                  <a:spcPct val="0"/>
                </a:spcBef>
                <a:buFontTx/>
                <a:buNone/>
              </a:pPr>
              <a:r>
                <a:rPr lang="es-ES_tradnl" altLang="es-CO" sz="1200" dirty="0"/>
                <a:t>transferencia</a:t>
              </a:r>
            </a:p>
            <a:p>
              <a:pPr>
                <a:spcBef>
                  <a:spcPct val="0"/>
                </a:spcBef>
                <a:buFontTx/>
                <a:buNone/>
              </a:pPr>
              <a:r>
                <a:rPr lang="es-ES_tradnl" altLang="es-CO" sz="1200" dirty="0"/>
                <a:t>terminada</a:t>
              </a:r>
            </a:p>
          </p:txBody>
        </p:sp>
      </p:grpSp>
      <p:grpSp>
        <p:nvGrpSpPr>
          <p:cNvPr id="23" name="Group 48"/>
          <p:cNvGrpSpPr>
            <a:grpSpLocks/>
          </p:cNvGrpSpPr>
          <p:nvPr/>
        </p:nvGrpSpPr>
        <p:grpSpPr bwMode="auto">
          <a:xfrm>
            <a:off x="3844930" y="2821944"/>
            <a:ext cx="1003301" cy="1647826"/>
            <a:chOff x="1536" y="3168"/>
            <a:chExt cx="632" cy="1038"/>
          </a:xfrm>
        </p:grpSpPr>
        <p:sp>
          <p:nvSpPr>
            <p:cNvPr id="25" name="Line 14"/>
            <p:cNvSpPr>
              <a:spLocks noChangeShapeType="1"/>
            </p:cNvSpPr>
            <p:nvPr/>
          </p:nvSpPr>
          <p:spPr bwMode="auto">
            <a:xfrm flipV="1">
              <a:off x="1776" y="3168"/>
              <a:ext cx="0" cy="864"/>
            </a:xfrm>
            <a:prstGeom prst="line">
              <a:avLst/>
            </a:prstGeom>
            <a:noFill/>
            <a:ln w="2540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4" name="Text Box 13"/>
            <p:cNvSpPr txBox="1">
              <a:spLocks noChangeArrowheads="1"/>
            </p:cNvSpPr>
            <p:nvPr/>
          </p:nvSpPr>
          <p:spPr bwMode="auto">
            <a:xfrm>
              <a:off x="1536" y="4032"/>
              <a:ext cx="632" cy="174"/>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200" dirty="0"/>
                <a:t>Solicitud E/S</a:t>
              </a:r>
              <a:endParaRPr lang="es-ES_tradnl" altLang="es-CO" sz="2400" dirty="0"/>
            </a:p>
          </p:txBody>
        </p:sp>
      </p:grpSp>
      <p:grpSp>
        <p:nvGrpSpPr>
          <p:cNvPr id="26" name="Group 52"/>
          <p:cNvGrpSpPr>
            <a:grpSpLocks/>
          </p:cNvGrpSpPr>
          <p:nvPr/>
        </p:nvGrpSpPr>
        <p:grpSpPr bwMode="auto">
          <a:xfrm>
            <a:off x="4225926" y="1602742"/>
            <a:ext cx="1524000" cy="2438400"/>
            <a:chOff x="1776" y="2400"/>
            <a:chExt cx="960" cy="1536"/>
          </a:xfrm>
        </p:grpSpPr>
        <p:sp>
          <p:nvSpPr>
            <p:cNvPr id="27" name="Line 21"/>
            <p:cNvSpPr>
              <a:spLocks noChangeShapeType="1"/>
            </p:cNvSpPr>
            <p:nvPr/>
          </p:nvSpPr>
          <p:spPr bwMode="auto">
            <a:xfrm>
              <a:off x="1776" y="2400"/>
              <a:ext cx="96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nvGrpSpPr>
            <p:cNvPr id="28" name="Group 43"/>
            <p:cNvGrpSpPr>
              <a:grpSpLocks/>
            </p:cNvGrpSpPr>
            <p:nvPr/>
          </p:nvGrpSpPr>
          <p:grpSpPr bwMode="auto">
            <a:xfrm>
              <a:off x="1824" y="3312"/>
              <a:ext cx="816" cy="624"/>
              <a:chOff x="1824" y="3312"/>
              <a:chExt cx="816" cy="624"/>
            </a:xfrm>
          </p:grpSpPr>
          <p:sp>
            <p:nvSpPr>
              <p:cNvPr id="29" name="Line 32"/>
              <p:cNvSpPr>
                <a:spLocks noChangeShapeType="1"/>
              </p:cNvSpPr>
              <p:nvPr/>
            </p:nvSpPr>
            <p:spPr bwMode="auto">
              <a:xfrm>
                <a:off x="1824" y="3312"/>
                <a:ext cx="0" cy="624"/>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0" name="Line 33"/>
              <p:cNvSpPr>
                <a:spLocks noChangeShapeType="1"/>
              </p:cNvSpPr>
              <p:nvPr/>
            </p:nvSpPr>
            <p:spPr bwMode="auto">
              <a:xfrm>
                <a:off x="1824" y="3936"/>
                <a:ext cx="816" cy="0"/>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1" name="Line 34"/>
              <p:cNvSpPr>
                <a:spLocks noChangeShapeType="1"/>
              </p:cNvSpPr>
              <p:nvPr/>
            </p:nvSpPr>
            <p:spPr bwMode="auto">
              <a:xfrm>
                <a:off x="2640" y="3312"/>
                <a:ext cx="0" cy="624"/>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grpSp>
      <p:grpSp>
        <p:nvGrpSpPr>
          <p:cNvPr id="32" name="Group 56"/>
          <p:cNvGrpSpPr>
            <a:grpSpLocks/>
          </p:cNvGrpSpPr>
          <p:nvPr/>
        </p:nvGrpSpPr>
        <p:grpSpPr bwMode="auto">
          <a:xfrm>
            <a:off x="8188326" y="1602742"/>
            <a:ext cx="1219200" cy="2438400"/>
            <a:chOff x="4272" y="2400"/>
            <a:chExt cx="768" cy="1536"/>
          </a:xfrm>
        </p:grpSpPr>
        <p:sp>
          <p:nvSpPr>
            <p:cNvPr id="33" name="Line 25"/>
            <p:cNvSpPr>
              <a:spLocks noChangeShapeType="1"/>
            </p:cNvSpPr>
            <p:nvPr/>
          </p:nvSpPr>
          <p:spPr bwMode="auto">
            <a:xfrm>
              <a:off x="4272" y="2400"/>
              <a:ext cx="768"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nvGrpSpPr>
            <p:cNvPr id="34" name="Group 49"/>
            <p:cNvGrpSpPr>
              <a:grpSpLocks/>
            </p:cNvGrpSpPr>
            <p:nvPr/>
          </p:nvGrpSpPr>
          <p:grpSpPr bwMode="auto">
            <a:xfrm>
              <a:off x="4272" y="3312"/>
              <a:ext cx="672" cy="624"/>
              <a:chOff x="4272" y="3312"/>
              <a:chExt cx="672" cy="624"/>
            </a:xfrm>
          </p:grpSpPr>
          <p:sp>
            <p:nvSpPr>
              <p:cNvPr id="35" name="Line 36"/>
              <p:cNvSpPr>
                <a:spLocks noChangeShapeType="1"/>
              </p:cNvSpPr>
              <p:nvPr/>
            </p:nvSpPr>
            <p:spPr bwMode="auto">
              <a:xfrm>
                <a:off x="4272" y="3312"/>
                <a:ext cx="0" cy="624"/>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6" name="Line 37"/>
              <p:cNvSpPr>
                <a:spLocks noChangeShapeType="1"/>
              </p:cNvSpPr>
              <p:nvPr/>
            </p:nvSpPr>
            <p:spPr bwMode="auto">
              <a:xfrm>
                <a:off x="4272" y="3936"/>
                <a:ext cx="672" cy="0"/>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7" name="Line 38"/>
              <p:cNvSpPr>
                <a:spLocks noChangeShapeType="1"/>
              </p:cNvSpPr>
              <p:nvPr/>
            </p:nvSpPr>
            <p:spPr bwMode="auto">
              <a:xfrm>
                <a:off x="4944" y="3312"/>
                <a:ext cx="0" cy="624"/>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grpSp>
      <p:grpSp>
        <p:nvGrpSpPr>
          <p:cNvPr id="38" name="Group 58"/>
          <p:cNvGrpSpPr>
            <a:grpSpLocks/>
          </p:cNvGrpSpPr>
          <p:nvPr/>
        </p:nvGrpSpPr>
        <p:grpSpPr bwMode="auto">
          <a:xfrm>
            <a:off x="9255126" y="1602742"/>
            <a:ext cx="685800" cy="1447800"/>
            <a:chOff x="4944" y="2400"/>
            <a:chExt cx="432" cy="912"/>
          </a:xfrm>
        </p:grpSpPr>
        <p:grpSp>
          <p:nvGrpSpPr>
            <p:cNvPr id="39" name="Group 51"/>
            <p:cNvGrpSpPr>
              <a:grpSpLocks/>
            </p:cNvGrpSpPr>
            <p:nvPr/>
          </p:nvGrpSpPr>
          <p:grpSpPr bwMode="auto">
            <a:xfrm>
              <a:off x="5040" y="2400"/>
              <a:ext cx="144" cy="624"/>
              <a:chOff x="5040" y="2400"/>
              <a:chExt cx="144" cy="624"/>
            </a:xfrm>
          </p:grpSpPr>
          <p:sp>
            <p:nvSpPr>
              <p:cNvPr id="42" name="Line 26"/>
              <p:cNvSpPr>
                <a:spLocks noChangeShapeType="1"/>
              </p:cNvSpPr>
              <p:nvPr/>
            </p:nvSpPr>
            <p:spPr bwMode="auto">
              <a:xfrm>
                <a:off x="5040" y="2400"/>
                <a:ext cx="0" cy="62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43" name="Line 27"/>
              <p:cNvSpPr>
                <a:spLocks noChangeShapeType="1"/>
              </p:cNvSpPr>
              <p:nvPr/>
            </p:nvSpPr>
            <p:spPr bwMode="auto">
              <a:xfrm>
                <a:off x="5040" y="3024"/>
                <a:ext cx="14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44" name="Line 28"/>
              <p:cNvSpPr>
                <a:spLocks noChangeShapeType="1"/>
              </p:cNvSpPr>
              <p:nvPr/>
            </p:nvSpPr>
            <p:spPr bwMode="auto">
              <a:xfrm>
                <a:off x="5184" y="2400"/>
                <a:ext cx="0" cy="62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sp>
          <p:nvSpPr>
            <p:cNvPr id="40" name="Line 29"/>
            <p:cNvSpPr>
              <a:spLocks noChangeShapeType="1"/>
            </p:cNvSpPr>
            <p:nvPr/>
          </p:nvSpPr>
          <p:spPr bwMode="auto">
            <a:xfrm>
              <a:off x="5184" y="2400"/>
              <a:ext cx="19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41" name="Line 39"/>
            <p:cNvSpPr>
              <a:spLocks noChangeShapeType="1"/>
            </p:cNvSpPr>
            <p:nvPr/>
          </p:nvSpPr>
          <p:spPr bwMode="auto">
            <a:xfrm>
              <a:off x="4944" y="3312"/>
              <a:ext cx="432" cy="0"/>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grpSp>
        <p:nvGrpSpPr>
          <p:cNvPr id="45" name="Group 47"/>
          <p:cNvGrpSpPr>
            <a:grpSpLocks/>
          </p:cNvGrpSpPr>
          <p:nvPr/>
        </p:nvGrpSpPr>
        <p:grpSpPr bwMode="auto">
          <a:xfrm>
            <a:off x="3919540" y="1602742"/>
            <a:ext cx="382587" cy="1447800"/>
            <a:chOff x="1583" y="2400"/>
            <a:chExt cx="241" cy="912"/>
          </a:xfrm>
        </p:grpSpPr>
        <p:sp>
          <p:nvSpPr>
            <p:cNvPr id="46" name="Line 30"/>
            <p:cNvSpPr>
              <a:spLocks noChangeShapeType="1"/>
            </p:cNvSpPr>
            <p:nvPr/>
          </p:nvSpPr>
          <p:spPr bwMode="auto">
            <a:xfrm>
              <a:off x="1583" y="3312"/>
              <a:ext cx="241" cy="0"/>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47" name="Line 40"/>
            <p:cNvSpPr>
              <a:spLocks noChangeShapeType="1"/>
            </p:cNvSpPr>
            <p:nvPr/>
          </p:nvSpPr>
          <p:spPr bwMode="auto">
            <a:xfrm>
              <a:off x="1584" y="2400"/>
              <a:ext cx="19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grpSp>
        <p:nvGrpSpPr>
          <p:cNvPr id="48" name="Group 54"/>
          <p:cNvGrpSpPr>
            <a:grpSpLocks/>
          </p:cNvGrpSpPr>
          <p:nvPr/>
        </p:nvGrpSpPr>
        <p:grpSpPr bwMode="auto">
          <a:xfrm>
            <a:off x="5597526" y="1602743"/>
            <a:ext cx="2590800" cy="1444625"/>
            <a:chOff x="2640" y="2400"/>
            <a:chExt cx="1632" cy="910"/>
          </a:xfrm>
        </p:grpSpPr>
        <p:grpSp>
          <p:nvGrpSpPr>
            <p:cNvPr id="49" name="Group 50"/>
            <p:cNvGrpSpPr>
              <a:grpSpLocks/>
            </p:cNvGrpSpPr>
            <p:nvPr/>
          </p:nvGrpSpPr>
          <p:grpSpPr bwMode="auto">
            <a:xfrm>
              <a:off x="2736" y="2400"/>
              <a:ext cx="144" cy="624"/>
              <a:chOff x="2736" y="2400"/>
              <a:chExt cx="144" cy="624"/>
            </a:xfrm>
          </p:grpSpPr>
          <p:sp>
            <p:nvSpPr>
              <p:cNvPr id="52" name="Line 22"/>
              <p:cNvSpPr>
                <a:spLocks noChangeShapeType="1"/>
              </p:cNvSpPr>
              <p:nvPr/>
            </p:nvSpPr>
            <p:spPr bwMode="auto">
              <a:xfrm>
                <a:off x="2736" y="2400"/>
                <a:ext cx="0" cy="62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53" name="Line 23"/>
              <p:cNvSpPr>
                <a:spLocks noChangeShapeType="1"/>
              </p:cNvSpPr>
              <p:nvPr/>
            </p:nvSpPr>
            <p:spPr bwMode="auto">
              <a:xfrm>
                <a:off x="2736" y="3024"/>
                <a:ext cx="14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54" name="Line 24"/>
              <p:cNvSpPr>
                <a:spLocks noChangeShapeType="1"/>
              </p:cNvSpPr>
              <p:nvPr/>
            </p:nvSpPr>
            <p:spPr bwMode="auto">
              <a:xfrm>
                <a:off x="2880" y="2400"/>
                <a:ext cx="0" cy="624"/>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sp>
          <p:nvSpPr>
            <p:cNvPr id="50" name="Line 35"/>
            <p:cNvSpPr>
              <a:spLocks noChangeShapeType="1"/>
            </p:cNvSpPr>
            <p:nvPr/>
          </p:nvSpPr>
          <p:spPr bwMode="auto">
            <a:xfrm>
              <a:off x="2640" y="3310"/>
              <a:ext cx="1632" cy="0"/>
            </a:xfrm>
            <a:prstGeom prst="line">
              <a:avLst/>
            </a:prstGeom>
            <a:noFill/>
            <a:ln w="381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51" name="Line 41"/>
            <p:cNvSpPr>
              <a:spLocks noChangeShapeType="1"/>
            </p:cNvSpPr>
            <p:nvPr/>
          </p:nvSpPr>
          <p:spPr bwMode="auto">
            <a:xfrm>
              <a:off x="2880" y="2400"/>
              <a:ext cx="139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sp>
        <p:nvSpPr>
          <p:cNvPr id="55" name="CuadroTexto 54"/>
          <p:cNvSpPr txBox="1"/>
          <p:nvPr/>
        </p:nvSpPr>
        <p:spPr>
          <a:xfrm>
            <a:off x="609600" y="4831240"/>
            <a:ext cx="10972800" cy="1569660"/>
          </a:xfrm>
          <a:prstGeom prst="rect">
            <a:avLst/>
          </a:prstGeom>
          <a:noFill/>
        </p:spPr>
        <p:txBody>
          <a:bodyPr wrap="square" rtlCol="0">
            <a:spAutoFit/>
          </a:bodyPr>
          <a:lstStyle/>
          <a:p>
            <a:r>
              <a:rPr lang="es-ES_tradnl" altLang="es-CO" sz="1600" dirty="0">
                <a:latin typeface="Ancizar Sans" panose="020B0602040300000003" pitchFamily="34" charset="0"/>
              </a:rPr>
              <a:t>Cuando la CPU es interrumpida, deja de hacer lo que estaba haciendo e inmediatamente transfiere la ejecución a una dirección fija de memoria predeterminada. Esta dirección fija usualmente contiene otra dirección de memoria: la dirección de inicio donde está colocada la rutina de servicio para dicha interrupción.</a:t>
            </a:r>
          </a:p>
          <a:p>
            <a:endParaRPr lang="es-ES_tradnl" altLang="es-CO" sz="1600" dirty="0">
              <a:latin typeface="Ancizar Sans" panose="020B0602040300000003" pitchFamily="34" charset="0"/>
            </a:endParaRPr>
          </a:p>
          <a:p>
            <a:r>
              <a:rPr lang="es-CO" altLang="es-CO" sz="1600" dirty="0">
                <a:latin typeface="Ancizar Sans" panose="020B0602040300000003" pitchFamily="34" charset="0"/>
              </a:rPr>
              <a:t>Cuando la ejecución de la rutina de servicio para la interrupción concluye, la CPU reasume el procesamiento que suspendió al recibir la señal de interrupción.</a:t>
            </a:r>
            <a:endParaRPr lang="es-CO" sz="1600" dirty="0"/>
          </a:p>
        </p:txBody>
      </p:sp>
      <p:grpSp>
        <p:nvGrpSpPr>
          <p:cNvPr id="60" name="Group 55">
            <a:extLst>
              <a:ext uri="{FF2B5EF4-FFF2-40B4-BE49-F238E27FC236}">
                <a16:creationId xmlns:a16="http://schemas.microsoft.com/office/drawing/2014/main" id="{63219897-3C67-FEBD-881C-40C2CDE0A85C}"/>
              </a:ext>
            </a:extLst>
          </p:cNvPr>
          <p:cNvGrpSpPr>
            <a:grpSpLocks/>
          </p:cNvGrpSpPr>
          <p:nvPr/>
        </p:nvGrpSpPr>
        <p:grpSpPr bwMode="auto">
          <a:xfrm>
            <a:off x="5292725" y="2623505"/>
            <a:ext cx="1090617" cy="736600"/>
            <a:chOff x="3936" y="3859"/>
            <a:chExt cx="687" cy="464"/>
          </a:xfrm>
        </p:grpSpPr>
        <p:sp>
          <p:nvSpPr>
            <p:cNvPr id="61" name="Line 16">
              <a:extLst>
                <a:ext uri="{FF2B5EF4-FFF2-40B4-BE49-F238E27FC236}">
                  <a16:creationId xmlns:a16="http://schemas.microsoft.com/office/drawing/2014/main" id="{250D5BBE-1B18-B3D7-4FEA-37F0A07E524F}"/>
                </a:ext>
              </a:extLst>
            </p:cNvPr>
            <p:cNvSpPr>
              <a:spLocks noChangeShapeType="1"/>
            </p:cNvSpPr>
            <p:nvPr/>
          </p:nvSpPr>
          <p:spPr bwMode="auto">
            <a:xfrm flipV="1">
              <a:off x="4224" y="3859"/>
              <a:ext cx="0" cy="173"/>
            </a:xfrm>
            <a:prstGeom prst="line">
              <a:avLst/>
            </a:prstGeom>
            <a:noFill/>
            <a:ln w="2540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2" name="Text Box 18">
              <a:extLst>
                <a:ext uri="{FF2B5EF4-FFF2-40B4-BE49-F238E27FC236}">
                  <a16:creationId xmlns:a16="http://schemas.microsoft.com/office/drawing/2014/main" id="{24C1AAAC-8C4C-2113-A3FC-EAD0A7138B6F}"/>
                </a:ext>
              </a:extLst>
            </p:cNvPr>
            <p:cNvSpPr txBox="1">
              <a:spLocks noChangeArrowheads="1"/>
            </p:cNvSpPr>
            <p:nvPr/>
          </p:nvSpPr>
          <p:spPr bwMode="auto">
            <a:xfrm>
              <a:off x="3936" y="4032"/>
              <a:ext cx="687" cy="29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Señaliza </a:t>
              </a:r>
            </a:p>
            <a:p>
              <a:pPr algn="ctr">
                <a:spcBef>
                  <a:spcPct val="0"/>
                </a:spcBef>
                <a:buFontTx/>
                <a:buNone/>
              </a:pPr>
              <a:r>
                <a:rPr lang="es-ES_tradnl" altLang="es-CO" sz="1200" dirty="0"/>
                <a:t>la interrupción</a:t>
              </a:r>
              <a:endParaRPr lang="es-ES_tradnl" altLang="es-CO" sz="2400" dirty="0"/>
            </a:p>
          </p:txBody>
        </p:sp>
      </p:grpSp>
      <p:grpSp>
        <p:nvGrpSpPr>
          <p:cNvPr id="63" name="Group 55">
            <a:extLst>
              <a:ext uri="{FF2B5EF4-FFF2-40B4-BE49-F238E27FC236}">
                <a16:creationId xmlns:a16="http://schemas.microsoft.com/office/drawing/2014/main" id="{5C82F07C-C218-918E-E2F6-9D51337FCE62}"/>
              </a:ext>
            </a:extLst>
          </p:cNvPr>
          <p:cNvGrpSpPr>
            <a:grpSpLocks/>
          </p:cNvGrpSpPr>
          <p:nvPr/>
        </p:nvGrpSpPr>
        <p:grpSpPr bwMode="auto">
          <a:xfrm>
            <a:off x="8943558" y="2606596"/>
            <a:ext cx="1090617" cy="736600"/>
            <a:chOff x="3936" y="3859"/>
            <a:chExt cx="687" cy="464"/>
          </a:xfrm>
        </p:grpSpPr>
        <p:sp>
          <p:nvSpPr>
            <p:cNvPr id="64" name="Line 16">
              <a:extLst>
                <a:ext uri="{FF2B5EF4-FFF2-40B4-BE49-F238E27FC236}">
                  <a16:creationId xmlns:a16="http://schemas.microsoft.com/office/drawing/2014/main" id="{0FED6C55-43B0-24BD-708B-730422B83A8D}"/>
                </a:ext>
              </a:extLst>
            </p:cNvPr>
            <p:cNvSpPr>
              <a:spLocks noChangeShapeType="1"/>
            </p:cNvSpPr>
            <p:nvPr/>
          </p:nvSpPr>
          <p:spPr bwMode="auto">
            <a:xfrm flipV="1">
              <a:off x="4224" y="3859"/>
              <a:ext cx="0" cy="173"/>
            </a:xfrm>
            <a:prstGeom prst="line">
              <a:avLst/>
            </a:prstGeom>
            <a:noFill/>
            <a:ln w="2540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5" name="Text Box 18">
              <a:extLst>
                <a:ext uri="{FF2B5EF4-FFF2-40B4-BE49-F238E27FC236}">
                  <a16:creationId xmlns:a16="http://schemas.microsoft.com/office/drawing/2014/main" id="{E027D396-0F06-5DBC-A515-0FE3B4E11C8F}"/>
                </a:ext>
              </a:extLst>
            </p:cNvPr>
            <p:cNvSpPr txBox="1">
              <a:spLocks noChangeArrowheads="1"/>
            </p:cNvSpPr>
            <p:nvPr/>
          </p:nvSpPr>
          <p:spPr bwMode="auto">
            <a:xfrm>
              <a:off x="3936" y="4032"/>
              <a:ext cx="687" cy="29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Señaliza </a:t>
              </a:r>
            </a:p>
            <a:p>
              <a:pPr algn="ctr">
                <a:spcBef>
                  <a:spcPct val="0"/>
                </a:spcBef>
                <a:buFontTx/>
                <a:buNone/>
              </a:pPr>
              <a:r>
                <a:rPr lang="es-ES_tradnl" altLang="es-CO" sz="1200" dirty="0"/>
                <a:t>la interrupción</a:t>
              </a:r>
              <a:endParaRPr lang="es-ES_tradnl" altLang="es-CO" sz="2400" dirty="0"/>
            </a:p>
          </p:txBody>
        </p:sp>
      </p:grpSp>
      <p:grpSp>
        <p:nvGrpSpPr>
          <p:cNvPr id="66" name="Group 55">
            <a:extLst>
              <a:ext uri="{FF2B5EF4-FFF2-40B4-BE49-F238E27FC236}">
                <a16:creationId xmlns:a16="http://schemas.microsoft.com/office/drawing/2014/main" id="{1A261629-A1CE-1548-933D-E47873281420}"/>
              </a:ext>
            </a:extLst>
          </p:cNvPr>
          <p:cNvGrpSpPr>
            <a:grpSpLocks/>
          </p:cNvGrpSpPr>
          <p:nvPr/>
        </p:nvGrpSpPr>
        <p:grpSpPr bwMode="auto">
          <a:xfrm>
            <a:off x="6027336" y="1747131"/>
            <a:ext cx="1323982" cy="836613"/>
            <a:chOff x="3744" y="4032"/>
            <a:chExt cx="834" cy="527"/>
          </a:xfrm>
        </p:grpSpPr>
        <p:sp>
          <p:nvSpPr>
            <p:cNvPr id="67" name="Line 16">
              <a:extLst>
                <a:ext uri="{FF2B5EF4-FFF2-40B4-BE49-F238E27FC236}">
                  <a16:creationId xmlns:a16="http://schemas.microsoft.com/office/drawing/2014/main" id="{76C3652D-A7F2-AF6E-F4A1-4ED079E63D84}"/>
                </a:ext>
              </a:extLst>
            </p:cNvPr>
            <p:cNvSpPr>
              <a:spLocks noChangeShapeType="1"/>
            </p:cNvSpPr>
            <p:nvPr/>
          </p:nvSpPr>
          <p:spPr bwMode="auto">
            <a:xfrm flipH="1">
              <a:off x="3744" y="4311"/>
              <a:ext cx="192" cy="248"/>
            </a:xfrm>
            <a:prstGeom prst="line">
              <a:avLst/>
            </a:prstGeom>
            <a:noFill/>
            <a:ln w="25400">
              <a:solidFill>
                <a:srgbClr val="FFC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8" name="Text Box 18">
              <a:extLst>
                <a:ext uri="{FF2B5EF4-FFF2-40B4-BE49-F238E27FC236}">
                  <a16:creationId xmlns:a16="http://schemas.microsoft.com/office/drawing/2014/main" id="{41DBA4D9-3085-7D12-4BA8-A43D97C1157C}"/>
                </a:ext>
              </a:extLst>
            </p:cNvPr>
            <p:cNvSpPr txBox="1">
              <a:spLocks noChangeArrowheads="1"/>
            </p:cNvSpPr>
            <p:nvPr/>
          </p:nvSpPr>
          <p:spPr bwMode="auto">
            <a:xfrm>
              <a:off x="3981" y="4032"/>
              <a:ext cx="597" cy="29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Interrupción</a:t>
              </a:r>
            </a:p>
            <a:p>
              <a:pPr algn="ctr">
                <a:spcBef>
                  <a:spcPct val="0"/>
                </a:spcBef>
                <a:buFontTx/>
                <a:buNone/>
              </a:pPr>
              <a:r>
                <a:rPr lang="es-ES_tradnl" altLang="es-CO" sz="1200" dirty="0"/>
                <a:t>atendida</a:t>
              </a:r>
              <a:endParaRPr lang="es-ES_tradnl" altLang="es-CO" sz="2400" dirty="0"/>
            </a:p>
          </p:txBody>
        </p:sp>
      </p:grpSp>
      <p:grpSp>
        <p:nvGrpSpPr>
          <p:cNvPr id="69" name="Group 55">
            <a:extLst>
              <a:ext uri="{FF2B5EF4-FFF2-40B4-BE49-F238E27FC236}">
                <a16:creationId xmlns:a16="http://schemas.microsoft.com/office/drawing/2014/main" id="{7DCC6D82-6619-BAF7-DD81-729454F7BECF}"/>
              </a:ext>
            </a:extLst>
          </p:cNvPr>
          <p:cNvGrpSpPr>
            <a:grpSpLocks/>
          </p:cNvGrpSpPr>
          <p:nvPr/>
        </p:nvGrpSpPr>
        <p:grpSpPr bwMode="auto">
          <a:xfrm>
            <a:off x="9627978" y="1756730"/>
            <a:ext cx="1323982" cy="836613"/>
            <a:chOff x="3744" y="4032"/>
            <a:chExt cx="834" cy="527"/>
          </a:xfrm>
        </p:grpSpPr>
        <p:sp>
          <p:nvSpPr>
            <p:cNvPr id="70" name="Line 16">
              <a:extLst>
                <a:ext uri="{FF2B5EF4-FFF2-40B4-BE49-F238E27FC236}">
                  <a16:creationId xmlns:a16="http://schemas.microsoft.com/office/drawing/2014/main" id="{485BDC47-8881-F0C5-50BF-10ADC0C35D3B}"/>
                </a:ext>
              </a:extLst>
            </p:cNvPr>
            <p:cNvSpPr>
              <a:spLocks noChangeShapeType="1"/>
            </p:cNvSpPr>
            <p:nvPr/>
          </p:nvSpPr>
          <p:spPr bwMode="auto">
            <a:xfrm flipH="1">
              <a:off x="3744" y="4311"/>
              <a:ext cx="192" cy="248"/>
            </a:xfrm>
            <a:prstGeom prst="line">
              <a:avLst/>
            </a:prstGeom>
            <a:noFill/>
            <a:ln w="25400">
              <a:solidFill>
                <a:srgbClr val="FFC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71" name="Text Box 18">
              <a:extLst>
                <a:ext uri="{FF2B5EF4-FFF2-40B4-BE49-F238E27FC236}">
                  <a16:creationId xmlns:a16="http://schemas.microsoft.com/office/drawing/2014/main" id="{674F90ED-1E7F-DA3F-7B1D-84F612E3563E}"/>
                </a:ext>
              </a:extLst>
            </p:cNvPr>
            <p:cNvSpPr txBox="1">
              <a:spLocks noChangeArrowheads="1"/>
            </p:cNvSpPr>
            <p:nvPr/>
          </p:nvSpPr>
          <p:spPr bwMode="auto">
            <a:xfrm>
              <a:off x="3981" y="4032"/>
              <a:ext cx="597" cy="291"/>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Interrupción</a:t>
              </a:r>
            </a:p>
            <a:p>
              <a:pPr algn="ctr">
                <a:spcBef>
                  <a:spcPct val="0"/>
                </a:spcBef>
                <a:buFontTx/>
                <a:buNone/>
              </a:pPr>
              <a:r>
                <a:rPr lang="es-ES_tradnl" altLang="es-CO" sz="1200" dirty="0"/>
                <a:t>atendida</a:t>
              </a:r>
              <a:endParaRPr lang="es-ES_tradnl" altLang="es-CO" sz="2400" dirty="0"/>
            </a:p>
          </p:txBody>
        </p:sp>
      </p:grpSp>
    </p:spTree>
    <p:extLst>
      <p:ext uri="{BB962C8B-B14F-4D97-AF65-F5344CB8AC3E}">
        <p14:creationId xmlns:p14="http://schemas.microsoft.com/office/powerpoint/2010/main" val="86545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8"/>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499"/>
                                          </p:stCondLst>
                                        </p:cTn>
                                        <p:tgtEl>
                                          <p:spTgt spid="60"/>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499"/>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3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499"/>
                                          </p:stCondLst>
                                        </p:cTn>
                                        <p:tgtEl>
                                          <p:spTgt spid="63"/>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499"/>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68F38-B4BF-469A-B7A5-989A0C563A96}"/>
              </a:ext>
            </a:extLst>
          </p:cNvPr>
          <p:cNvSpPr>
            <a:spLocks noGrp="1"/>
          </p:cNvSpPr>
          <p:nvPr>
            <p:ph type="title"/>
          </p:nvPr>
        </p:nvSpPr>
        <p:spPr>
          <a:xfrm>
            <a:off x="288235" y="164824"/>
            <a:ext cx="11479695" cy="854657"/>
          </a:xfrm>
        </p:spPr>
        <p:txBody>
          <a:bodyPr>
            <a:normAutofit/>
          </a:bodyPr>
          <a:lstStyle/>
          <a:p>
            <a:r>
              <a:rPr lang="es-CO" dirty="0"/>
              <a:t>Ciclo de E/S controlado por interrupciones</a:t>
            </a:r>
          </a:p>
        </p:txBody>
      </p:sp>
      <p:sp>
        <p:nvSpPr>
          <p:cNvPr id="3" name="CuadroTexto 2">
            <a:extLst>
              <a:ext uri="{FF2B5EF4-FFF2-40B4-BE49-F238E27FC236}">
                <a16:creationId xmlns:a16="http://schemas.microsoft.com/office/drawing/2014/main" id="{05F03223-E163-7F5E-2C5F-40D02360CBFF}"/>
              </a:ext>
            </a:extLst>
          </p:cNvPr>
          <p:cNvSpPr txBox="1"/>
          <p:nvPr/>
        </p:nvSpPr>
        <p:spPr>
          <a:xfrm>
            <a:off x="3973487" y="1092063"/>
            <a:ext cx="2005677" cy="369332"/>
          </a:xfrm>
          <a:prstGeom prst="rect">
            <a:avLst/>
          </a:prstGeom>
          <a:noFill/>
        </p:spPr>
        <p:txBody>
          <a:bodyPr wrap="none" rtlCol="0">
            <a:spAutoFit/>
          </a:bodyPr>
          <a:lstStyle/>
          <a:p>
            <a:r>
              <a:rPr lang="es-MX" dirty="0"/>
              <a:t>Actividad de la CPU</a:t>
            </a:r>
            <a:endParaRPr lang="es-CO" dirty="0"/>
          </a:p>
        </p:txBody>
      </p:sp>
      <p:sp>
        <p:nvSpPr>
          <p:cNvPr id="4" name="CuadroTexto 3">
            <a:extLst>
              <a:ext uri="{FF2B5EF4-FFF2-40B4-BE49-F238E27FC236}">
                <a16:creationId xmlns:a16="http://schemas.microsoft.com/office/drawing/2014/main" id="{D3068D53-2BE3-2452-48EA-2EDF8FE7DC52}"/>
              </a:ext>
            </a:extLst>
          </p:cNvPr>
          <p:cNvSpPr txBox="1"/>
          <p:nvPr/>
        </p:nvSpPr>
        <p:spPr>
          <a:xfrm>
            <a:off x="6828670" y="1044761"/>
            <a:ext cx="3203377" cy="369332"/>
          </a:xfrm>
          <a:prstGeom prst="rect">
            <a:avLst/>
          </a:prstGeom>
          <a:noFill/>
        </p:spPr>
        <p:txBody>
          <a:bodyPr wrap="none" rtlCol="0">
            <a:spAutoFit/>
          </a:bodyPr>
          <a:lstStyle/>
          <a:p>
            <a:r>
              <a:rPr lang="es-MX" dirty="0"/>
              <a:t>Actividad del controlador de E/S</a:t>
            </a:r>
            <a:endParaRPr lang="es-CO" dirty="0"/>
          </a:p>
        </p:txBody>
      </p:sp>
      <p:grpSp>
        <p:nvGrpSpPr>
          <p:cNvPr id="9" name="Grupo 8">
            <a:extLst>
              <a:ext uri="{FF2B5EF4-FFF2-40B4-BE49-F238E27FC236}">
                <a16:creationId xmlns:a16="http://schemas.microsoft.com/office/drawing/2014/main" id="{E643E911-BB3E-1066-F31E-A5FCC2D0F771}"/>
              </a:ext>
            </a:extLst>
          </p:cNvPr>
          <p:cNvGrpSpPr/>
          <p:nvPr/>
        </p:nvGrpSpPr>
        <p:grpSpPr>
          <a:xfrm>
            <a:off x="3886200" y="1520687"/>
            <a:ext cx="2005676" cy="1152939"/>
            <a:chOff x="3886200" y="1520687"/>
            <a:chExt cx="2005676" cy="1152939"/>
          </a:xfrm>
        </p:grpSpPr>
        <p:sp>
          <p:nvSpPr>
            <p:cNvPr id="5" name="Rectángulo 4">
              <a:extLst>
                <a:ext uri="{FF2B5EF4-FFF2-40B4-BE49-F238E27FC236}">
                  <a16:creationId xmlns:a16="http://schemas.microsoft.com/office/drawing/2014/main" id="{6FF7BD3F-4C98-B4E4-4E85-42CD324A2E04}"/>
                </a:ext>
              </a:extLst>
            </p:cNvPr>
            <p:cNvSpPr/>
            <p:nvPr/>
          </p:nvSpPr>
          <p:spPr>
            <a:xfrm>
              <a:off x="3886200" y="1898374"/>
              <a:ext cx="2005676" cy="775252"/>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El “</a:t>
              </a:r>
              <a:r>
                <a:rPr lang="es-MX" sz="1600" dirty="0" err="1">
                  <a:solidFill>
                    <a:schemeClr val="tx1"/>
                  </a:solidFill>
                </a:rPr>
                <a:t>device</a:t>
              </a:r>
              <a:r>
                <a:rPr lang="es-MX" sz="1600" dirty="0">
                  <a:solidFill>
                    <a:schemeClr val="tx1"/>
                  </a:solidFill>
                </a:rPr>
                <a:t> driver” inicia la operación de E/S</a:t>
              </a:r>
              <a:endParaRPr lang="es-CO" sz="1600" dirty="0">
                <a:solidFill>
                  <a:schemeClr val="tx1"/>
                </a:solidFill>
              </a:endParaRPr>
            </a:p>
          </p:txBody>
        </p:sp>
        <p:sp>
          <p:nvSpPr>
            <p:cNvPr id="8" name="Elipse 7">
              <a:extLst>
                <a:ext uri="{FF2B5EF4-FFF2-40B4-BE49-F238E27FC236}">
                  <a16:creationId xmlns:a16="http://schemas.microsoft.com/office/drawing/2014/main" id="{188C67E9-FA10-4E98-CE43-E3EB1A81D29A}"/>
                </a:ext>
              </a:extLst>
            </p:cNvPr>
            <p:cNvSpPr/>
            <p:nvPr/>
          </p:nvSpPr>
          <p:spPr>
            <a:xfrm>
              <a:off x="3886200" y="1520687"/>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1</a:t>
              </a:r>
              <a:endParaRPr lang="es-CO" sz="1600" dirty="0">
                <a:solidFill>
                  <a:schemeClr val="tx1"/>
                </a:solidFill>
              </a:endParaRPr>
            </a:p>
          </p:txBody>
        </p:sp>
      </p:grpSp>
      <p:sp>
        <p:nvSpPr>
          <p:cNvPr id="10" name="Rectángulo 9">
            <a:extLst>
              <a:ext uri="{FF2B5EF4-FFF2-40B4-BE49-F238E27FC236}">
                <a16:creationId xmlns:a16="http://schemas.microsoft.com/office/drawing/2014/main" id="{2E0F0394-2942-0CE0-35DC-E6AD85A81217}"/>
              </a:ext>
            </a:extLst>
          </p:cNvPr>
          <p:cNvSpPr/>
          <p:nvPr/>
        </p:nvSpPr>
        <p:spPr>
          <a:xfrm>
            <a:off x="6862327" y="2245450"/>
            <a:ext cx="2005676" cy="775252"/>
          </a:xfrm>
          <a:prstGeom prst="rect">
            <a:avLst/>
          </a:prstGeom>
          <a:gradFill>
            <a:gsLst>
              <a:gs pos="0">
                <a:schemeClr val="accent3">
                  <a:lumMod val="60000"/>
                  <a:lumOff val="40000"/>
                </a:schemeClr>
              </a:gs>
              <a:gs pos="100000">
                <a:schemeClr val="accent3">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El controlador inicia la actividad del dispositivo</a:t>
            </a:r>
            <a:endParaRPr lang="es-CO" sz="1600" dirty="0">
              <a:solidFill>
                <a:schemeClr val="tx1"/>
              </a:solidFill>
            </a:endParaRPr>
          </a:p>
        </p:txBody>
      </p:sp>
      <p:cxnSp>
        <p:nvCxnSpPr>
          <p:cNvPr id="12" name="Conector recto de flecha 11">
            <a:extLst>
              <a:ext uri="{FF2B5EF4-FFF2-40B4-BE49-F238E27FC236}">
                <a16:creationId xmlns:a16="http://schemas.microsoft.com/office/drawing/2014/main" id="{811BAD5E-F8A3-FE12-DC5C-FD7F21B3ED39}"/>
              </a:ext>
            </a:extLst>
          </p:cNvPr>
          <p:cNvCxnSpPr>
            <a:stCxn id="5" idx="3"/>
            <a:endCxn id="10" idx="1"/>
          </p:cNvCxnSpPr>
          <p:nvPr/>
        </p:nvCxnSpPr>
        <p:spPr>
          <a:xfrm>
            <a:off x="5891876" y="2286000"/>
            <a:ext cx="970451" cy="347076"/>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Elipse 12">
            <a:extLst>
              <a:ext uri="{FF2B5EF4-FFF2-40B4-BE49-F238E27FC236}">
                <a16:creationId xmlns:a16="http://schemas.microsoft.com/office/drawing/2014/main" id="{7BE1820E-553E-0204-9C2B-A838DA717184}"/>
              </a:ext>
            </a:extLst>
          </p:cNvPr>
          <p:cNvSpPr/>
          <p:nvPr/>
        </p:nvSpPr>
        <p:spPr>
          <a:xfrm>
            <a:off x="6240309" y="2076054"/>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2</a:t>
            </a:r>
            <a:endParaRPr lang="es-CO" sz="1600" dirty="0">
              <a:solidFill>
                <a:schemeClr val="tx1"/>
              </a:solidFill>
            </a:endParaRPr>
          </a:p>
        </p:txBody>
      </p:sp>
      <p:sp>
        <p:nvSpPr>
          <p:cNvPr id="15" name="CuadroTexto 14">
            <a:extLst>
              <a:ext uri="{FF2B5EF4-FFF2-40B4-BE49-F238E27FC236}">
                <a16:creationId xmlns:a16="http://schemas.microsoft.com/office/drawing/2014/main" id="{63BB658C-979D-3EE2-FA8A-8238B58F8804}"/>
              </a:ext>
            </a:extLst>
          </p:cNvPr>
          <p:cNvSpPr txBox="1"/>
          <p:nvPr/>
        </p:nvSpPr>
        <p:spPr>
          <a:xfrm>
            <a:off x="5999042" y="2491587"/>
            <a:ext cx="745435" cy="461665"/>
          </a:xfrm>
          <a:prstGeom prst="rect">
            <a:avLst/>
          </a:prstGeom>
          <a:noFill/>
        </p:spPr>
        <p:txBody>
          <a:bodyPr wrap="square" rtlCol="0">
            <a:spAutoFit/>
          </a:bodyPr>
          <a:lstStyle/>
          <a:p>
            <a:pPr algn="ctr"/>
            <a:r>
              <a:rPr lang="es-MX" sz="1200" dirty="0"/>
              <a:t>Solicitud de E/S</a:t>
            </a:r>
            <a:endParaRPr lang="es-CO" sz="1200" dirty="0"/>
          </a:p>
        </p:txBody>
      </p:sp>
      <p:cxnSp>
        <p:nvCxnSpPr>
          <p:cNvPr id="18" name="Conector recto de flecha 17">
            <a:extLst>
              <a:ext uri="{FF2B5EF4-FFF2-40B4-BE49-F238E27FC236}">
                <a16:creationId xmlns:a16="http://schemas.microsoft.com/office/drawing/2014/main" id="{EF92180C-0CDE-0333-A3BB-FABC19F8D5EF}"/>
              </a:ext>
            </a:extLst>
          </p:cNvPr>
          <p:cNvCxnSpPr>
            <a:stCxn id="5" idx="2"/>
          </p:cNvCxnSpPr>
          <p:nvPr/>
        </p:nvCxnSpPr>
        <p:spPr>
          <a:xfrm>
            <a:off x="4889038" y="2673626"/>
            <a:ext cx="0" cy="1013791"/>
          </a:xfrm>
          <a:prstGeom prst="straightConnector1">
            <a:avLst/>
          </a:prstGeom>
          <a:ln w="19050">
            <a:solidFill>
              <a:schemeClr val="tx1"/>
            </a:solidFill>
            <a:prstDash val="dash"/>
            <a:tailEnd type="stealth" w="lg" len="lg"/>
          </a:ln>
        </p:spPr>
        <p:style>
          <a:lnRef idx="2">
            <a:schemeClr val="accent1"/>
          </a:lnRef>
          <a:fillRef idx="0">
            <a:schemeClr val="accent1"/>
          </a:fillRef>
          <a:effectRef idx="1">
            <a:schemeClr val="accent1"/>
          </a:effectRef>
          <a:fontRef idx="minor">
            <a:schemeClr val="tx1"/>
          </a:fontRef>
        </p:style>
      </p:cxnSp>
      <p:sp>
        <p:nvSpPr>
          <p:cNvPr id="16" name="CuadroTexto 15">
            <a:extLst>
              <a:ext uri="{FF2B5EF4-FFF2-40B4-BE49-F238E27FC236}">
                <a16:creationId xmlns:a16="http://schemas.microsoft.com/office/drawing/2014/main" id="{2CCDA738-1FF9-4BBF-B4A1-8D9E09928477}"/>
              </a:ext>
            </a:extLst>
          </p:cNvPr>
          <p:cNvSpPr txBox="1"/>
          <p:nvPr/>
        </p:nvSpPr>
        <p:spPr>
          <a:xfrm>
            <a:off x="3498472" y="2928006"/>
            <a:ext cx="2781132" cy="461665"/>
          </a:xfrm>
          <a:prstGeom prst="rect">
            <a:avLst/>
          </a:prstGeom>
          <a:solidFill>
            <a:schemeClr val="bg1">
              <a:alpha val="75000"/>
            </a:schemeClr>
          </a:solidFill>
        </p:spPr>
        <p:txBody>
          <a:bodyPr wrap="square" rtlCol="0">
            <a:spAutoFit/>
          </a:bodyPr>
          <a:lstStyle/>
          <a:p>
            <a:pPr algn="ctr"/>
            <a:r>
              <a:rPr lang="es-MX" sz="1200" dirty="0"/>
              <a:t>La CPU revisa si hay interrupciones entre instrucciones, la ejecución continúa</a:t>
            </a:r>
            <a:endParaRPr lang="es-CO" sz="1200" dirty="0"/>
          </a:p>
        </p:txBody>
      </p:sp>
      <p:sp>
        <p:nvSpPr>
          <p:cNvPr id="19" name="Elipse 18">
            <a:extLst>
              <a:ext uri="{FF2B5EF4-FFF2-40B4-BE49-F238E27FC236}">
                <a16:creationId xmlns:a16="http://schemas.microsoft.com/office/drawing/2014/main" id="{63CBF84B-6BE0-8960-48B6-13FB448AE3FD}"/>
              </a:ext>
            </a:extLst>
          </p:cNvPr>
          <p:cNvSpPr/>
          <p:nvPr/>
        </p:nvSpPr>
        <p:spPr>
          <a:xfrm>
            <a:off x="7952692" y="3188205"/>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3</a:t>
            </a:r>
            <a:endParaRPr lang="es-CO" sz="1600" dirty="0">
              <a:solidFill>
                <a:schemeClr val="tx1"/>
              </a:solidFill>
            </a:endParaRPr>
          </a:p>
        </p:txBody>
      </p:sp>
      <p:cxnSp>
        <p:nvCxnSpPr>
          <p:cNvPr id="21" name="Conector recto de flecha 20">
            <a:extLst>
              <a:ext uri="{FF2B5EF4-FFF2-40B4-BE49-F238E27FC236}">
                <a16:creationId xmlns:a16="http://schemas.microsoft.com/office/drawing/2014/main" id="{047F66EC-D0AE-91E1-49D5-3552511D76BD}"/>
              </a:ext>
            </a:extLst>
          </p:cNvPr>
          <p:cNvCxnSpPr>
            <a:stCxn id="10" idx="2"/>
          </p:cNvCxnSpPr>
          <p:nvPr/>
        </p:nvCxnSpPr>
        <p:spPr>
          <a:xfrm>
            <a:off x="7865165" y="3020702"/>
            <a:ext cx="0" cy="623349"/>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2" name="CuadroTexto 21">
            <a:extLst>
              <a:ext uri="{FF2B5EF4-FFF2-40B4-BE49-F238E27FC236}">
                <a16:creationId xmlns:a16="http://schemas.microsoft.com/office/drawing/2014/main" id="{F720229D-A9A5-3DDD-2A81-F23C54610B41}"/>
              </a:ext>
            </a:extLst>
          </p:cNvPr>
          <p:cNvSpPr txBox="1"/>
          <p:nvPr/>
        </p:nvSpPr>
        <p:spPr>
          <a:xfrm>
            <a:off x="6569260" y="3101544"/>
            <a:ext cx="1268777" cy="461665"/>
          </a:xfrm>
          <a:prstGeom prst="rect">
            <a:avLst/>
          </a:prstGeom>
          <a:noFill/>
        </p:spPr>
        <p:txBody>
          <a:bodyPr wrap="square" rtlCol="0">
            <a:spAutoFit/>
          </a:bodyPr>
          <a:lstStyle/>
          <a:p>
            <a:pPr algn="ctr"/>
            <a:r>
              <a:rPr lang="es-MX" sz="1200" dirty="0"/>
              <a:t>Ejecución de la operación de E/S</a:t>
            </a:r>
            <a:endParaRPr lang="es-CO" sz="1200" dirty="0"/>
          </a:p>
        </p:txBody>
      </p:sp>
      <p:sp>
        <p:nvSpPr>
          <p:cNvPr id="23" name="Rectángulo 22">
            <a:extLst>
              <a:ext uri="{FF2B5EF4-FFF2-40B4-BE49-F238E27FC236}">
                <a16:creationId xmlns:a16="http://schemas.microsoft.com/office/drawing/2014/main" id="{9685AAB4-9A5E-B397-EE84-01F560E823AE}"/>
              </a:ext>
            </a:extLst>
          </p:cNvPr>
          <p:cNvSpPr/>
          <p:nvPr/>
        </p:nvSpPr>
        <p:spPr>
          <a:xfrm>
            <a:off x="6867039" y="3652553"/>
            <a:ext cx="3625371" cy="775252"/>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Operación de entrada lista, operación de salida terminada o error en el dispositivo, genera la señal de la interrupción</a:t>
            </a:r>
            <a:endParaRPr lang="es-CO" sz="1600" dirty="0">
              <a:solidFill>
                <a:schemeClr val="tx1"/>
              </a:solidFill>
            </a:endParaRPr>
          </a:p>
        </p:txBody>
      </p:sp>
      <p:sp>
        <p:nvSpPr>
          <p:cNvPr id="24" name="Elipse 23">
            <a:extLst>
              <a:ext uri="{FF2B5EF4-FFF2-40B4-BE49-F238E27FC236}">
                <a16:creationId xmlns:a16="http://schemas.microsoft.com/office/drawing/2014/main" id="{54A944C9-B08F-C83B-005A-CD8B8AEA86B6}"/>
              </a:ext>
            </a:extLst>
          </p:cNvPr>
          <p:cNvSpPr/>
          <p:nvPr/>
        </p:nvSpPr>
        <p:spPr>
          <a:xfrm>
            <a:off x="6232611" y="3687417"/>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4</a:t>
            </a:r>
            <a:endParaRPr lang="es-CO" sz="1600" dirty="0">
              <a:solidFill>
                <a:schemeClr val="tx1"/>
              </a:solidFill>
            </a:endParaRPr>
          </a:p>
        </p:txBody>
      </p:sp>
      <p:cxnSp>
        <p:nvCxnSpPr>
          <p:cNvPr id="25" name="Conector recto de flecha 24">
            <a:extLst>
              <a:ext uri="{FF2B5EF4-FFF2-40B4-BE49-F238E27FC236}">
                <a16:creationId xmlns:a16="http://schemas.microsoft.com/office/drawing/2014/main" id="{7BC7D401-3A53-E33D-2192-50DC47A97A25}"/>
              </a:ext>
            </a:extLst>
          </p:cNvPr>
          <p:cNvCxnSpPr>
            <a:cxnSpLocks/>
            <a:stCxn id="23" idx="1"/>
          </p:cNvCxnSpPr>
          <p:nvPr/>
        </p:nvCxnSpPr>
        <p:spPr>
          <a:xfrm flipH="1" flipV="1">
            <a:off x="5891876" y="4031677"/>
            <a:ext cx="975163" cy="850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8" name="Rectángulo 27">
            <a:extLst>
              <a:ext uri="{FF2B5EF4-FFF2-40B4-BE49-F238E27FC236}">
                <a16:creationId xmlns:a16="http://schemas.microsoft.com/office/drawing/2014/main" id="{41041588-FEF4-0951-7065-6692F72B7FA2}"/>
              </a:ext>
            </a:extLst>
          </p:cNvPr>
          <p:cNvSpPr/>
          <p:nvPr/>
        </p:nvSpPr>
        <p:spPr>
          <a:xfrm>
            <a:off x="2226918" y="3652553"/>
            <a:ext cx="3625371" cy="775252"/>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La CPU  recibe la interrupción y transfiere  el control a  la rutina que maneja la interrupción (gestor de interrupciones)</a:t>
            </a:r>
            <a:endParaRPr lang="es-CO" sz="1600" dirty="0">
              <a:solidFill>
                <a:schemeClr val="tx1"/>
              </a:solidFill>
            </a:endParaRPr>
          </a:p>
        </p:txBody>
      </p:sp>
      <p:sp>
        <p:nvSpPr>
          <p:cNvPr id="29" name="Elipse 28">
            <a:extLst>
              <a:ext uri="{FF2B5EF4-FFF2-40B4-BE49-F238E27FC236}">
                <a16:creationId xmlns:a16="http://schemas.microsoft.com/office/drawing/2014/main" id="{1BAD93BD-AF29-0178-899C-1D03AF545D02}"/>
              </a:ext>
            </a:extLst>
          </p:cNvPr>
          <p:cNvSpPr/>
          <p:nvPr/>
        </p:nvSpPr>
        <p:spPr>
          <a:xfrm>
            <a:off x="6240309" y="5053466"/>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5</a:t>
            </a:r>
            <a:endParaRPr lang="es-CO" sz="1600" dirty="0">
              <a:solidFill>
                <a:schemeClr val="tx1"/>
              </a:solidFill>
            </a:endParaRPr>
          </a:p>
        </p:txBody>
      </p:sp>
      <p:sp>
        <p:nvSpPr>
          <p:cNvPr id="30" name="Rectángulo 29">
            <a:extLst>
              <a:ext uri="{FF2B5EF4-FFF2-40B4-BE49-F238E27FC236}">
                <a16:creationId xmlns:a16="http://schemas.microsoft.com/office/drawing/2014/main" id="{A2C66F70-A567-34D0-8A38-549C11A2AE3E}"/>
              </a:ext>
            </a:extLst>
          </p:cNvPr>
          <p:cNvSpPr/>
          <p:nvPr/>
        </p:nvSpPr>
        <p:spPr>
          <a:xfrm>
            <a:off x="3355099" y="4824790"/>
            <a:ext cx="2543459" cy="775252"/>
          </a:xfrm>
          <a:prstGeom prst="rect">
            <a:avLst/>
          </a:prstGeom>
          <a:gradFill>
            <a:gsLst>
              <a:gs pos="0">
                <a:schemeClr val="accent5">
                  <a:lumMod val="60000"/>
                  <a:lumOff val="40000"/>
                </a:schemeClr>
              </a:gs>
              <a:gs pos="100000">
                <a:schemeClr val="accent5">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El gestor de interrupciones procesa los </a:t>
            </a:r>
            <a:r>
              <a:rPr lang="es-MX" sz="1600" dirty="0" err="1">
                <a:solidFill>
                  <a:schemeClr val="tx1"/>
                </a:solidFill>
              </a:rPr>
              <a:t>datos,retorna</a:t>
            </a:r>
            <a:r>
              <a:rPr lang="es-MX" sz="1600" dirty="0">
                <a:solidFill>
                  <a:schemeClr val="tx1"/>
                </a:solidFill>
              </a:rPr>
              <a:t> de la interrupción</a:t>
            </a:r>
            <a:endParaRPr lang="es-CO" sz="1600" dirty="0">
              <a:solidFill>
                <a:schemeClr val="tx1"/>
              </a:solidFill>
            </a:endParaRPr>
          </a:p>
        </p:txBody>
      </p:sp>
      <p:cxnSp>
        <p:nvCxnSpPr>
          <p:cNvPr id="31" name="Conector recto de flecha 30">
            <a:extLst>
              <a:ext uri="{FF2B5EF4-FFF2-40B4-BE49-F238E27FC236}">
                <a16:creationId xmlns:a16="http://schemas.microsoft.com/office/drawing/2014/main" id="{F5F88766-9C0F-F5A6-ABEF-23778121AA0F}"/>
              </a:ext>
            </a:extLst>
          </p:cNvPr>
          <p:cNvCxnSpPr>
            <a:cxnSpLocks/>
          </p:cNvCxnSpPr>
          <p:nvPr/>
        </p:nvCxnSpPr>
        <p:spPr>
          <a:xfrm>
            <a:off x="4885725" y="4430117"/>
            <a:ext cx="0" cy="394673"/>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3" name="CuadroTexto 32">
            <a:extLst>
              <a:ext uri="{FF2B5EF4-FFF2-40B4-BE49-F238E27FC236}">
                <a16:creationId xmlns:a16="http://schemas.microsoft.com/office/drawing/2014/main" id="{572EC4E3-82C0-51C2-50D1-2EFD5FFCAF26}"/>
              </a:ext>
            </a:extLst>
          </p:cNvPr>
          <p:cNvSpPr txBox="1"/>
          <p:nvPr/>
        </p:nvSpPr>
        <p:spPr>
          <a:xfrm>
            <a:off x="5809597" y="4135006"/>
            <a:ext cx="1077320" cy="276999"/>
          </a:xfrm>
          <a:prstGeom prst="rect">
            <a:avLst/>
          </a:prstGeom>
          <a:noFill/>
        </p:spPr>
        <p:txBody>
          <a:bodyPr wrap="square" rtlCol="0">
            <a:spAutoFit/>
          </a:bodyPr>
          <a:lstStyle/>
          <a:p>
            <a:pPr algn="ctr"/>
            <a:r>
              <a:rPr lang="es-MX" sz="1200" dirty="0"/>
              <a:t>Interrupción</a:t>
            </a:r>
            <a:endParaRPr lang="es-CO" sz="1200" dirty="0"/>
          </a:p>
        </p:txBody>
      </p:sp>
      <p:sp>
        <p:nvSpPr>
          <p:cNvPr id="34" name="Elipse 33">
            <a:extLst>
              <a:ext uri="{FF2B5EF4-FFF2-40B4-BE49-F238E27FC236}">
                <a16:creationId xmlns:a16="http://schemas.microsoft.com/office/drawing/2014/main" id="{81771B1B-F7C6-F2AE-3D1D-59E5C793AEBB}"/>
              </a:ext>
            </a:extLst>
          </p:cNvPr>
          <p:cNvSpPr/>
          <p:nvPr/>
        </p:nvSpPr>
        <p:spPr>
          <a:xfrm>
            <a:off x="6232611" y="6179900"/>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6</a:t>
            </a:r>
            <a:endParaRPr lang="es-CO" sz="1600" dirty="0">
              <a:solidFill>
                <a:schemeClr val="tx1"/>
              </a:solidFill>
            </a:endParaRPr>
          </a:p>
        </p:txBody>
      </p:sp>
      <p:cxnSp>
        <p:nvCxnSpPr>
          <p:cNvPr id="35" name="Conector recto de flecha 34">
            <a:extLst>
              <a:ext uri="{FF2B5EF4-FFF2-40B4-BE49-F238E27FC236}">
                <a16:creationId xmlns:a16="http://schemas.microsoft.com/office/drawing/2014/main" id="{7F0C1A7B-9263-D1C4-9912-8F377F0ABCB6}"/>
              </a:ext>
            </a:extLst>
          </p:cNvPr>
          <p:cNvCxnSpPr>
            <a:cxnSpLocks/>
          </p:cNvCxnSpPr>
          <p:nvPr/>
        </p:nvCxnSpPr>
        <p:spPr>
          <a:xfrm>
            <a:off x="4885725" y="5600042"/>
            <a:ext cx="0" cy="394673"/>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6" name="Rectángulo 35">
            <a:extLst>
              <a:ext uri="{FF2B5EF4-FFF2-40B4-BE49-F238E27FC236}">
                <a16:creationId xmlns:a16="http://schemas.microsoft.com/office/drawing/2014/main" id="{1E116CB1-7B76-2D69-3C3E-B2B085A3396E}"/>
              </a:ext>
            </a:extLst>
          </p:cNvPr>
          <p:cNvSpPr/>
          <p:nvPr/>
        </p:nvSpPr>
        <p:spPr>
          <a:xfrm>
            <a:off x="3372679" y="5987668"/>
            <a:ext cx="2515884" cy="77525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La CPU reasume el procesamiento de la tarea que fue interrumpida</a:t>
            </a:r>
            <a:endParaRPr lang="es-CO" sz="1600" dirty="0">
              <a:solidFill>
                <a:schemeClr val="tx1"/>
              </a:solidFill>
            </a:endParaRPr>
          </a:p>
        </p:txBody>
      </p:sp>
      <p:cxnSp>
        <p:nvCxnSpPr>
          <p:cNvPr id="38" name="Conector: angular 37">
            <a:extLst>
              <a:ext uri="{FF2B5EF4-FFF2-40B4-BE49-F238E27FC236}">
                <a16:creationId xmlns:a16="http://schemas.microsoft.com/office/drawing/2014/main" id="{B5A9593C-76A8-A52C-FE92-2412CBB51D98}"/>
              </a:ext>
            </a:extLst>
          </p:cNvPr>
          <p:cNvCxnSpPr>
            <a:stCxn id="36" idx="1"/>
            <a:endCxn id="5" idx="1"/>
          </p:cNvCxnSpPr>
          <p:nvPr/>
        </p:nvCxnSpPr>
        <p:spPr>
          <a:xfrm rot="10800000" flipH="1">
            <a:off x="3372678" y="2286000"/>
            <a:ext cx="513521" cy="4089294"/>
          </a:xfrm>
          <a:prstGeom prst="bentConnector3">
            <a:avLst>
              <a:gd name="adj1" fmla="val -307742"/>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41" name="Elipse 40">
            <a:extLst>
              <a:ext uri="{FF2B5EF4-FFF2-40B4-BE49-F238E27FC236}">
                <a16:creationId xmlns:a16="http://schemas.microsoft.com/office/drawing/2014/main" id="{FE5E7DAA-8922-4C5A-2B29-F131A9D8B7F0}"/>
              </a:ext>
            </a:extLst>
          </p:cNvPr>
          <p:cNvSpPr/>
          <p:nvPr/>
        </p:nvSpPr>
        <p:spPr>
          <a:xfrm>
            <a:off x="1325983" y="4042304"/>
            <a:ext cx="278296" cy="288343"/>
          </a:xfrm>
          <a:prstGeom prst="ellipse">
            <a:avLst/>
          </a:prstGeom>
          <a:gradFill>
            <a:gsLst>
              <a:gs pos="0">
                <a:schemeClr val="accent6">
                  <a:lumMod val="75000"/>
                </a:schemeClr>
              </a:gs>
              <a:gs pos="100000">
                <a:schemeClr val="accent6">
                  <a:lumMod val="40000"/>
                  <a:lumOff val="6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600" dirty="0">
                <a:solidFill>
                  <a:schemeClr val="tx1"/>
                </a:solidFill>
              </a:rPr>
              <a:t>7</a:t>
            </a:r>
            <a:endParaRPr lang="es-CO" sz="1600" dirty="0">
              <a:solidFill>
                <a:schemeClr val="tx1"/>
              </a:solidFill>
            </a:endParaRPr>
          </a:p>
        </p:txBody>
      </p:sp>
      <p:sp>
        <p:nvSpPr>
          <p:cNvPr id="42" name="CuadroTexto 41">
            <a:extLst>
              <a:ext uri="{FF2B5EF4-FFF2-40B4-BE49-F238E27FC236}">
                <a16:creationId xmlns:a16="http://schemas.microsoft.com/office/drawing/2014/main" id="{A85C97C5-D998-9B3D-1A1C-F08E923ECE5C}"/>
              </a:ext>
            </a:extLst>
          </p:cNvPr>
          <p:cNvSpPr txBox="1"/>
          <p:nvPr/>
        </p:nvSpPr>
        <p:spPr>
          <a:xfrm>
            <a:off x="642223" y="4432461"/>
            <a:ext cx="1077320" cy="461665"/>
          </a:xfrm>
          <a:prstGeom prst="rect">
            <a:avLst/>
          </a:prstGeom>
          <a:noFill/>
        </p:spPr>
        <p:txBody>
          <a:bodyPr wrap="square" rtlCol="0">
            <a:spAutoFit/>
          </a:bodyPr>
          <a:lstStyle/>
          <a:p>
            <a:pPr algn="ctr"/>
            <a:r>
              <a:rPr lang="es-MX" sz="1200" dirty="0"/>
              <a:t>Reinicia el ciclo</a:t>
            </a:r>
            <a:endParaRPr lang="es-CO" sz="1200" dirty="0"/>
          </a:p>
        </p:txBody>
      </p:sp>
      <p:sp>
        <p:nvSpPr>
          <p:cNvPr id="6" name="Rectángulo: esquinas superiores, una redondeada y la otra cortada 5">
            <a:extLst>
              <a:ext uri="{FF2B5EF4-FFF2-40B4-BE49-F238E27FC236}">
                <a16:creationId xmlns:a16="http://schemas.microsoft.com/office/drawing/2014/main" id="{EA1EB965-799D-402E-D16D-AD47A8525B8A}"/>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El driver del dispositivo detecta la actividad de E/S del dispositivo, inicia la E/S.</a:t>
            </a:r>
          </a:p>
        </p:txBody>
      </p:sp>
      <p:sp>
        <p:nvSpPr>
          <p:cNvPr id="11" name="Rectángulo: esquinas superiores, una redondeada y la otra cortada 10">
            <a:extLst>
              <a:ext uri="{FF2B5EF4-FFF2-40B4-BE49-F238E27FC236}">
                <a16:creationId xmlns:a16="http://schemas.microsoft.com/office/drawing/2014/main" id="{2D9923F2-8CD6-9652-801A-9F5641315F7F}"/>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El driver indica al controlador de E/S que inicie las operaciones de E/S.</a:t>
            </a:r>
          </a:p>
        </p:txBody>
      </p:sp>
      <p:sp>
        <p:nvSpPr>
          <p:cNvPr id="14" name="Rectángulo: esquinas superiores, una redondeada y la otra cortada 13">
            <a:extLst>
              <a:ext uri="{FF2B5EF4-FFF2-40B4-BE49-F238E27FC236}">
                <a16:creationId xmlns:a16="http://schemas.microsoft.com/office/drawing/2014/main" id="{908CCBE9-6775-4438-67FB-909CE27E0E58}"/>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Mientras se ejecuta la E/S, la CPU comprueba si hay interrupciones entre instrucciones.</a:t>
            </a:r>
            <a:endParaRPr lang="es-CO" dirty="0">
              <a:solidFill>
                <a:schemeClr val="tx1"/>
              </a:solidFill>
            </a:endParaRPr>
          </a:p>
        </p:txBody>
      </p:sp>
      <p:sp>
        <p:nvSpPr>
          <p:cNvPr id="17" name="Rectángulo: esquinas superiores, una redondeada y la otra cortada 16">
            <a:extLst>
              <a:ext uri="{FF2B5EF4-FFF2-40B4-BE49-F238E27FC236}">
                <a16:creationId xmlns:a16="http://schemas.microsoft.com/office/drawing/2014/main" id="{DE567F42-0F0B-F7D1-B916-32402334156C}"/>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El dispositivo completa su operación, genera una interrupción que es recibida por la CPU.</a:t>
            </a:r>
            <a:endParaRPr lang="es-CO" dirty="0">
              <a:solidFill>
                <a:schemeClr val="tx1"/>
              </a:solidFill>
            </a:endParaRPr>
          </a:p>
        </p:txBody>
      </p:sp>
      <p:sp>
        <p:nvSpPr>
          <p:cNvPr id="20" name="Rectángulo: esquinas superiores, una redondeada y la otra cortada 19">
            <a:extLst>
              <a:ext uri="{FF2B5EF4-FFF2-40B4-BE49-F238E27FC236}">
                <a16:creationId xmlns:a16="http://schemas.microsoft.com/office/drawing/2014/main" id="{928D7139-7EE9-C147-CB34-B0FBAFE4889D}"/>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La CPU salta al gestor de interrupciones que procesa la interrupción, retorna del gestor de interrupciones.</a:t>
            </a:r>
            <a:endParaRPr lang="es-CO" dirty="0">
              <a:solidFill>
                <a:schemeClr val="tx1"/>
              </a:solidFill>
            </a:endParaRPr>
          </a:p>
        </p:txBody>
      </p:sp>
      <p:sp>
        <p:nvSpPr>
          <p:cNvPr id="26" name="Rectángulo: esquinas superiores, una redondeada y la otra cortada 25">
            <a:extLst>
              <a:ext uri="{FF2B5EF4-FFF2-40B4-BE49-F238E27FC236}">
                <a16:creationId xmlns:a16="http://schemas.microsoft.com/office/drawing/2014/main" id="{319C0860-5B65-FBF4-3C14-9EC4812B53F7}"/>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La CPU </a:t>
            </a:r>
            <a:r>
              <a:rPr lang="en-US" dirty="0" err="1">
                <a:solidFill>
                  <a:schemeClr val="tx1"/>
                </a:solidFill>
              </a:rPr>
              <a:t>reanuda</a:t>
            </a:r>
            <a:r>
              <a:rPr lang="en-US" dirty="0">
                <a:solidFill>
                  <a:schemeClr val="tx1"/>
                </a:solidFill>
              </a:rPr>
              <a:t> la </a:t>
            </a:r>
            <a:r>
              <a:rPr lang="en-US" dirty="0" err="1">
                <a:solidFill>
                  <a:schemeClr val="tx1"/>
                </a:solidFill>
              </a:rPr>
              <a:t>tarea</a:t>
            </a:r>
            <a:r>
              <a:rPr lang="en-US" dirty="0">
                <a:solidFill>
                  <a:schemeClr val="tx1"/>
                </a:solidFill>
              </a:rPr>
              <a:t> </a:t>
            </a:r>
            <a:r>
              <a:rPr lang="en-US" dirty="0" err="1">
                <a:solidFill>
                  <a:schemeClr val="tx1"/>
                </a:solidFill>
              </a:rPr>
              <a:t>interrumpida</a:t>
            </a:r>
            <a:r>
              <a:rPr lang="en-US" dirty="0">
                <a:solidFill>
                  <a:schemeClr val="tx1"/>
                </a:solidFill>
              </a:rPr>
              <a:t>.</a:t>
            </a:r>
            <a:endParaRPr lang="es-CO" dirty="0">
              <a:solidFill>
                <a:schemeClr val="tx1"/>
              </a:solidFill>
            </a:endParaRPr>
          </a:p>
        </p:txBody>
      </p:sp>
      <p:sp>
        <p:nvSpPr>
          <p:cNvPr id="27" name="Rectángulo: esquinas superiores, una redondeada y la otra cortada 26">
            <a:extLst>
              <a:ext uri="{FF2B5EF4-FFF2-40B4-BE49-F238E27FC236}">
                <a16:creationId xmlns:a16="http://schemas.microsoft.com/office/drawing/2014/main" id="{4C6B6C61-03D4-45CF-107B-095820348C4B}"/>
              </a:ext>
            </a:extLst>
          </p:cNvPr>
          <p:cNvSpPr/>
          <p:nvPr/>
        </p:nvSpPr>
        <p:spPr>
          <a:xfrm>
            <a:off x="6840000" y="5400000"/>
            <a:ext cx="5098437" cy="914400"/>
          </a:xfrm>
          <a:prstGeom prst="snipRoundRect">
            <a:avLst/>
          </a:prstGeom>
          <a:gradFill>
            <a:gsLst>
              <a:gs pos="0">
                <a:schemeClr val="accent6">
                  <a:lumMod val="60000"/>
                  <a:lumOff val="40000"/>
                </a:schemeClr>
              </a:gs>
              <a:gs pos="100000">
                <a:schemeClr val="accent6">
                  <a:lumMod val="20000"/>
                  <a:lumOff val="80000"/>
                </a:schemeClr>
              </a:gs>
            </a:gsLst>
          </a:gra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Listo para la siguiente interrupción iniciando un ciclo nuevo.</a:t>
            </a:r>
            <a:endParaRPr lang="es-CO" dirty="0">
              <a:solidFill>
                <a:schemeClr val="tx1"/>
              </a:solidFill>
            </a:endParaRPr>
          </a:p>
        </p:txBody>
      </p:sp>
    </p:spTree>
    <p:extLst>
      <p:ext uri="{BB962C8B-B14F-4D97-AF65-F5344CB8AC3E}">
        <p14:creationId xmlns:p14="http://schemas.microsoft.com/office/powerpoint/2010/main" val="160765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
                                        <p:tgtEl>
                                          <p:spTgt spid="12"/>
                                        </p:tgtEl>
                                      </p:cBhvr>
                                    </p:animEffect>
                                  </p:childTnLst>
                                </p:cTn>
                              </p:par>
                            </p:childTnLst>
                          </p:cTn>
                        </p:par>
                        <p:par>
                          <p:cTn id="20" fill="hold">
                            <p:stCondLst>
                              <p:cond delay="10"/>
                            </p:stCondLst>
                            <p:childTnLst>
                              <p:par>
                                <p:cTn id="21" presetID="1"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10"/>
                            </p:stCondLst>
                            <p:childTnLst>
                              <p:par>
                                <p:cTn id="24" presetID="22" presetClass="entr" presetSubtype="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par>
                          <p:cTn id="36" fill="hold">
                            <p:stCondLst>
                              <p:cond delay="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par>
                          <p:cTn id="59" fill="hold">
                            <p:stCondLst>
                              <p:cond delay="0"/>
                            </p:stCondLst>
                            <p:childTnLst>
                              <p:par>
                                <p:cTn id="60" presetID="22" presetClass="entr" presetSubtype="1"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par>
                          <p:cTn id="63" fill="hold">
                            <p:stCondLst>
                              <p:cond delay="500"/>
                            </p:stCondLst>
                            <p:childTnLst>
                              <p:par>
                                <p:cTn id="64" presetID="22" presetClass="entr" presetSubtype="2"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right)">
                                      <p:cBhvr>
                                        <p:cTn id="66" dur="500"/>
                                        <p:tgtEl>
                                          <p:spTgt spid="25"/>
                                        </p:tgtEl>
                                      </p:cBhvr>
                                    </p:animEffec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1000"/>
                            </p:stCondLst>
                            <p:childTnLst>
                              <p:par>
                                <p:cTn id="71" presetID="22" presetClass="entr" presetSubtype="2"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right)">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par>
                                <p:cTn id="78" presetID="1" presetClass="exit" presetSubtype="0" fill="hold" grpId="1" nodeType="withEffect">
                                  <p:stCondLst>
                                    <p:cond delay="0"/>
                                  </p:stCondLst>
                                  <p:childTnLst>
                                    <p:set>
                                      <p:cBhvr>
                                        <p:cTn id="79" dur="1" fill="hold">
                                          <p:stCondLst>
                                            <p:cond delay="0"/>
                                          </p:stCondLst>
                                        </p:cTn>
                                        <p:tgtEl>
                                          <p:spTgt spid="17"/>
                                        </p:tgtEl>
                                        <p:attrNameLst>
                                          <p:attrName>style.visibility</p:attrName>
                                        </p:attrNameLst>
                                      </p:cBhvr>
                                      <p:to>
                                        <p:strVal val="hidden"/>
                                      </p:to>
                                    </p:set>
                                  </p:childTnLst>
                                </p:cTn>
                              </p:par>
                            </p:childTnLst>
                          </p:cTn>
                        </p:par>
                        <p:par>
                          <p:cTn id="80" fill="hold">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par>
                          <p:cTn id="83" fill="hold">
                            <p:stCondLst>
                              <p:cond delay="0"/>
                            </p:stCondLst>
                            <p:childTnLst>
                              <p:par>
                                <p:cTn id="84" presetID="22" presetClass="entr" presetSubtype="1" fill="hold"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up)">
                                      <p:cBhvr>
                                        <p:cTn id="86" dur="500"/>
                                        <p:tgtEl>
                                          <p:spTgt spid="31"/>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up)">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20"/>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childTnLst>
                                </p:cTn>
                              </p:par>
                            </p:childTnLst>
                          </p:cTn>
                        </p:par>
                        <p:par>
                          <p:cTn id="100" fill="hold">
                            <p:stCondLst>
                              <p:cond delay="0"/>
                            </p:stCondLst>
                            <p:childTnLst>
                              <p:par>
                                <p:cTn id="101" presetID="22" presetClass="entr" presetSubtype="1"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wipe(up)">
                                      <p:cBhvr>
                                        <p:cTn id="103" dur="500"/>
                                        <p:tgtEl>
                                          <p:spTgt spid="35"/>
                                        </p:tgtEl>
                                      </p:cBhvr>
                                    </p:animEffect>
                                  </p:childTnLst>
                                </p:cTn>
                              </p:par>
                            </p:childTnLst>
                          </p:cTn>
                        </p:par>
                        <p:par>
                          <p:cTn id="104" fill="hold">
                            <p:stCondLst>
                              <p:cond delay="500"/>
                            </p:stCondLst>
                            <p:childTnLst>
                              <p:par>
                                <p:cTn id="105" presetID="22" presetClass="entr" presetSubtype="1"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up)">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childTnLst>
                                </p:cTn>
                              </p:par>
                              <p:par>
                                <p:cTn id="112" presetID="1" presetClass="exit" presetSubtype="0" fill="hold" grpId="1" nodeType="withEffect">
                                  <p:stCondLst>
                                    <p:cond delay="0"/>
                                  </p:stCondLst>
                                  <p:childTnLst>
                                    <p:set>
                                      <p:cBhvr>
                                        <p:cTn id="113" dur="1" fill="hold">
                                          <p:stCondLst>
                                            <p:cond delay="0"/>
                                          </p:stCondLst>
                                        </p:cTn>
                                        <p:tgtEl>
                                          <p:spTgt spid="26"/>
                                        </p:tgtEl>
                                        <p:attrNameLst>
                                          <p:attrName>style.visibility</p:attrName>
                                        </p:attrNameLst>
                                      </p:cBhvr>
                                      <p:to>
                                        <p:strVal val="hidden"/>
                                      </p:to>
                                    </p:set>
                                  </p:childTnLst>
                                </p:cTn>
                              </p:par>
                            </p:childTnLst>
                          </p:cTn>
                        </p:par>
                        <p:par>
                          <p:cTn id="114" fill="hold">
                            <p:stCondLst>
                              <p:cond delay="0"/>
                            </p:stCondLst>
                            <p:childTnLst>
                              <p:par>
                                <p:cTn id="115" presetID="1" presetClass="entr" presetSubtype="0" fill="hold" grpId="0" nodeType="after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childTnLst>
                          </p:cTn>
                        </p:par>
                        <p:par>
                          <p:cTn id="117" fill="hold">
                            <p:stCondLst>
                              <p:cond delay="0"/>
                            </p:stCondLst>
                            <p:childTnLst>
                              <p:par>
                                <p:cTn id="118" presetID="22" presetClass="entr" presetSubtype="4" fill="hold"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wipe(down)">
                                      <p:cBhvr>
                                        <p:cTn id="120" dur="500"/>
                                        <p:tgtEl>
                                          <p:spTgt spid="38"/>
                                        </p:tgtEl>
                                      </p:cBhvr>
                                    </p:animEffec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p:bldP spid="16" grpId="0" animBg="1"/>
      <p:bldP spid="19" grpId="0" animBg="1"/>
      <p:bldP spid="22" grpId="0"/>
      <p:bldP spid="23" grpId="0" animBg="1"/>
      <p:bldP spid="24" grpId="0" animBg="1"/>
      <p:bldP spid="28" grpId="0" animBg="1"/>
      <p:bldP spid="29" grpId="0" animBg="1"/>
      <p:bldP spid="30" grpId="0" animBg="1"/>
      <p:bldP spid="33" grpId="0"/>
      <p:bldP spid="34" grpId="0" animBg="1"/>
      <p:bldP spid="36" grpId="0" animBg="1"/>
      <p:bldP spid="41" grpId="0" animBg="1"/>
      <p:bldP spid="42" grpId="0"/>
      <p:bldP spid="6" grpId="0" animBg="1"/>
      <p:bldP spid="6" grpId="1" animBg="1"/>
      <p:bldP spid="11" grpId="0" animBg="1"/>
      <p:bldP spid="11" grpId="1" animBg="1"/>
      <p:bldP spid="14" grpId="0" animBg="1"/>
      <p:bldP spid="14" grpId="1" animBg="1"/>
      <p:bldP spid="17" grpId="0" animBg="1"/>
      <p:bldP spid="17" grpId="1" animBg="1"/>
      <p:bldP spid="20" grpId="0" animBg="1"/>
      <p:bldP spid="20" grpId="1" animBg="1"/>
      <p:bldP spid="26" grpId="0" animBg="1"/>
      <p:bldP spid="26" grpId="1" animBg="1"/>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B64C03D-E855-4531-A710-C6BE27FE1B98}"/>
              </a:ext>
            </a:extLst>
          </p:cNvPr>
          <p:cNvSpPr>
            <a:spLocks noGrp="1"/>
          </p:cNvSpPr>
          <p:nvPr>
            <p:ph type="title"/>
          </p:nvPr>
        </p:nvSpPr>
        <p:spPr>
          <a:xfrm>
            <a:off x="838200" y="253397"/>
            <a:ext cx="10515600" cy="1273233"/>
          </a:xfrm>
        </p:spPr>
        <p:txBody>
          <a:bodyPr>
            <a:normAutofit/>
          </a:bodyPr>
          <a:lstStyle/>
          <a:p>
            <a:r>
              <a:rPr lang="es-CO" sz="4000"/>
              <a:t>Estructura de las operaciones de E/S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0B25E3CE-6DE3-4190-B7D7-8398B03AAED6}"/>
              </a:ext>
            </a:extLst>
          </p:cNvPr>
          <p:cNvSpPr>
            <a:spLocks noGrp="1"/>
          </p:cNvSpPr>
          <p:nvPr>
            <p:ph idx="1"/>
          </p:nvPr>
        </p:nvSpPr>
        <p:spPr>
          <a:xfrm>
            <a:off x="838200" y="1899601"/>
            <a:ext cx="10515600" cy="4779495"/>
          </a:xfrm>
        </p:spPr>
        <p:txBody>
          <a:bodyPr>
            <a:normAutofit fontScale="92500" lnSpcReduction="10000"/>
          </a:bodyPr>
          <a:lstStyle/>
          <a:p>
            <a:pPr>
              <a:lnSpc>
                <a:spcPct val="90000"/>
              </a:lnSpc>
            </a:pPr>
            <a:r>
              <a:rPr lang="es-CO" sz="2400" dirty="0"/>
              <a:t>Dos maneras de gestionar las interrupciones</a:t>
            </a:r>
          </a:p>
          <a:p>
            <a:pPr lvl="1">
              <a:lnSpc>
                <a:spcPct val="90000"/>
              </a:lnSpc>
            </a:pPr>
            <a:r>
              <a:rPr lang="es-CO" sz="2400" dirty="0"/>
              <a:t>Después que inicia la operación de E/S, </a:t>
            </a:r>
            <a:r>
              <a:rPr lang="es-CO" sz="2400" b="1" i="1" dirty="0"/>
              <a:t>el control retorna al programa del usuario solo después de terminar completamente la operación de E/S</a:t>
            </a:r>
          </a:p>
          <a:p>
            <a:pPr lvl="2">
              <a:lnSpc>
                <a:spcPct val="90000"/>
              </a:lnSpc>
            </a:pPr>
            <a:r>
              <a:rPr lang="es-CO" dirty="0"/>
              <a:t>Una instrucción de espera (</a:t>
            </a:r>
            <a:r>
              <a:rPr lang="es-CO" dirty="0" err="1"/>
              <a:t>wait</a:t>
            </a:r>
            <a:r>
              <a:rPr lang="es-CO" dirty="0"/>
              <a:t>) deja ociosa la CPU hasta la próxima interrupción</a:t>
            </a:r>
          </a:p>
          <a:p>
            <a:pPr lvl="2">
              <a:lnSpc>
                <a:spcPct val="90000"/>
              </a:lnSpc>
            </a:pPr>
            <a:r>
              <a:rPr lang="es-CO" dirty="0"/>
              <a:t>Ciclo de espera (contención para acceso a la memoria)</a:t>
            </a:r>
          </a:p>
          <a:p>
            <a:pPr lvl="2">
              <a:lnSpc>
                <a:spcPct val="90000"/>
              </a:lnSpc>
            </a:pPr>
            <a:r>
              <a:rPr lang="es-CO" dirty="0"/>
              <a:t>Al menos una solicitud de E/S es tenida en cuenta en el tiempo, no hay procesamiento de E/S simultaneo</a:t>
            </a:r>
          </a:p>
          <a:p>
            <a:pPr lvl="1">
              <a:lnSpc>
                <a:spcPct val="90000"/>
              </a:lnSpc>
            </a:pPr>
            <a:r>
              <a:rPr lang="es-CO" sz="2400" dirty="0"/>
              <a:t>Después que inicia la operación de E/S, </a:t>
            </a:r>
            <a:r>
              <a:rPr lang="es-CO" sz="2400" b="1" i="1" dirty="0"/>
              <a:t>el control retorna al programa del usuario SIN esperar la terminación de la operación de E/S</a:t>
            </a:r>
          </a:p>
          <a:p>
            <a:pPr lvl="2">
              <a:lnSpc>
                <a:spcPct val="90000"/>
              </a:lnSpc>
            </a:pPr>
            <a:r>
              <a:rPr lang="es-CO" b="1" dirty="0" err="1"/>
              <a:t>System</a:t>
            </a:r>
            <a:r>
              <a:rPr lang="es-CO" b="1" dirty="0"/>
              <a:t> </a:t>
            </a:r>
            <a:r>
              <a:rPr lang="es-CO" b="1" dirty="0" err="1"/>
              <a:t>call</a:t>
            </a:r>
            <a:r>
              <a:rPr lang="es-CO" dirty="0"/>
              <a:t> (llamada del sistema) solicita al sistema operativo que le permita al usuario esperar a la terminación de la operación de E/S</a:t>
            </a:r>
          </a:p>
          <a:p>
            <a:pPr lvl="2">
              <a:lnSpc>
                <a:spcPct val="90000"/>
              </a:lnSpc>
            </a:pPr>
            <a:r>
              <a:rPr lang="es-CO" dirty="0"/>
              <a:t>La tabla de estado de los dispositivos (</a:t>
            </a:r>
            <a:r>
              <a:rPr lang="es-CO" b="1" dirty="0" err="1"/>
              <a:t>Device</a:t>
            </a:r>
            <a:r>
              <a:rPr lang="es-CO" b="1" dirty="0"/>
              <a:t>-status table</a:t>
            </a:r>
            <a:r>
              <a:rPr lang="es-CO" dirty="0"/>
              <a:t>) tiene una entrada para cada dispositivo de entrada salida indicando su tipo, dirección y estado</a:t>
            </a:r>
          </a:p>
          <a:p>
            <a:pPr lvl="2">
              <a:lnSpc>
                <a:spcPct val="90000"/>
              </a:lnSpc>
            </a:pPr>
            <a:r>
              <a:rPr lang="es-CO" dirty="0"/>
              <a:t>El sistema operativo utiliza la tabla de estado de los dispositivos para determinar su estado y modificar el registro para incluir la interrupción. </a:t>
            </a:r>
          </a:p>
          <a:p>
            <a:pPr>
              <a:lnSpc>
                <a:spcPct val="90000"/>
              </a:lnSpc>
            </a:pPr>
            <a:endParaRPr lang="es-CO" sz="1500" dirty="0"/>
          </a:p>
        </p:txBody>
      </p:sp>
    </p:spTree>
    <p:extLst>
      <p:ext uri="{BB962C8B-B14F-4D97-AF65-F5344CB8AC3E}">
        <p14:creationId xmlns:p14="http://schemas.microsoft.com/office/powerpoint/2010/main" val="3477237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59CFB67-496F-CD5E-9A6A-2E98801678EA}"/>
              </a:ext>
            </a:extLst>
          </p:cNvPr>
          <p:cNvSpPr>
            <a:spLocks noGrp="1"/>
          </p:cNvSpPr>
          <p:nvPr>
            <p:ph type="title"/>
          </p:nvPr>
        </p:nvSpPr>
        <p:spPr>
          <a:xfrm>
            <a:off x="838200" y="253397"/>
            <a:ext cx="10515600" cy="1273233"/>
          </a:xfrm>
        </p:spPr>
        <p:txBody>
          <a:bodyPr>
            <a:normAutofit/>
          </a:bodyPr>
          <a:lstStyle/>
          <a:p>
            <a:r>
              <a:rPr lang="es-MX" sz="4000"/>
              <a:t>Más sobre interrupciones</a:t>
            </a:r>
            <a:endParaRPr lang="es-CO" sz="4000"/>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Marcador de contenido 2">
            <a:extLst>
              <a:ext uri="{FF2B5EF4-FFF2-40B4-BE49-F238E27FC236}">
                <a16:creationId xmlns:a16="http://schemas.microsoft.com/office/drawing/2014/main" id="{1FDDAF30-0C45-9319-F7EE-19DAE52BE0C3}"/>
              </a:ext>
            </a:extLst>
          </p:cNvPr>
          <p:cNvSpPr>
            <a:spLocks noGrp="1"/>
          </p:cNvSpPr>
          <p:nvPr>
            <p:ph idx="1"/>
          </p:nvPr>
        </p:nvSpPr>
        <p:spPr>
          <a:xfrm>
            <a:off x="318051" y="1977887"/>
            <a:ext cx="11757991" cy="4194313"/>
          </a:xfrm>
        </p:spPr>
        <p:txBody>
          <a:bodyPr>
            <a:noAutofit/>
          </a:bodyPr>
          <a:lstStyle/>
          <a:p>
            <a:pPr>
              <a:lnSpc>
                <a:spcPct val="90000"/>
              </a:lnSpc>
            </a:pPr>
            <a:r>
              <a:rPr lang="es-MX" sz="2000" dirty="0"/>
              <a:t>La mayoría de las CPU tienen dos categorías de solicitud de interrupción. </a:t>
            </a:r>
          </a:p>
          <a:p>
            <a:pPr lvl="1">
              <a:lnSpc>
                <a:spcPct val="90000"/>
              </a:lnSpc>
            </a:pPr>
            <a:r>
              <a:rPr lang="es-MX" sz="2000" dirty="0"/>
              <a:t>Una es la </a:t>
            </a:r>
            <a:r>
              <a:rPr lang="es-MX" sz="2000" b="1" i="1" dirty="0"/>
              <a:t>interrupción no enmascarable</a:t>
            </a:r>
            <a:r>
              <a:rPr lang="es-MX" sz="2000" dirty="0"/>
              <a:t>, que se reserva para eventos como errores de memoria irrecuperables. </a:t>
            </a:r>
          </a:p>
          <a:p>
            <a:pPr lvl="1">
              <a:lnSpc>
                <a:spcPct val="90000"/>
              </a:lnSpc>
            </a:pPr>
            <a:r>
              <a:rPr lang="es-MX" sz="2000" dirty="0"/>
              <a:t>La segunda categoría es </a:t>
            </a:r>
            <a:r>
              <a:rPr lang="es-MX" sz="2000" b="1" i="1" dirty="0"/>
              <a:t>interrupción enmascarable</a:t>
            </a:r>
            <a:r>
              <a:rPr lang="es-MX" sz="2000" dirty="0"/>
              <a:t>: puede ser desactivada por la CPU antes de la ejecución de secuencias de instrucciones críticas que no deben ser interrumpidas. </a:t>
            </a:r>
          </a:p>
          <a:p>
            <a:pPr>
              <a:lnSpc>
                <a:spcPct val="90000"/>
              </a:lnSpc>
            </a:pPr>
            <a:r>
              <a:rPr lang="es-MX" sz="2000" dirty="0"/>
              <a:t>La interrupción enmascarable es utilizada por los controladores de dispositivos para solicitar servicio.</a:t>
            </a:r>
          </a:p>
          <a:p>
            <a:pPr>
              <a:lnSpc>
                <a:spcPct val="90000"/>
              </a:lnSpc>
            </a:pPr>
            <a:r>
              <a:rPr lang="es-MX" sz="2000" dirty="0"/>
              <a:t>El mecanismo de interrupción vectorizada busca reducir la necesidad de que un único manejador de interrupciones busque todas las posibles fuentes de interrupciones para determinar cuál necesita servicio. </a:t>
            </a:r>
          </a:p>
          <a:p>
            <a:pPr lvl="1">
              <a:lnSpc>
                <a:spcPct val="90000"/>
              </a:lnSpc>
            </a:pPr>
            <a:r>
              <a:rPr lang="es-MX" sz="2000" dirty="0"/>
              <a:t>En la práctica, se tienen más dispositivos (y, por tanto, más gestores de interrupciones) que elementos de dirección en el vector de interrupciones. </a:t>
            </a:r>
          </a:p>
          <a:p>
            <a:pPr lvl="1">
              <a:lnSpc>
                <a:spcPct val="90000"/>
              </a:lnSpc>
            </a:pPr>
            <a:r>
              <a:rPr lang="es-MX" sz="2000" dirty="0"/>
              <a:t>Se puede resolver utilizando el encadenamiento de interrupciones (</a:t>
            </a:r>
            <a:r>
              <a:rPr lang="es-MX" sz="2000" dirty="0" err="1"/>
              <a:t>interrupt</a:t>
            </a:r>
            <a:r>
              <a:rPr lang="es-MX" sz="2000" dirty="0"/>
              <a:t> </a:t>
            </a:r>
            <a:r>
              <a:rPr lang="es-MX" sz="2000" dirty="0" err="1"/>
              <a:t>chaining</a:t>
            </a:r>
            <a:r>
              <a:rPr lang="es-MX" sz="2000" dirty="0"/>
              <a:t>). Cada elemento del vector de interrupciones apunta a la cabeza de una lista de gestores de interrupciones. </a:t>
            </a:r>
          </a:p>
          <a:p>
            <a:pPr lvl="1">
              <a:lnSpc>
                <a:spcPct val="90000"/>
              </a:lnSpc>
            </a:pPr>
            <a:r>
              <a:rPr lang="es-MX" sz="2000" dirty="0"/>
              <a:t>Cuando se produce una interrupción, los manejadores de la lista correspondiente son llamados uno a uno, hasta que se encuentra uno que pueda atender la petición. </a:t>
            </a:r>
            <a:endParaRPr lang="es-CO" sz="2000" dirty="0"/>
          </a:p>
        </p:txBody>
      </p:sp>
    </p:spTree>
    <p:extLst>
      <p:ext uri="{BB962C8B-B14F-4D97-AF65-F5344CB8AC3E}">
        <p14:creationId xmlns:p14="http://schemas.microsoft.com/office/powerpoint/2010/main" val="1338489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id="{E9347156-7C61-F36D-919D-98B322CAF4CF}"/>
              </a:ext>
            </a:extLst>
          </p:cNvPr>
          <p:cNvSpPr>
            <a:spLocks noGrp="1"/>
          </p:cNvSpPr>
          <p:nvPr>
            <p:ph type="title"/>
          </p:nvPr>
        </p:nvSpPr>
        <p:spPr>
          <a:xfrm>
            <a:off x="572493" y="238539"/>
            <a:ext cx="11018520" cy="1434415"/>
          </a:xfrm>
        </p:spPr>
        <p:txBody>
          <a:bodyPr vert="horz" lIns="91440" tIns="45720" rIns="91440" bIns="45720" rtlCol="0" anchor="b">
            <a:normAutofit/>
          </a:bodyPr>
          <a:lstStyle/>
          <a:p>
            <a:pPr algn="l" defTabSz="914400">
              <a:lnSpc>
                <a:spcPct val="90000"/>
              </a:lnSpc>
            </a:pPr>
            <a:r>
              <a:rPr lang="en-US" sz="4600"/>
              <a:t>Tabla de vector de eventos del procesador Intel</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rcador de contenido 6">
            <a:extLst>
              <a:ext uri="{FF2B5EF4-FFF2-40B4-BE49-F238E27FC236}">
                <a16:creationId xmlns:a16="http://schemas.microsoft.com/office/drawing/2014/main" id="{1424B234-A2EF-8653-9A05-D3C398798F60}"/>
              </a:ext>
            </a:extLst>
          </p:cNvPr>
          <p:cNvSpPr>
            <a:spLocks noGrp="1"/>
          </p:cNvSpPr>
          <p:nvPr>
            <p:ph sz="half" idx="2"/>
          </p:nvPr>
        </p:nvSpPr>
        <p:spPr>
          <a:xfrm>
            <a:off x="256513" y="2071316"/>
            <a:ext cx="6713552" cy="4119172"/>
          </a:xfrm>
        </p:spPr>
        <p:txBody>
          <a:bodyPr vert="horz" lIns="91440" tIns="45720" rIns="91440" bIns="45720" rtlCol="0" anchor="t">
            <a:normAutofit/>
          </a:bodyPr>
          <a:lstStyle/>
          <a:p>
            <a:pPr indent="-228600" defTabSz="914400">
              <a:lnSpc>
                <a:spcPct val="90000"/>
              </a:lnSpc>
              <a:buFont typeface="Arial" panose="020B0604020202020204" pitchFamily="34" charset="0"/>
              <a:buChar char="•"/>
            </a:pPr>
            <a:r>
              <a:rPr lang="en-US" sz="2000" dirty="0"/>
              <a:t>Los </a:t>
            </a:r>
            <a:r>
              <a:rPr lang="en-US" sz="2000" dirty="0" err="1"/>
              <a:t>eventos</a:t>
            </a:r>
            <a:r>
              <a:rPr lang="en-US" sz="2000" dirty="0"/>
              <a:t> de 0 a 31, que no son </a:t>
            </a:r>
            <a:r>
              <a:rPr lang="en-US" sz="2000" dirty="0" err="1"/>
              <a:t>enmascarables</a:t>
            </a:r>
            <a:r>
              <a:rPr lang="en-US" sz="2000" dirty="0"/>
              <a:t>, se </a:t>
            </a:r>
            <a:r>
              <a:rPr lang="en-US" sz="2000" dirty="0" err="1"/>
              <a:t>utilizan</a:t>
            </a:r>
            <a:r>
              <a:rPr lang="en-US" sz="2000" dirty="0"/>
              <a:t> para </a:t>
            </a:r>
            <a:r>
              <a:rPr lang="en-US" sz="2000" dirty="0" err="1"/>
              <a:t>señalar</a:t>
            </a:r>
            <a:r>
              <a:rPr lang="en-US" sz="2000" dirty="0"/>
              <a:t> </a:t>
            </a:r>
            <a:r>
              <a:rPr lang="en-US" sz="2000" dirty="0" err="1"/>
              <a:t>diversas</a:t>
            </a:r>
            <a:r>
              <a:rPr lang="en-US" sz="2000" dirty="0"/>
              <a:t> </a:t>
            </a:r>
            <a:r>
              <a:rPr lang="en-US" sz="2000" dirty="0" err="1"/>
              <a:t>condiciones</a:t>
            </a:r>
            <a:r>
              <a:rPr lang="en-US" sz="2000" dirty="0"/>
              <a:t> de error. Los </a:t>
            </a:r>
            <a:r>
              <a:rPr lang="en-US" sz="2000" dirty="0" err="1"/>
              <a:t>eventos</a:t>
            </a:r>
            <a:r>
              <a:rPr lang="en-US" sz="2000" dirty="0"/>
              <a:t> de 32 a 255, que son </a:t>
            </a:r>
            <a:r>
              <a:rPr lang="en-US" sz="2000" dirty="0" err="1"/>
              <a:t>enmascarables</a:t>
            </a:r>
            <a:r>
              <a:rPr lang="en-US" sz="2000" dirty="0"/>
              <a:t>, se </a:t>
            </a:r>
            <a:r>
              <a:rPr lang="en-US" sz="2000" dirty="0" err="1"/>
              <a:t>utilizan</a:t>
            </a:r>
            <a:r>
              <a:rPr lang="en-US" sz="2000" dirty="0"/>
              <a:t> para fines tales </a:t>
            </a:r>
            <a:r>
              <a:rPr lang="en-US" sz="2000" dirty="0" err="1"/>
              <a:t>como</a:t>
            </a:r>
            <a:r>
              <a:rPr lang="en-US" sz="2000" dirty="0"/>
              <a:t> </a:t>
            </a:r>
            <a:r>
              <a:rPr lang="en-US" sz="2000" dirty="0" err="1"/>
              <a:t>interrupciones</a:t>
            </a:r>
            <a:r>
              <a:rPr lang="en-US" sz="2000" dirty="0"/>
              <a:t> </a:t>
            </a:r>
            <a:r>
              <a:rPr lang="en-US" sz="2000" dirty="0" err="1"/>
              <a:t>generadas</a:t>
            </a:r>
            <a:r>
              <a:rPr lang="en-US" sz="2000" dirty="0"/>
              <a:t> </a:t>
            </a:r>
            <a:r>
              <a:rPr lang="en-US" sz="2000" dirty="0" err="1"/>
              <a:t>por</a:t>
            </a:r>
            <a:r>
              <a:rPr lang="en-US" sz="2000" dirty="0"/>
              <a:t> </a:t>
            </a:r>
            <a:r>
              <a:rPr lang="en-US" sz="2000" dirty="0" err="1"/>
              <a:t>dispositivos</a:t>
            </a:r>
            <a:r>
              <a:rPr lang="en-US" sz="2000" dirty="0"/>
              <a:t>.</a:t>
            </a:r>
          </a:p>
          <a:p>
            <a:pPr indent="-228600" defTabSz="914400">
              <a:lnSpc>
                <a:spcPct val="90000"/>
              </a:lnSpc>
              <a:buFont typeface="Arial" panose="020B0604020202020204" pitchFamily="34" charset="0"/>
              <a:buChar char="•"/>
            </a:pPr>
            <a:r>
              <a:rPr lang="en-US" sz="2000" dirty="0"/>
              <a:t>El </a:t>
            </a:r>
            <a:r>
              <a:rPr lang="en-US" sz="2000" dirty="0" err="1"/>
              <a:t>mecanismo</a:t>
            </a:r>
            <a:r>
              <a:rPr lang="en-US" sz="2000" dirty="0"/>
              <a:t> de </a:t>
            </a:r>
            <a:r>
              <a:rPr lang="en-US" sz="2000" dirty="0" err="1"/>
              <a:t>interrupción</a:t>
            </a:r>
            <a:r>
              <a:rPr lang="en-US" sz="2000" dirty="0"/>
              <a:t> </a:t>
            </a:r>
            <a:r>
              <a:rPr lang="en-US" sz="2000" dirty="0" err="1"/>
              <a:t>también</a:t>
            </a:r>
            <a:r>
              <a:rPr lang="en-US" sz="2000" dirty="0"/>
              <a:t> </a:t>
            </a:r>
            <a:r>
              <a:rPr lang="en-US" sz="2000" dirty="0" err="1"/>
              <a:t>implementa</a:t>
            </a:r>
            <a:r>
              <a:rPr lang="en-US" sz="2000" dirty="0"/>
              <a:t> un </a:t>
            </a:r>
            <a:r>
              <a:rPr lang="en-US" sz="2000" dirty="0" err="1"/>
              <a:t>sistema</a:t>
            </a:r>
            <a:r>
              <a:rPr lang="en-US" sz="2000" dirty="0"/>
              <a:t> de </a:t>
            </a:r>
            <a:r>
              <a:rPr lang="en-US" sz="2000" dirty="0" err="1"/>
              <a:t>niveles</a:t>
            </a:r>
            <a:r>
              <a:rPr lang="en-US" sz="2000" dirty="0"/>
              <a:t> de </a:t>
            </a:r>
            <a:r>
              <a:rPr lang="en-US" sz="2000" dirty="0" err="1"/>
              <a:t>prioridad</a:t>
            </a:r>
            <a:r>
              <a:rPr lang="en-US" sz="2000" dirty="0"/>
              <a:t> de </a:t>
            </a:r>
            <a:r>
              <a:rPr lang="en-US" sz="2000" dirty="0" err="1"/>
              <a:t>interrupción</a:t>
            </a:r>
            <a:r>
              <a:rPr lang="en-US" sz="2000" dirty="0"/>
              <a:t> (interrupt priority levels). </a:t>
            </a:r>
          </a:p>
          <a:p>
            <a:pPr lvl="1" indent="-228600" defTabSz="914400">
              <a:lnSpc>
                <a:spcPct val="90000"/>
              </a:lnSpc>
              <a:buFont typeface="Arial" panose="020B0604020202020204" pitchFamily="34" charset="0"/>
              <a:buChar char="•"/>
            </a:pPr>
            <a:r>
              <a:rPr lang="en-US" sz="2000" dirty="0" err="1"/>
              <a:t>Estos</a:t>
            </a:r>
            <a:r>
              <a:rPr lang="en-US" sz="2000" dirty="0"/>
              <a:t> </a:t>
            </a:r>
            <a:r>
              <a:rPr lang="en-US" sz="2000" dirty="0" err="1"/>
              <a:t>niveles</a:t>
            </a:r>
            <a:r>
              <a:rPr lang="en-US" sz="2000" dirty="0"/>
              <a:t> </a:t>
            </a:r>
            <a:r>
              <a:rPr lang="en-US" sz="2000" dirty="0" err="1"/>
              <a:t>permiten</a:t>
            </a:r>
            <a:r>
              <a:rPr lang="en-US" sz="2000" dirty="0"/>
              <a:t> a la CPU </a:t>
            </a:r>
            <a:r>
              <a:rPr lang="en-US" sz="2000" dirty="0" err="1"/>
              <a:t>aplazar</a:t>
            </a:r>
            <a:r>
              <a:rPr lang="en-US" sz="2000" dirty="0"/>
              <a:t> la </a:t>
            </a:r>
            <a:r>
              <a:rPr lang="en-US" sz="2000" dirty="0" err="1"/>
              <a:t>gestión</a:t>
            </a:r>
            <a:r>
              <a:rPr lang="en-US" sz="2000" dirty="0"/>
              <a:t> de las </a:t>
            </a:r>
            <a:r>
              <a:rPr lang="en-US" sz="2000" dirty="0" err="1"/>
              <a:t>interrupciones</a:t>
            </a:r>
            <a:r>
              <a:rPr lang="en-US" sz="2000" dirty="0"/>
              <a:t> de </a:t>
            </a:r>
            <a:r>
              <a:rPr lang="en-US" sz="2000" dirty="0" err="1"/>
              <a:t>baja</a:t>
            </a:r>
            <a:r>
              <a:rPr lang="en-US" sz="2000" dirty="0"/>
              <a:t> </a:t>
            </a:r>
            <a:r>
              <a:rPr lang="en-US" sz="2000" dirty="0" err="1"/>
              <a:t>prioridad</a:t>
            </a:r>
            <a:r>
              <a:rPr lang="en-US" sz="2000" dirty="0"/>
              <a:t> sin </a:t>
            </a:r>
            <a:r>
              <a:rPr lang="en-US" sz="2000" dirty="0" err="1"/>
              <a:t>enmascarar</a:t>
            </a:r>
            <a:r>
              <a:rPr lang="en-US" sz="2000" dirty="0"/>
              <a:t> </a:t>
            </a:r>
            <a:r>
              <a:rPr lang="en-US" sz="2000" dirty="0" err="1"/>
              <a:t>todas</a:t>
            </a:r>
            <a:r>
              <a:rPr lang="en-US" sz="2000" dirty="0"/>
              <a:t> las </a:t>
            </a:r>
            <a:r>
              <a:rPr lang="en-US" sz="2000" dirty="0" err="1"/>
              <a:t>interrupciones</a:t>
            </a:r>
            <a:r>
              <a:rPr lang="en-US" sz="2000" dirty="0"/>
              <a:t> y </a:t>
            </a:r>
            <a:r>
              <a:rPr lang="en-US" sz="2000" dirty="0" err="1"/>
              <a:t>hace</a:t>
            </a:r>
            <a:r>
              <a:rPr lang="en-US" sz="2000" dirty="0"/>
              <a:t> </a:t>
            </a:r>
            <a:r>
              <a:rPr lang="en-US" sz="2000" dirty="0" err="1"/>
              <a:t>posible</a:t>
            </a:r>
            <a:r>
              <a:rPr lang="en-US" sz="2000" dirty="0"/>
              <a:t> que </a:t>
            </a:r>
            <a:r>
              <a:rPr lang="en-US" sz="2000" dirty="0" err="1"/>
              <a:t>una</a:t>
            </a:r>
            <a:r>
              <a:rPr lang="en-US" sz="2000" dirty="0"/>
              <a:t> </a:t>
            </a:r>
            <a:r>
              <a:rPr lang="en-US" sz="2000" dirty="0" err="1"/>
              <a:t>interrupción</a:t>
            </a:r>
            <a:r>
              <a:rPr lang="en-US" sz="2000" dirty="0"/>
              <a:t> de </a:t>
            </a:r>
            <a:r>
              <a:rPr lang="en-US" sz="2000" dirty="0" err="1"/>
              <a:t>alta</a:t>
            </a:r>
            <a:r>
              <a:rPr lang="en-US" sz="2000" dirty="0"/>
              <a:t> </a:t>
            </a:r>
            <a:r>
              <a:rPr lang="en-US" sz="2000" dirty="0" err="1"/>
              <a:t>prioridad</a:t>
            </a:r>
            <a:r>
              <a:rPr lang="en-US" sz="2000" dirty="0"/>
              <a:t> se </a:t>
            </a:r>
            <a:r>
              <a:rPr lang="en-US" sz="2000" dirty="0" err="1"/>
              <a:t>adelante</a:t>
            </a:r>
            <a:r>
              <a:rPr lang="en-US" sz="2000" dirty="0"/>
              <a:t> a la </a:t>
            </a:r>
            <a:r>
              <a:rPr lang="en-US" sz="2000" dirty="0" err="1"/>
              <a:t>ejecución</a:t>
            </a:r>
            <a:r>
              <a:rPr lang="en-US" sz="2000" dirty="0"/>
              <a:t> de </a:t>
            </a:r>
            <a:r>
              <a:rPr lang="en-US" sz="2000" dirty="0" err="1"/>
              <a:t>una</a:t>
            </a:r>
            <a:r>
              <a:rPr lang="en-US" sz="2000" dirty="0"/>
              <a:t> </a:t>
            </a:r>
            <a:r>
              <a:rPr lang="en-US" sz="2000" dirty="0" err="1"/>
              <a:t>interrupción</a:t>
            </a:r>
            <a:r>
              <a:rPr lang="en-US" sz="2000" dirty="0"/>
              <a:t> de </a:t>
            </a:r>
            <a:r>
              <a:rPr lang="en-US" sz="2000" dirty="0" err="1"/>
              <a:t>baja</a:t>
            </a:r>
            <a:r>
              <a:rPr lang="en-US" sz="2000" dirty="0"/>
              <a:t> </a:t>
            </a:r>
            <a:r>
              <a:rPr lang="en-US" sz="2000" dirty="0" err="1"/>
              <a:t>prioridad</a:t>
            </a:r>
            <a:r>
              <a:rPr lang="en-US" sz="2000" dirty="0"/>
              <a:t>.</a:t>
            </a:r>
          </a:p>
          <a:p>
            <a:pPr indent="-228600" defTabSz="914400">
              <a:lnSpc>
                <a:spcPct val="90000"/>
              </a:lnSpc>
              <a:buFont typeface="Arial" panose="020B0604020202020204" pitchFamily="34" charset="0"/>
              <a:buChar char="•"/>
            </a:pPr>
            <a:endParaRPr lang="en-US" sz="2000" dirty="0"/>
          </a:p>
        </p:txBody>
      </p:sp>
      <p:pic>
        <p:nvPicPr>
          <p:cNvPr id="11" name="Marcador de contenido 10" descr="Tabla&#10;&#10;Descripción generada automáticamente">
            <a:extLst>
              <a:ext uri="{FF2B5EF4-FFF2-40B4-BE49-F238E27FC236}">
                <a16:creationId xmlns:a16="http://schemas.microsoft.com/office/drawing/2014/main" id="{CCE4969A-0FDD-4EA4-4AED-677077FEE95C}"/>
              </a:ext>
            </a:extLst>
          </p:cNvPr>
          <p:cNvPicPr>
            <a:picLocks noGrp="1" noChangeAspect="1"/>
          </p:cNvPicPr>
          <p:nvPr>
            <p:ph sz="half" idx="1"/>
          </p:nvPr>
        </p:nvPicPr>
        <p:blipFill>
          <a:blip r:embed="rId2"/>
          <a:stretch>
            <a:fillRect/>
          </a:stretch>
        </p:blipFill>
        <p:spPr>
          <a:xfrm>
            <a:off x="7114749" y="2027981"/>
            <a:ext cx="4929519" cy="4205842"/>
          </a:xfrm>
        </p:spPr>
      </p:pic>
    </p:spTree>
    <p:extLst>
      <p:ext uri="{BB962C8B-B14F-4D97-AF65-F5344CB8AC3E}">
        <p14:creationId xmlns:p14="http://schemas.microsoft.com/office/powerpoint/2010/main" val="2347269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n-US" altLang="es-CO" sz="5400">
                <a:latin typeface="Ancizar Sans" panose="020B0602040300000003" pitchFamily="34" charset="0"/>
              </a:rPr>
              <a:t>Estructura del almacenamiento</a:t>
            </a:r>
            <a:endParaRPr lang="es-CO" sz="5400">
              <a:latin typeface="Ancizar Sans" panose="020B0602040300000003"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pPr marL="0" indent="0">
              <a:lnSpc>
                <a:spcPct val="90000"/>
              </a:lnSpc>
              <a:buNone/>
            </a:pPr>
            <a:r>
              <a:rPr lang="es-MX" sz="1400">
                <a:latin typeface="Ancizar Sans" panose="020B0602040300000003" pitchFamily="34" charset="0"/>
              </a:rPr>
              <a:t>La CPU sólo puede cargar instrucciones desde la memoria, por lo que cualquier programa debe cargarse primero en la memoria para ejecutarse. </a:t>
            </a:r>
          </a:p>
          <a:p>
            <a:pPr marL="0" indent="0">
              <a:lnSpc>
                <a:spcPct val="90000"/>
              </a:lnSpc>
              <a:buNone/>
            </a:pPr>
            <a:endParaRPr lang="es-CO" sz="1400" b="1">
              <a:latin typeface="Ancizar Sans" panose="020B0602040300000003" pitchFamily="34" charset="0"/>
            </a:endParaRPr>
          </a:p>
          <a:p>
            <a:pPr marL="0" indent="0">
              <a:lnSpc>
                <a:spcPct val="90000"/>
              </a:lnSpc>
              <a:buNone/>
            </a:pPr>
            <a:r>
              <a:rPr lang="es-CO" sz="1400" b="1">
                <a:latin typeface="Ancizar Sans" panose="020B0602040300000003" pitchFamily="34" charset="0"/>
              </a:rPr>
              <a:t>Memoria principal: </a:t>
            </a:r>
            <a:r>
              <a:rPr lang="es-CO" sz="1400">
                <a:latin typeface="Ancizar Sans" panose="020B0602040300000003" pitchFamily="34" charset="0"/>
              </a:rPr>
              <a:t>Los programas del computador deben estar en memoria principal (</a:t>
            </a:r>
            <a:r>
              <a:rPr lang="es-CO" sz="1400" b="1">
                <a:latin typeface="Ancizar Sans" panose="020B0602040300000003" pitchFamily="34" charset="0"/>
              </a:rPr>
              <a:t>Random-Access Memory, RAM</a:t>
            </a:r>
            <a:r>
              <a:rPr lang="es-CO" sz="1400">
                <a:latin typeface="Ancizar Sans" panose="020B0602040300000003" pitchFamily="34" charset="0"/>
              </a:rPr>
              <a:t>) para ser ejecutados.</a:t>
            </a:r>
          </a:p>
          <a:p>
            <a:pPr>
              <a:lnSpc>
                <a:spcPct val="90000"/>
              </a:lnSpc>
            </a:pPr>
            <a:r>
              <a:rPr lang="es-CO" sz="1400">
                <a:latin typeface="Ancizar Sans" panose="020B0602040300000003" pitchFamily="34" charset="0"/>
              </a:rPr>
              <a:t>La memoria principal es la única área de almacenamiento grande que el procesador puede acceder directamente.</a:t>
            </a:r>
          </a:p>
          <a:p>
            <a:pPr lvl="1">
              <a:lnSpc>
                <a:spcPct val="90000"/>
              </a:lnSpc>
            </a:pPr>
            <a:r>
              <a:rPr lang="en-US" sz="1400" b="1">
                <a:latin typeface="Ancizar Sans" panose="020B0602040300000003" pitchFamily="34" charset="0"/>
              </a:rPr>
              <a:t>Acceso directo (Random access)</a:t>
            </a:r>
          </a:p>
          <a:p>
            <a:pPr lvl="1">
              <a:lnSpc>
                <a:spcPct val="90000"/>
              </a:lnSpc>
            </a:pPr>
            <a:r>
              <a:rPr lang="en-US" sz="1400">
                <a:latin typeface="Ancizar Sans" panose="020B0602040300000003" pitchFamily="34" charset="0"/>
              </a:rPr>
              <a:t>Generalmente es </a:t>
            </a:r>
            <a:r>
              <a:rPr lang="en-US" sz="1400" b="1">
                <a:latin typeface="Ancizar Sans" panose="020B0602040300000003" pitchFamily="34" charset="0"/>
              </a:rPr>
              <a:t>volátil}</a:t>
            </a:r>
          </a:p>
          <a:p>
            <a:pPr lvl="1">
              <a:lnSpc>
                <a:spcPct val="90000"/>
              </a:lnSpc>
            </a:pPr>
            <a:r>
              <a:rPr lang="en-US" sz="1400">
                <a:latin typeface="Ancizar Sans" panose="020B0602040300000003" pitchFamily="34" charset="0"/>
              </a:rPr>
              <a:t>Implementada generalmente como </a:t>
            </a:r>
            <a:r>
              <a:rPr lang="en-US" sz="1400" b="1">
                <a:latin typeface="Ancizar Sans" panose="020B0602040300000003" pitchFamily="34" charset="0"/>
              </a:rPr>
              <a:t>DRAM (Dynamic Random-access Memory)</a:t>
            </a:r>
          </a:p>
          <a:p>
            <a:pPr marL="457200" lvl="1" indent="0">
              <a:lnSpc>
                <a:spcPct val="90000"/>
              </a:lnSpc>
              <a:buNone/>
            </a:pPr>
            <a:endParaRPr lang="en-US" sz="1400" b="1">
              <a:latin typeface="Ancizar Sans" panose="020B0602040300000003" pitchFamily="34" charset="0"/>
            </a:endParaRPr>
          </a:p>
          <a:p>
            <a:pPr marL="0" indent="0">
              <a:lnSpc>
                <a:spcPct val="90000"/>
              </a:lnSpc>
              <a:buNone/>
            </a:pPr>
            <a:r>
              <a:rPr lang="en-US" sz="1400" b="1">
                <a:latin typeface="Ancizar Sans" panose="020B0602040300000003" pitchFamily="34" charset="0"/>
              </a:rPr>
              <a:t>Almacenamiento secundario</a:t>
            </a:r>
            <a:r>
              <a:rPr lang="en-US" sz="1400">
                <a:latin typeface="Ancizar Sans" panose="020B0602040300000003" pitchFamily="34" charset="0"/>
              </a:rPr>
              <a:t>– una extensión de la memoria principal que proporciona una gran capacidad de almacenamiento </a:t>
            </a:r>
            <a:r>
              <a:rPr lang="en-US" sz="1400" b="1">
                <a:latin typeface="Ancizar Sans" panose="020B0602040300000003" pitchFamily="34" charset="0"/>
              </a:rPr>
              <a:t>NO volátil</a:t>
            </a:r>
          </a:p>
          <a:p>
            <a:pPr>
              <a:lnSpc>
                <a:spcPct val="90000"/>
              </a:lnSpc>
            </a:pPr>
            <a:r>
              <a:rPr lang="en-US" sz="1400" b="1">
                <a:latin typeface="Ancizar Sans" panose="020B0602040300000003" pitchFamily="34" charset="0"/>
              </a:rPr>
              <a:t>Discos duros (HDD)</a:t>
            </a:r>
            <a:r>
              <a:rPr lang="en-US" sz="1400">
                <a:latin typeface="Ancizar Sans" panose="020B0602040300000003" pitchFamily="34" charset="0"/>
              </a:rPr>
              <a:t> – placas de vidrio o de metal rígido cubiertos con material de grabación magnético</a:t>
            </a:r>
          </a:p>
          <a:p>
            <a:pPr lvl="1">
              <a:lnSpc>
                <a:spcPct val="90000"/>
              </a:lnSpc>
            </a:pPr>
            <a:r>
              <a:rPr lang="en-US" sz="1400">
                <a:latin typeface="Ancizar Sans" panose="020B0602040300000003" pitchFamily="34" charset="0"/>
              </a:rPr>
              <a:t>La superficie del disco se divide lógicamente en pistas (</a:t>
            </a:r>
            <a:r>
              <a:rPr lang="en-US" sz="1400" b="1">
                <a:latin typeface="Ancizar Sans" panose="020B0602040300000003" pitchFamily="34" charset="0"/>
              </a:rPr>
              <a:t>tracks</a:t>
            </a:r>
            <a:r>
              <a:rPr lang="en-US" sz="1400">
                <a:latin typeface="Ancizar Sans" panose="020B0602040300000003" pitchFamily="34" charset="0"/>
              </a:rPr>
              <a:t>), que a su vez están divididos en sectores (</a:t>
            </a:r>
            <a:r>
              <a:rPr lang="en-US" sz="1400" b="1">
                <a:latin typeface="Ancizar Sans" panose="020B0602040300000003" pitchFamily="34" charset="0"/>
              </a:rPr>
              <a:t>sectors</a:t>
            </a:r>
            <a:r>
              <a:rPr lang="en-US" sz="1400">
                <a:latin typeface="Ancizar Sans" panose="020B0602040300000003" pitchFamily="34" charset="0"/>
              </a:rPr>
              <a:t>)</a:t>
            </a:r>
            <a:endParaRPr lang="en-US" sz="1400" b="1">
              <a:latin typeface="Ancizar Sans" panose="020B0602040300000003" pitchFamily="34" charset="0"/>
            </a:endParaRPr>
          </a:p>
          <a:p>
            <a:pPr lvl="1">
              <a:lnSpc>
                <a:spcPct val="90000"/>
              </a:lnSpc>
            </a:pPr>
            <a:r>
              <a:rPr lang="en-US" sz="1400">
                <a:latin typeface="Ancizar Sans" panose="020B0602040300000003" pitchFamily="34" charset="0"/>
              </a:rPr>
              <a:t>La controladora del disco (</a:t>
            </a:r>
            <a:r>
              <a:rPr lang="en-US" sz="1400" b="1">
                <a:latin typeface="Ancizar Sans" panose="020B0602040300000003" pitchFamily="34" charset="0"/>
              </a:rPr>
              <a:t>disk controller</a:t>
            </a:r>
            <a:r>
              <a:rPr lang="en-US" sz="1400">
                <a:latin typeface="Ancizar Sans" panose="020B0602040300000003" pitchFamily="34" charset="0"/>
              </a:rPr>
              <a:t>) determina la interacción lógica entre el disco y el computador</a:t>
            </a:r>
          </a:p>
          <a:p>
            <a:pPr>
              <a:lnSpc>
                <a:spcPct val="90000"/>
              </a:lnSpc>
            </a:pPr>
            <a:r>
              <a:rPr lang="en-US" sz="1400" b="1">
                <a:latin typeface="Ancizar Sans" panose="020B0602040300000003" pitchFamily="34" charset="0"/>
              </a:rPr>
              <a:t>Discos de estado sólido</a:t>
            </a:r>
            <a:r>
              <a:rPr lang="en-US" sz="1400">
                <a:latin typeface="Ancizar Sans" panose="020B0602040300000003" pitchFamily="34" charset="0"/>
              </a:rPr>
              <a:t> – más rápidos que los discos duros, NO volátil</a:t>
            </a:r>
          </a:p>
          <a:p>
            <a:pPr lvl="1">
              <a:lnSpc>
                <a:spcPct val="90000"/>
              </a:lnSpc>
            </a:pPr>
            <a:r>
              <a:rPr lang="en-US" sz="1400">
                <a:latin typeface="Ancizar Sans" panose="020B0602040300000003" pitchFamily="34" charset="0"/>
              </a:rPr>
              <a:t>Diversas tecnologías</a:t>
            </a:r>
          </a:p>
          <a:p>
            <a:pPr lvl="1">
              <a:lnSpc>
                <a:spcPct val="90000"/>
              </a:lnSpc>
            </a:pPr>
            <a:r>
              <a:rPr lang="en-US" sz="1400">
                <a:latin typeface="Ancizar Sans" panose="020B0602040300000003" pitchFamily="34" charset="0"/>
              </a:rPr>
              <a:t>Se han venido tornando populares</a:t>
            </a:r>
          </a:p>
          <a:p>
            <a:pPr>
              <a:lnSpc>
                <a:spcPct val="90000"/>
              </a:lnSpc>
            </a:pPr>
            <a:endParaRPr lang="es-CO" sz="1400">
              <a:latin typeface="Ancizar Sans" panose="020B0602040300000003" pitchFamily="34" charset="0"/>
            </a:endParaRPr>
          </a:p>
        </p:txBody>
      </p:sp>
    </p:spTree>
    <p:extLst>
      <p:ext uri="{BB962C8B-B14F-4D97-AF65-F5344CB8AC3E}">
        <p14:creationId xmlns:p14="http://schemas.microsoft.com/office/powerpoint/2010/main" val="3826753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494D15F5-D5E1-6B3A-4599-7A10140FF74C}"/>
              </a:ext>
            </a:extLst>
          </p:cNvPr>
          <p:cNvSpPr>
            <a:spLocks noGrp="1"/>
          </p:cNvSpPr>
          <p:nvPr>
            <p:ph type="title"/>
          </p:nvPr>
        </p:nvSpPr>
        <p:spPr>
          <a:xfrm>
            <a:off x="838200" y="365125"/>
            <a:ext cx="10515600" cy="1325563"/>
          </a:xfrm>
        </p:spPr>
        <p:txBody>
          <a:bodyPr>
            <a:normAutofit/>
          </a:bodyPr>
          <a:lstStyle/>
          <a:p>
            <a:r>
              <a:rPr lang="es-CO" sz="5400"/>
              <a:t>Otras formas de memoria</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rcador de contenido 5">
            <a:extLst>
              <a:ext uri="{FF2B5EF4-FFF2-40B4-BE49-F238E27FC236}">
                <a16:creationId xmlns:a16="http://schemas.microsoft.com/office/drawing/2014/main" id="{34EA7BF0-1CCB-6813-262C-7084A1947981}"/>
              </a:ext>
            </a:extLst>
          </p:cNvPr>
          <p:cNvSpPr>
            <a:spLocks noGrp="1"/>
          </p:cNvSpPr>
          <p:nvPr>
            <p:ph idx="1"/>
          </p:nvPr>
        </p:nvSpPr>
        <p:spPr>
          <a:xfrm>
            <a:off x="838200" y="1929384"/>
            <a:ext cx="10515600" cy="4251960"/>
          </a:xfrm>
        </p:spPr>
        <p:txBody>
          <a:bodyPr>
            <a:normAutofit/>
          </a:bodyPr>
          <a:lstStyle/>
          <a:p>
            <a:pPr>
              <a:lnSpc>
                <a:spcPct val="90000"/>
              </a:lnSpc>
            </a:pPr>
            <a:r>
              <a:rPr lang="es-MX" sz="2000"/>
              <a:t>Los computadores también utilizan otras formas de memoria. Por ejemplo, el primer programa que se ejecuta al encender el computador es un programa de arranque (bootstrap program), que luego carga a la RAM el sistema operativo.</a:t>
            </a:r>
          </a:p>
          <a:p>
            <a:pPr>
              <a:lnSpc>
                <a:spcPct val="90000"/>
              </a:lnSpc>
            </a:pPr>
            <a:r>
              <a:rPr lang="es-MX" sz="2000"/>
              <a:t>Dado que la memoria RAM es volátil (pierde su contenido cuando se apaga o se pierde la alimentación de energía eléctrica) y no podemos confiar en que contenga el programa de arranque. </a:t>
            </a:r>
          </a:p>
          <a:p>
            <a:pPr>
              <a:lnSpc>
                <a:spcPct val="90000"/>
              </a:lnSpc>
            </a:pPr>
            <a:r>
              <a:rPr lang="es-MX" sz="2000"/>
              <a:t>En su lugar, para este y otros propósitos, el computador utiliza memoria de sólo lectura programable y borrable eléctricamente (EEPROM) y otras formas de firmware-almacenamiento donde se escriben datos o programas con poca frecuencia y que no es volátil. </a:t>
            </a:r>
          </a:p>
          <a:p>
            <a:pPr>
              <a:lnSpc>
                <a:spcPct val="90000"/>
              </a:lnSpc>
            </a:pPr>
            <a:r>
              <a:rPr lang="es-MX" sz="2000"/>
              <a:t>La EEPROM puede modificarse, pero no con frecuencia. Además, es de baja velocidad, por lo que contiene programas y datos estáticos que no se utilizan con frecuencia. </a:t>
            </a:r>
          </a:p>
          <a:p>
            <a:pPr lvl="1">
              <a:lnSpc>
                <a:spcPct val="90000"/>
              </a:lnSpc>
            </a:pPr>
            <a:r>
              <a:rPr lang="es-MX" sz="2000"/>
              <a:t>Por ejemplo, el iPhone utiliza EEPROM para almacenar números de serie e información de hardware sobre el dispositivo.</a:t>
            </a:r>
            <a:endParaRPr lang="es-CO" sz="2000"/>
          </a:p>
        </p:txBody>
      </p:sp>
    </p:spTree>
    <p:extLst>
      <p:ext uri="{BB962C8B-B14F-4D97-AF65-F5344CB8AC3E}">
        <p14:creationId xmlns:p14="http://schemas.microsoft.com/office/powerpoint/2010/main" val="1607793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DD0769-A3DA-A943-A2F6-E1D1E68DC159}"/>
              </a:ext>
            </a:extLst>
          </p:cNvPr>
          <p:cNvSpPr>
            <a:spLocks noGrp="1"/>
          </p:cNvSpPr>
          <p:nvPr>
            <p:ph type="title"/>
          </p:nvPr>
        </p:nvSpPr>
        <p:spPr>
          <a:xfrm>
            <a:off x="838200" y="365125"/>
            <a:ext cx="10515600" cy="1325563"/>
          </a:xfrm>
        </p:spPr>
        <p:txBody>
          <a:bodyPr>
            <a:normAutofit/>
          </a:bodyPr>
          <a:lstStyle/>
          <a:p>
            <a:pPr>
              <a:lnSpc>
                <a:spcPct val="90000"/>
              </a:lnSpc>
            </a:pPr>
            <a:r>
              <a:rPr lang="es-MX" sz="4200"/>
              <a:t>Definiciones y notaciones de almacenamiento</a:t>
            </a:r>
            <a:endParaRPr lang="es-CO"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C3B0041-E6B8-C18B-FA78-C847BC8EDAC0}"/>
              </a:ext>
            </a:extLst>
          </p:cNvPr>
          <p:cNvSpPr>
            <a:spLocks noGrp="1"/>
          </p:cNvSpPr>
          <p:nvPr>
            <p:ph idx="1"/>
          </p:nvPr>
        </p:nvSpPr>
        <p:spPr>
          <a:xfrm>
            <a:off x="838200" y="1929384"/>
            <a:ext cx="10515600" cy="4251960"/>
          </a:xfrm>
        </p:spPr>
        <p:txBody>
          <a:bodyPr>
            <a:normAutofit/>
          </a:bodyPr>
          <a:lstStyle/>
          <a:p>
            <a:pPr>
              <a:lnSpc>
                <a:spcPct val="90000"/>
              </a:lnSpc>
            </a:pPr>
            <a:r>
              <a:rPr lang="es-MX" sz="2000" dirty="0"/>
              <a:t>La unidad básica de almacenamiento informático es el bit. Un bit puede contener uno de dos valores, 0 y 1. </a:t>
            </a:r>
          </a:p>
          <a:p>
            <a:pPr>
              <a:lnSpc>
                <a:spcPct val="90000"/>
              </a:lnSpc>
            </a:pPr>
            <a:r>
              <a:rPr lang="es-MX" sz="2000" dirty="0"/>
              <a:t>El resto del almacenamiento de un computador se basa en colecciones de bits. </a:t>
            </a:r>
          </a:p>
          <a:p>
            <a:pPr>
              <a:lnSpc>
                <a:spcPct val="90000"/>
              </a:lnSpc>
            </a:pPr>
            <a:r>
              <a:rPr lang="es-MX" sz="2000" dirty="0"/>
              <a:t>Un byte son 8 bits, y en la mayoría de los computadores es el trozo más pequeño de almacenamiento. </a:t>
            </a:r>
          </a:p>
          <a:p>
            <a:pPr lvl="1">
              <a:lnSpc>
                <a:spcPct val="90000"/>
              </a:lnSpc>
            </a:pPr>
            <a:r>
              <a:rPr lang="es-MX" sz="2000" dirty="0"/>
              <a:t>Por ejemplo, la mayoría de los computadores no tienen una instrucción para mover un bit, pero sí para mover un byte. </a:t>
            </a:r>
          </a:p>
          <a:p>
            <a:pPr lvl="1">
              <a:lnSpc>
                <a:spcPct val="90000"/>
              </a:lnSpc>
            </a:pPr>
            <a:r>
              <a:rPr lang="es-MX" sz="2000" dirty="0"/>
              <a:t>Un término menos común es palabra (</a:t>
            </a:r>
            <a:r>
              <a:rPr lang="es-MX" sz="2000" dirty="0" err="1"/>
              <a:t>word</a:t>
            </a:r>
            <a:r>
              <a:rPr lang="es-MX" sz="2000" dirty="0"/>
              <a:t>), que es la unidad de datos nativa de una determinada arquitectura computación. Una palabra se compone de uno o más bytes. Por ejemplo, un computador con registros de 64 bits y direccionamiento de memoria de 64 bits suele tener palabras de 64 bits (8 bytes). </a:t>
            </a:r>
          </a:p>
          <a:p>
            <a:pPr>
              <a:lnSpc>
                <a:spcPct val="90000"/>
              </a:lnSpc>
            </a:pPr>
            <a:r>
              <a:rPr lang="es-MX" sz="2000" dirty="0"/>
              <a:t>Un computador ejecuta muchas operaciones en su tamaño nativo de palabra en lugar de byte a byte.</a:t>
            </a:r>
          </a:p>
        </p:txBody>
      </p:sp>
    </p:spTree>
    <p:extLst>
      <p:ext uri="{BB962C8B-B14F-4D97-AF65-F5344CB8AC3E}">
        <p14:creationId xmlns:p14="http://schemas.microsoft.com/office/powerpoint/2010/main" val="2290536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DD0769-A3DA-A943-A2F6-E1D1E68DC159}"/>
              </a:ext>
            </a:extLst>
          </p:cNvPr>
          <p:cNvSpPr>
            <a:spLocks noGrp="1"/>
          </p:cNvSpPr>
          <p:nvPr>
            <p:ph type="title"/>
          </p:nvPr>
        </p:nvSpPr>
        <p:spPr>
          <a:xfrm>
            <a:off x="838200" y="365125"/>
            <a:ext cx="10515600" cy="1325563"/>
          </a:xfrm>
        </p:spPr>
        <p:txBody>
          <a:bodyPr>
            <a:normAutofit/>
          </a:bodyPr>
          <a:lstStyle/>
          <a:p>
            <a:pPr>
              <a:lnSpc>
                <a:spcPct val="90000"/>
              </a:lnSpc>
            </a:pPr>
            <a:r>
              <a:rPr lang="es-MX" sz="4200"/>
              <a:t>Definiciones y notaciones de almacenamiento</a:t>
            </a:r>
            <a:endParaRPr lang="es-CO"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C3B0041-E6B8-C18B-FA78-C847BC8EDAC0}"/>
              </a:ext>
            </a:extLst>
          </p:cNvPr>
          <p:cNvSpPr>
            <a:spLocks noGrp="1"/>
          </p:cNvSpPr>
          <p:nvPr>
            <p:ph idx="1"/>
          </p:nvPr>
        </p:nvSpPr>
        <p:spPr>
          <a:xfrm>
            <a:off x="838200" y="1929384"/>
            <a:ext cx="10515600" cy="4251960"/>
          </a:xfrm>
        </p:spPr>
        <p:txBody>
          <a:bodyPr>
            <a:normAutofit/>
          </a:bodyPr>
          <a:lstStyle/>
          <a:p>
            <a:r>
              <a:rPr lang="es-MX" sz="2200" dirty="0"/>
              <a:t>El almacenamiento de datos representados con bits se mide y manipula generalmente en bytes y colecciones de bytes. </a:t>
            </a:r>
          </a:p>
          <a:p>
            <a:pPr lvl="1"/>
            <a:r>
              <a:rPr lang="es-MX" sz="2200" dirty="0"/>
              <a:t>kilobyte, o KB, equivale a 1.024 bytes</a:t>
            </a:r>
          </a:p>
          <a:p>
            <a:pPr lvl="1"/>
            <a:r>
              <a:rPr lang="es-MX" sz="2200" dirty="0"/>
              <a:t>megabyte, o MB, equivale a 1024</a:t>
            </a:r>
            <a:r>
              <a:rPr lang="es-MX" sz="2200" baseline="30000" dirty="0"/>
              <a:t>2</a:t>
            </a:r>
            <a:r>
              <a:rPr lang="es-MX" sz="2200" dirty="0"/>
              <a:t> bytes; </a:t>
            </a:r>
          </a:p>
          <a:p>
            <a:pPr lvl="1"/>
            <a:r>
              <a:rPr lang="es-MX" sz="2200" dirty="0"/>
              <a:t>gigabyte, o GB, son 1024</a:t>
            </a:r>
            <a:r>
              <a:rPr lang="es-MX" sz="2200" baseline="30000" dirty="0"/>
              <a:t>3</a:t>
            </a:r>
            <a:r>
              <a:rPr lang="es-MX" sz="2200" dirty="0"/>
              <a:t> bytes; </a:t>
            </a:r>
          </a:p>
          <a:p>
            <a:pPr lvl="1"/>
            <a:r>
              <a:rPr lang="es-MX" sz="2200" dirty="0"/>
              <a:t>terabyte, o TB, son 1024</a:t>
            </a:r>
            <a:r>
              <a:rPr lang="es-MX" sz="2200" baseline="30000" dirty="0"/>
              <a:t>4</a:t>
            </a:r>
            <a:r>
              <a:rPr lang="es-MX" sz="2200" dirty="0"/>
              <a:t> bytes; y </a:t>
            </a:r>
          </a:p>
          <a:p>
            <a:pPr lvl="1"/>
            <a:r>
              <a:rPr lang="es-MX" sz="2200" dirty="0" err="1"/>
              <a:t>petabyte</a:t>
            </a:r>
            <a:r>
              <a:rPr lang="es-MX" sz="2200" dirty="0"/>
              <a:t>, o PB, son 1024</a:t>
            </a:r>
            <a:r>
              <a:rPr lang="es-MX" sz="2200" baseline="30000" dirty="0"/>
              <a:t>5</a:t>
            </a:r>
            <a:r>
              <a:rPr lang="es-MX" sz="2200" dirty="0"/>
              <a:t> bytes. </a:t>
            </a:r>
          </a:p>
          <a:p>
            <a:pPr lvl="1"/>
            <a:r>
              <a:rPr lang="es-MX" sz="2200" dirty="0"/>
              <a:t>Nota: Las medidas de redes de datos se expresan en bits (porque las redes mueven los datos bit a bit).</a:t>
            </a:r>
            <a:endParaRPr lang="es-CO" sz="2200" dirty="0"/>
          </a:p>
        </p:txBody>
      </p:sp>
      <p:sp>
        <p:nvSpPr>
          <p:cNvPr id="4" name="CuadroTexto 3">
            <a:extLst>
              <a:ext uri="{FF2B5EF4-FFF2-40B4-BE49-F238E27FC236}">
                <a16:creationId xmlns:a16="http://schemas.microsoft.com/office/drawing/2014/main" id="{877B731C-9A47-E4AE-5746-DCA66535BD91}"/>
              </a:ext>
            </a:extLst>
          </p:cNvPr>
          <p:cNvSpPr txBox="1"/>
          <p:nvPr/>
        </p:nvSpPr>
        <p:spPr>
          <a:xfrm>
            <a:off x="3214745" y="5773867"/>
            <a:ext cx="5759462" cy="461665"/>
          </a:xfrm>
          <a:prstGeom prst="rect">
            <a:avLst/>
          </a:prstGeom>
          <a:solidFill>
            <a:schemeClr val="accent4">
              <a:lumMod val="20000"/>
              <a:lumOff val="80000"/>
            </a:schemeClr>
          </a:solidFill>
          <a:ln>
            <a:solidFill>
              <a:schemeClr val="accent4">
                <a:lumMod val="75000"/>
              </a:schemeClr>
            </a:solidFill>
          </a:ln>
        </p:spPr>
        <p:txBody>
          <a:bodyPr wrap="none" rtlCol="0">
            <a:spAutoFit/>
          </a:bodyPr>
          <a:lstStyle/>
          <a:p>
            <a:r>
              <a:rPr lang="es-CO" sz="2400" dirty="0"/>
              <a:t>https://es.wikipedia.org/wiki/Prefijo_binario</a:t>
            </a:r>
          </a:p>
        </p:txBody>
      </p:sp>
    </p:spTree>
    <p:extLst>
      <p:ext uri="{BB962C8B-B14F-4D97-AF65-F5344CB8AC3E}">
        <p14:creationId xmlns:p14="http://schemas.microsoft.com/office/powerpoint/2010/main" val="67200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3FB783A-1B11-801B-4DC1-32EF48E5E228}"/>
              </a:ext>
            </a:extLst>
          </p:cNvPr>
          <p:cNvSpPr>
            <a:spLocks noGrp="1"/>
          </p:cNvSpPr>
          <p:nvPr>
            <p:ph type="title"/>
          </p:nvPr>
        </p:nvSpPr>
        <p:spPr/>
        <p:txBody>
          <a:bodyPr/>
          <a:lstStyle/>
          <a:p>
            <a:r>
              <a:rPr lang="es-MX" dirty="0"/>
              <a:t>Preámbulo</a:t>
            </a:r>
            <a:endParaRPr lang="es-CO" dirty="0"/>
          </a:p>
        </p:txBody>
      </p:sp>
      <p:sp>
        <p:nvSpPr>
          <p:cNvPr id="5" name="Marcador de contenido 4">
            <a:extLst>
              <a:ext uri="{FF2B5EF4-FFF2-40B4-BE49-F238E27FC236}">
                <a16:creationId xmlns:a16="http://schemas.microsoft.com/office/drawing/2014/main" id="{92503C00-4075-1B40-5F98-966E0C6D022A}"/>
              </a:ext>
            </a:extLst>
          </p:cNvPr>
          <p:cNvSpPr>
            <a:spLocks noGrp="1"/>
          </p:cNvSpPr>
          <p:nvPr>
            <p:ph idx="1"/>
          </p:nvPr>
        </p:nvSpPr>
        <p:spPr/>
        <p:txBody>
          <a:bodyPr>
            <a:normAutofit fontScale="92500" lnSpcReduction="10000"/>
          </a:bodyPr>
          <a:lstStyle/>
          <a:p>
            <a:r>
              <a:rPr lang="es-MX" dirty="0"/>
              <a:t>Internamente, los sistemas operativos varían mucho en su composición, ya que se organizan siguiendo muchas líneas de pensamiento diferentes. El diseño de un nuevo sistema operativo es una tarea de gran envergadura, y es importante que los objetivos del sistema estén bien definidos antes de comenzar el diseño.</a:t>
            </a:r>
          </a:p>
          <a:p>
            <a:r>
              <a:rPr lang="es-MX" dirty="0"/>
              <a:t>Dado que un sistema operativo es grande y complejo, debe crearse pieza a pieza. Cada una de estas piezas debe ser una porción bien delineada del sistema, con entradas, salidas y funciones cuidadosamente definidas.</a:t>
            </a:r>
          </a:p>
        </p:txBody>
      </p:sp>
      <p:pic>
        <p:nvPicPr>
          <p:cNvPr id="2" name="Imagen 1" descr="Forma&#10;&#10;Descripción generada automáticamente con confianza media">
            <a:extLst>
              <a:ext uri="{FF2B5EF4-FFF2-40B4-BE49-F238E27FC236}">
                <a16:creationId xmlns:a16="http://schemas.microsoft.com/office/drawing/2014/main" id="{8766FEF5-E4B4-BD56-FD57-00C1A8FDEC22}"/>
              </a:ext>
            </a:extLst>
          </p:cNvPr>
          <p:cNvPicPr>
            <a:picLocks noChangeAspect="1"/>
          </p:cNvPicPr>
          <p:nvPr/>
        </p:nvPicPr>
        <p:blipFill>
          <a:blip r:embed="rId2"/>
          <a:stretch>
            <a:fillRect/>
          </a:stretch>
        </p:blipFill>
        <p:spPr>
          <a:xfrm>
            <a:off x="3315516" y="681037"/>
            <a:ext cx="5560968" cy="5811838"/>
          </a:xfrm>
          <a:prstGeom prst="rect">
            <a:avLst/>
          </a:prstGeom>
        </p:spPr>
      </p:pic>
    </p:spTree>
    <p:extLst>
      <p:ext uri="{BB962C8B-B14F-4D97-AF65-F5344CB8AC3E}">
        <p14:creationId xmlns:p14="http://schemas.microsoft.com/office/powerpoint/2010/main" val="41255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005199A-02F9-E3CA-4AC8-4A560E9B421C}"/>
              </a:ext>
            </a:extLst>
          </p:cNvPr>
          <p:cNvSpPr>
            <a:spLocks noGrp="1"/>
          </p:cNvSpPr>
          <p:nvPr>
            <p:ph type="title"/>
          </p:nvPr>
        </p:nvSpPr>
        <p:spPr>
          <a:xfrm>
            <a:off x="838200" y="365125"/>
            <a:ext cx="10515600" cy="1325563"/>
          </a:xfrm>
        </p:spPr>
        <p:txBody>
          <a:bodyPr>
            <a:normAutofit/>
          </a:bodyPr>
          <a:lstStyle/>
          <a:p>
            <a:r>
              <a:rPr lang="es-MX" sz="5400"/>
              <a:t>Instrucciones de </a:t>
            </a:r>
            <a:r>
              <a:rPr lang="es-MX" sz="5400">
                <a:latin typeface="Consolas" panose="020B0609020204030204" pitchFamily="49" charset="0"/>
              </a:rPr>
              <a:t>load</a:t>
            </a:r>
            <a:r>
              <a:rPr lang="es-MX" sz="5400"/>
              <a:t> y </a:t>
            </a:r>
            <a:r>
              <a:rPr lang="es-MX" sz="5400">
                <a:latin typeface="Consolas" panose="020B0609020204030204" pitchFamily="49" charset="0"/>
              </a:rPr>
              <a:t>store</a:t>
            </a:r>
            <a:endParaRPr lang="es-CO" sz="5400">
              <a:latin typeface="Consolas" panose="020B0609020204030204" pitchFamily="49"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8C377D9-A0C7-085D-85DE-B8BA4B74B745}"/>
              </a:ext>
            </a:extLst>
          </p:cNvPr>
          <p:cNvSpPr>
            <a:spLocks noGrp="1"/>
          </p:cNvSpPr>
          <p:nvPr>
            <p:ph idx="1"/>
          </p:nvPr>
        </p:nvSpPr>
        <p:spPr>
          <a:xfrm>
            <a:off x="838200" y="1929384"/>
            <a:ext cx="10515600" cy="4251960"/>
          </a:xfrm>
        </p:spPr>
        <p:txBody>
          <a:bodyPr>
            <a:normAutofit/>
          </a:bodyPr>
          <a:lstStyle/>
          <a:p>
            <a:pPr>
              <a:lnSpc>
                <a:spcPct val="90000"/>
              </a:lnSpc>
            </a:pPr>
            <a:r>
              <a:rPr lang="es-MX" sz="2800" dirty="0"/>
              <a:t>Todas las formas de memoria proporcionan una matriz o arreglo de bytes. Cada byte tiene su propia dirección dentro del arreglo o matriz. </a:t>
            </a:r>
          </a:p>
          <a:p>
            <a:pPr>
              <a:lnSpc>
                <a:spcPct val="90000"/>
              </a:lnSpc>
            </a:pPr>
            <a:r>
              <a:rPr lang="es-MX" sz="2800" dirty="0"/>
              <a:t>La interacción se consigue mediante una secuencia de instrucciones de </a:t>
            </a:r>
            <a:r>
              <a:rPr lang="es-MX" sz="2800" dirty="0">
                <a:latin typeface="Consolas" panose="020B0609020204030204" pitchFamily="49" charset="0"/>
              </a:rPr>
              <a:t>load </a:t>
            </a:r>
            <a:r>
              <a:rPr lang="es-MX" sz="2800" dirty="0"/>
              <a:t>o </a:t>
            </a:r>
            <a:r>
              <a:rPr lang="es-MX" sz="2800" dirty="0">
                <a:latin typeface="Consolas" panose="020B0609020204030204" pitchFamily="49" charset="0"/>
              </a:rPr>
              <a:t>store</a:t>
            </a:r>
            <a:r>
              <a:rPr lang="es-MX" sz="2800" dirty="0"/>
              <a:t> en direcciones de memoria específicas. </a:t>
            </a:r>
          </a:p>
          <a:p>
            <a:pPr lvl="1">
              <a:lnSpc>
                <a:spcPct val="90000"/>
              </a:lnSpc>
            </a:pPr>
            <a:r>
              <a:rPr lang="es-MX" sz="2400" dirty="0"/>
              <a:t>La instrucción </a:t>
            </a:r>
            <a:r>
              <a:rPr lang="es-MX" sz="2400" dirty="0">
                <a:latin typeface="Consolas" panose="020B0609020204030204" pitchFamily="49" charset="0"/>
              </a:rPr>
              <a:t>load</a:t>
            </a:r>
            <a:r>
              <a:rPr lang="es-MX" sz="2400" dirty="0"/>
              <a:t> mueve un byte o una palabra de la memoria principal a un registro interno de la CPU, mientras que la instrucción </a:t>
            </a:r>
            <a:r>
              <a:rPr lang="es-MX" sz="2400" dirty="0">
                <a:latin typeface="Consolas" panose="020B0609020204030204" pitchFamily="49" charset="0"/>
              </a:rPr>
              <a:t>store</a:t>
            </a:r>
            <a:r>
              <a:rPr lang="es-MX" sz="2400" dirty="0"/>
              <a:t> mueve el contenido de un registro a la memoria principal. </a:t>
            </a:r>
          </a:p>
        </p:txBody>
      </p:sp>
    </p:spTree>
    <p:extLst>
      <p:ext uri="{BB962C8B-B14F-4D97-AF65-F5344CB8AC3E}">
        <p14:creationId xmlns:p14="http://schemas.microsoft.com/office/powerpoint/2010/main" val="2091548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A40F98-BEC1-F84E-74D9-1060EF7D502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B0F819-B7C9-79E3-6C3E-E866A2F15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7D0857-C6A3-34C7-1ED5-99D1853C8466}"/>
              </a:ext>
            </a:extLst>
          </p:cNvPr>
          <p:cNvSpPr>
            <a:spLocks noGrp="1"/>
          </p:cNvSpPr>
          <p:nvPr>
            <p:ph type="title"/>
          </p:nvPr>
        </p:nvSpPr>
        <p:spPr>
          <a:xfrm>
            <a:off x="838200" y="365125"/>
            <a:ext cx="10515600" cy="1325563"/>
          </a:xfrm>
        </p:spPr>
        <p:txBody>
          <a:bodyPr>
            <a:normAutofit/>
          </a:bodyPr>
          <a:lstStyle/>
          <a:p>
            <a:r>
              <a:rPr lang="es-MX" sz="5400"/>
              <a:t>Instrucciones de </a:t>
            </a:r>
            <a:r>
              <a:rPr lang="es-MX" sz="5400">
                <a:latin typeface="Consolas" panose="020B0609020204030204" pitchFamily="49" charset="0"/>
              </a:rPr>
              <a:t>load</a:t>
            </a:r>
            <a:r>
              <a:rPr lang="es-MX" sz="5400"/>
              <a:t> y </a:t>
            </a:r>
            <a:r>
              <a:rPr lang="es-MX" sz="5400">
                <a:latin typeface="Consolas" panose="020B0609020204030204" pitchFamily="49" charset="0"/>
              </a:rPr>
              <a:t>store</a:t>
            </a:r>
            <a:endParaRPr lang="es-CO" sz="5400">
              <a:latin typeface="Consolas" panose="020B0609020204030204" pitchFamily="49" charset="0"/>
            </a:endParaRPr>
          </a:p>
        </p:txBody>
      </p:sp>
      <p:sp>
        <p:nvSpPr>
          <p:cNvPr id="10" name="sketch line">
            <a:extLst>
              <a:ext uri="{FF2B5EF4-FFF2-40B4-BE49-F238E27FC236}">
                <a16:creationId xmlns:a16="http://schemas.microsoft.com/office/drawing/2014/main" id="{B0AAA2CD-2C32-908A-E63C-BEF3D49D4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69FA2426-EC51-5709-C5E5-70375B2B7067}"/>
              </a:ext>
            </a:extLst>
          </p:cNvPr>
          <p:cNvSpPr>
            <a:spLocks noGrp="1"/>
          </p:cNvSpPr>
          <p:nvPr>
            <p:ph idx="1"/>
          </p:nvPr>
        </p:nvSpPr>
        <p:spPr>
          <a:xfrm>
            <a:off x="438411" y="1929384"/>
            <a:ext cx="7265096" cy="4251960"/>
          </a:xfrm>
        </p:spPr>
        <p:txBody>
          <a:bodyPr>
            <a:noAutofit/>
          </a:bodyPr>
          <a:lstStyle/>
          <a:p>
            <a:pPr>
              <a:lnSpc>
                <a:spcPct val="90000"/>
              </a:lnSpc>
            </a:pPr>
            <a:r>
              <a:rPr lang="es-MX" sz="2400" dirty="0"/>
              <a:t>Aparte de las cargas (load) y almacenamientos (store) explícitos, la CPU carga automáticamente las instrucciones de la memoria principal para su ejecución desde la ubicación almacenada en el contador de programa.</a:t>
            </a:r>
          </a:p>
          <a:p>
            <a:pPr lvl="1">
              <a:lnSpc>
                <a:spcPct val="90000"/>
              </a:lnSpc>
            </a:pPr>
            <a:r>
              <a:rPr lang="es-MX" sz="2000" dirty="0"/>
              <a:t>Un ciclo típico de ejecución de instrucciones, tal y como se ejecuta en un sistema con arquitectura </a:t>
            </a:r>
            <a:r>
              <a:rPr lang="es-MX" sz="2000" dirty="0" err="1"/>
              <a:t>von</a:t>
            </a:r>
            <a:r>
              <a:rPr lang="es-MX" sz="2000" dirty="0"/>
              <a:t> Neumann:</a:t>
            </a:r>
          </a:p>
          <a:p>
            <a:pPr marL="971550" lvl="1" indent="-514350">
              <a:lnSpc>
                <a:spcPct val="90000"/>
              </a:lnSpc>
              <a:buFont typeface="+mj-lt"/>
              <a:buAutoNum type="arabicPeriod"/>
            </a:pPr>
            <a:r>
              <a:rPr lang="es-MX" sz="2000" dirty="0"/>
              <a:t>primero obtiene una instrucción de la memoria y la almacena en el registro de instrucciones. </a:t>
            </a:r>
          </a:p>
          <a:p>
            <a:pPr marL="971550" lvl="1" indent="-514350">
              <a:lnSpc>
                <a:spcPct val="90000"/>
              </a:lnSpc>
              <a:buFont typeface="+mj-lt"/>
              <a:buAutoNum type="arabicPeriod"/>
            </a:pPr>
            <a:r>
              <a:rPr lang="es-MX" sz="2000" dirty="0"/>
              <a:t>A continuación, la instrucción se decodifica [en la </a:t>
            </a:r>
            <a:r>
              <a:rPr lang="es-MX" sz="2000" i="1" dirty="0"/>
              <a:t>Control </a:t>
            </a:r>
            <a:r>
              <a:rPr lang="es-MX" sz="2000" i="1" dirty="0" err="1"/>
              <a:t>Unit</a:t>
            </a:r>
            <a:r>
              <a:rPr lang="es-MX" sz="2000" dirty="0"/>
              <a:t>] y puede hacer que los operandos se obtengan de la memoria y se almacenen en algún registro interno. </a:t>
            </a:r>
          </a:p>
          <a:p>
            <a:pPr marL="971550" lvl="1" indent="-514350">
              <a:lnSpc>
                <a:spcPct val="90000"/>
              </a:lnSpc>
              <a:buFont typeface="+mj-lt"/>
              <a:buAutoNum type="arabicPeriod"/>
            </a:pPr>
            <a:r>
              <a:rPr lang="es-MX" sz="2000" dirty="0"/>
              <a:t>Una vez ejecutada la instrucción sobre los operandos, el resultado puede almacenarse de nuevo en la memoria. </a:t>
            </a:r>
          </a:p>
        </p:txBody>
      </p:sp>
      <p:pic>
        <p:nvPicPr>
          <p:cNvPr id="4" name="Imagen 3">
            <a:extLst>
              <a:ext uri="{FF2B5EF4-FFF2-40B4-BE49-F238E27FC236}">
                <a16:creationId xmlns:a16="http://schemas.microsoft.com/office/drawing/2014/main" id="{C6E9037A-B49F-D8AB-A32A-99BF937DA5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3507" y="1886159"/>
            <a:ext cx="4239499" cy="2516970"/>
          </a:xfrm>
          <a:prstGeom prst="rect">
            <a:avLst/>
          </a:prstGeom>
          <a:noFill/>
          <a:ln>
            <a:noFill/>
          </a:ln>
        </p:spPr>
      </p:pic>
      <p:sp>
        <p:nvSpPr>
          <p:cNvPr id="5" name="CuadroTexto 4">
            <a:extLst>
              <a:ext uri="{FF2B5EF4-FFF2-40B4-BE49-F238E27FC236}">
                <a16:creationId xmlns:a16="http://schemas.microsoft.com/office/drawing/2014/main" id="{F2AE8E5A-A828-C41C-3FCD-B9F8A1D7E5CC}"/>
              </a:ext>
            </a:extLst>
          </p:cNvPr>
          <p:cNvSpPr txBox="1"/>
          <p:nvPr/>
        </p:nvSpPr>
        <p:spPr>
          <a:xfrm>
            <a:off x="7797452" y="4507180"/>
            <a:ext cx="4051608" cy="2246769"/>
          </a:xfrm>
          <a:prstGeom prst="rect">
            <a:avLst/>
          </a:prstGeom>
          <a:solidFill>
            <a:schemeClr val="accent5">
              <a:lumMod val="20000"/>
              <a:lumOff val="80000"/>
            </a:schemeClr>
          </a:solidFill>
        </p:spPr>
        <p:txBody>
          <a:bodyPr wrap="square" rtlCol="0">
            <a:spAutoFit/>
          </a:bodyPr>
          <a:lstStyle/>
          <a:p>
            <a:r>
              <a:rPr lang="es-CO" sz="2000" dirty="0">
                <a:effectLst/>
                <a:latin typeface="Aptos" panose="020B0004020202020204" pitchFamily="34" charset="0"/>
                <a:ea typeface="Aptos" panose="020B0004020202020204" pitchFamily="34" charset="0"/>
                <a:cs typeface="Times New Roman" panose="02020603050405020304" pitchFamily="18" charset="0"/>
              </a:rPr>
              <a:t>El procesador emplea todo su tiempo en este ciclo, recuperando sin cesar la siguiente instrucción, decodificándola, ejecutándola y almacenando el resultado. Aquí se muestra la participación de la memoria Caché</a:t>
            </a:r>
            <a:endParaRPr lang="es-CO" sz="2000" dirty="0"/>
          </a:p>
        </p:txBody>
      </p:sp>
    </p:spTree>
    <p:extLst>
      <p:ext uri="{BB962C8B-B14F-4D97-AF65-F5344CB8AC3E}">
        <p14:creationId xmlns:p14="http://schemas.microsoft.com/office/powerpoint/2010/main" val="547639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pPr>
              <a:lnSpc>
                <a:spcPct val="90000"/>
              </a:lnSpc>
            </a:pPr>
            <a:r>
              <a:rPr lang="en-US" altLang="es-CO" sz="4600">
                <a:latin typeface="Ancizar Sans" panose="020B0602040300000003" pitchFamily="34" charset="0"/>
              </a:rPr>
              <a:t>Jerarquía de sistemas de almacenamiento</a:t>
            </a:r>
            <a:endParaRPr lang="es-CO" sz="4600">
              <a:latin typeface="Ancizar Sans" panose="020B0602040300000003"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200">
                <a:latin typeface="Ancizar Sans" panose="020B0602040300000003" pitchFamily="34" charset="0"/>
              </a:rPr>
              <a:t>Los sistemas de almacenamiento están organizados en una jerarquía por</a:t>
            </a:r>
          </a:p>
          <a:p>
            <a:pPr lvl="1"/>
            <a:r>
              <a:rPr lang="en-US" sz="2200">
                <a:latin typeface="Ancizar Sans" panose="020B0602040300000003" pitchFamily="34" charset="0"/>
              </a:rPr>
              <a:t>Rapidez</a:t>
            </a:r>
          </a:p>
          <a:p>
            <a:pPr lvl="1"/>
            <a:r>
              <a:rPr lang="en-US" sz="2200">
                <a:latin typeface="Ancizar Sans" panose="020B0602040300000003" pitchFamily="34" charset="0"/>
              </a:rPr>
              <a:t>Costo</a:t>
            </a:r>
          </a:p>
          <a:p>
            <a:pPr lvl="1"/>
            <a:r>
              <a:rPr lang="en-US" sz="2200">
                <a:latin typeface="Ancizar Sans" panose="020B0602040300000003" pitchFamily="34" charset="0"/>
              </a:rPr>
              <a:t>Volatilidad</a:t>
            </a:r>
          </a:p>
          <a:p>
            <a:r>
              <a:rPr lang="en-US" sz="2200" b="1">
                <a:latin typeface="Ancizar Sans" panose="020B0602040300000003" pitchFamily="34" charset="0"/>
              </a:rPr>
              <a:t>Caching</a:t>
            </a:r>
            <a:r>
              <a:rPr lang="en-US" sz="2200">
                <a:latin typeface="Ancizar Sans" panose="020B0602040300000003" pitchFamily="34" charset="0"/>
              </a:rPr>
              <a:t> – copia de información en un Sistema de almacenamiento más rápido; la memoria principal puede ser vista como un cache para el almacenamiento secundario.</a:t>
            </a:r>
          </a:p>
          <a:p>
            <a:r>
              <a:rPr lang="en-US" sz="2200" b="1">
                <a:latin typeface="Ancizar Sans" panose="020B0602040300000003" pitchFamily="34" charset="0"/>
              </a:rPr>
              <a:t>Controladora de dispositivos - </a:t>
            </a:r>
            <a:r>
              <a:rPr lang="en-US" sz="2200">
                <a:latin typeface="Ancizar Sans" panose="020B0602040300000003" pitchFamily="34" charset="0"/>
              </a:rPr>
              <a:t>para cada controladora de dispositivos para gestionar las operaciones de E/S</a:t>
            </a:r>
          </a:p>
          <a:p>
            <a:pPr lvl="1"/>
            <a:r>
              <a:rPr lang="en-US" sz="2200">
                <a:latin typeface="Ancizar Sans" panose="020B0602040300000003" pitchFamily="34" charset="0"/>
              </a:rPr>
              <a:t>Proporciona una interfaz uniforme entre el controlador y el kernel</a:t>
            </a:r>
          </a:p>
          <a:p>
            <a:endParaRPr lang="es-CO" sz="2200">
              <a:latin typeface="Ancizar Sans" panose="020B0602040300000003" pitchFamily="34" charset="0"/>
            </a:endParaRPr>
          </a:p>
        </p:txBody>
      </p:sp>
    </p:spTree>
    <p:extLst>
      <p:ext uri="{BB962C8B-B14F-4D97-AF65-F5344CB8AC3E}">
        <p14:creationId xmlns:p14="http://schemas.microsoft.com/office/powerpoint/2010/main" val="3472104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es-CO" dirty="0" err="1">
                <a:latin typeface="Ancizar Sans" panose="020B0602040300000003" pitchFamily="34" charset="0"/>
              </a:rPr>
              <a:t>Jerarquía</a:t>
            </a:r>
            <a:r>
              <a:rPr lang="en-US" altLang="es-CO" dirty="0">
                <a:latin typeface="Ancizar Sans" panose="020B0602040300000003" pitchFamily="34" charset="0"/>
              </a:rPr>
              <a:t> de </a:t>
            </a:r>
            <a:r>
              <a:rPr lang="en-US" altLang="es-CO" dirty="0" err="1">
                <a:latin typeface="Ancizar Sans" panose="020B0602040300000003" pitchFamily="34" charset="0"/>
              </a:rPr>
              <a:t>dispositivos</a:t>
            </a:r>
            <a:r>
              <a:rPr lang="en-US" altLang="es-CO" dirty="0">
                <a:latin typeface="Ancizar Sans" panose="020B0602040300000003" pitchFamily="34" charset="0"/>
              </a:rPr>
              <a:t> de </a:t>
            </a:r>
            <a:r>
              <a:rPr lang="en-US" altLang="es-CO" dirty="0" err="1">
                <a:latin typeface="Ancizar Sans" panose="020B0602040300000003" pitchFamily="34" charset="0"/>
              </a:rPr>
              <a:t>almacenamiento</a:t>
            </a:r>
            <a:endParaRPr lang="es-CO"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E2624D06-0A8B-2F91-E50D-A16BC0E36980}"/>
              </a:ext>
            </a:extLst>
          </p:cNvPr>
          <p:cNvSpPr>
            <a:spLocks noGrp="1"/>
          </p:cNvSpPr>
          <p:nvPr>
            <p:ph idx="1"/>
          </p:nvPr>
        </p:nvSpPr>
        <p:spPr/>
        <p:txBody>
          <a:bodyPr/>
          <a:lstStyle/>
          <a:p>
            <a:endParaRPr lang="es-CO"/>
          </a:p>
        </p:txBody>
      </p:sp>
      <p:grpSp>
        <p:nvGrpSpPr>
          <p:cNvPr id="5" name="Group 13"/>
          <p:cNvGrpSpPr>
            <a:grpSpLocks/>
          </p:cNvGrpSpPr>
          <p:nvPr/>
        </p:nvGrpSpPr>
        <p:grpSpPr bwMode="auto">
          <a:xfrm>
            <a:off x="3429001" y="2093912"/>
            <a:ext cx="5484813" cy="3621088"/>
            <a:chOff x="1104" y="1968"/>
            <a:chExt cx="3455" cy="2281"/>
          </a:xfrm>
        </p:grpSpPr>
        <p:sp>
          <p:nvSpPr>
            <p:cNvPr id="6" name="Rectangle 4"/>
            <p:cNvSpPr>
              <a:spLocks noChangeArrowheads="1"/>
            </p:cNvSpPr>
            <p:nvPr/>
          </p:nvSpPr>
          <p:spPr bwMode="auto">
            <a:xfrm>
              <a:off x="1968" y="1968"/>
              <a:ext cx="1727"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a:t>Registros</a:t>
              </a:r>
              <a:endParaRPr lang="es-ES_tradnl" altLang="es-CO" sz="2400"/>
            </a:p>
          </p:txBody>
        </p:sp>
        <p:sp>
          <p:nvSpPr>
            <p:cNvPr id="7" name="Rectangle 5"/>
            <p:cNvSpPr>
              <a:spLocks noChangeArrowheads="1"/>
            </p:cNvSpPr>
            <p:nvPr/>
          </p:nvSpPr>
          <p:spPr bwMode="auto">
            <a:xfrm>
              <a:off x="1824" y="2304"/>
              <a:ext cx="2015"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a:t>Memoria cache</a:t>
              </a:r>
              <a:endParaRPr lang="es-ES_tradnl" altLang="es-CO" sz="2400"/>
            </a:p>
          </p:txBody>
        </p:sp>
        <p:sp>
          <p:nvSpPr>
            <p:cNvPr id="8" name="Rectangle 6"/>
            <p:cNvSpPr>
              <a:spLocks noChangeArrowheads="1"/>
            </p:cNvSpPr>
            <p:nvPr/>
          </p:nvSpPr>
          <p:spPr bwMode="auto">
            <a:xfrm>
              <a:off x="1680" y="2640"/>
              <a:ext cx="2303"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a:t>Memoria RAM</a:t>
              </a:r>
              <a:endParaRPr lang="es-ES_tradnl" altLang="es-CO" sz="2400"/>
            </a:p>
          </p:txBody>
        </p:sp>
        <p:sp>
          <p:nvSpPr>
            <p:cNvPr id="9" name="Rectangle 7"/>
            <p:cNvSpPr>
              <a:spLocks noChangeArrowheads="1"/>
            </p:cNvSpPr>
            <p:nvPr/>
          </p:nvSpPr>
          <p:spPr bwMode="auto">
            <a:xfrm>
              <a:off x="1536" y="2976"/>
              <a:ext cx="2591"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dirty="0"/>
                <a:t>Disco electrónico (disco de estado sólido)</a:t>
              </a:r>
              <a:endParaRPr lang="es-ES_tradnl" altLang="es-CO" sz="2400" dirty="0"/>
            </a:p>
          </p:txBody>
        </p:sp>
        <p:sp>
          <p:nvSpPr>
            <p:cNvPr id="10" name="Rectangle 8"/>
            <p:cNvSpPr>
              <a:spLocks noChangeArrowheads="1"/>
            </p:cNvSpPr>
            <p:nvPr/>
          </p:nvSpPr>
          <p:spPr bwMode="auto">
            <a:xfrm>
              <a:off x="1392" y="3312"/>
              <a:ext cx="2879"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dirty="0"/>
                <a:t>Disco magnético (disco duro)</a:t>
              </a:r>
              <a:endParaRPr lang="es-ES_tradnl" altLang="es-CO" sz="2400" dirty="0"/>
            </a:p>
          </p:txBody>
        </p:sp>
        <p:sp>
          <p:nvSpPr>
            <p:cNvPr id="11" name="Rectangle 9"/>
            <p:cNvSpPr>
              <a:spLocks noChangeArrowheads="1"/>
            </p:cNvSpPr>
            <p:nvPr/>
          </p:nvSpPr>
          <p:spPr bwMode="auto">
            <a:xfrm>
              <a:off x="1248" y="3648"/>
              <a:ext cx="3167"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dirty="0"/>
                <a:t>Disco óptico (DVD)</a:t>
              </a:r>
              <a:endParaRPr lang="es-ES_tradnl" altLang="es-CO" sz="2400" dirty="0"/>
            </a:p>
          </p:txBody>
        </p:sp>
        <p:sp>
          <p:nvSpPr>
            <p:cNvPr id="12" name="Rectangle 10"/>
            <p:cNvSpPr>
              <a:spLocks noChangeArrowheads="1"/>
            </p:cNvSpPr>
            <p:nvPr/>
          </p:nvSpPr>
          <p:spPr bwMode="auto">
            <a:xfrm>
              <a:off x="1104" y="3990"/>
              <a:ext cx="3455" cy="259"/>
            </a:xfrm>
            <a:prstGeom prst="rect">
              <a:avLst/>
            </a:prstGeom>
            <a:gradFill rotWithShape="0">
              <a:gsLst>
                <a:gs pos="0">
                  <a:srgbClr val="5E765E"/>
                </a:gs>
                <a:gs pos="50000">
                  <a:srgbClr val="CCFFCC"/>
                </a:gs>
                <a:gs pos="100000">
                  <a:srgbClr val="5E765E"/>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600"/>
                <a:t>Cintas magnéticas</a:t>
              </a:r>
              <a:endParaRPr lang="es-ES_tradnl" altLang="es-CO" sz="2400"/>
            </a:p>
          </p:txBody>
        </p:sp>
      </p:grpSp>
      <p:sp>
        <p:nvSpPr>
          <p:cNvPr id="13" name="Text Box 14"/>
          <p:cNvSpPr txBox="1">
            <a:spLocks noChangeArrowheads="1"/>
          </p:cNvSpPr>
          <p:nvPr/>
        </p:nvSpPr>
        <p:spPr bwMode="auto">
          <a:xfrm>
            <a:off x="2057401" y="2246312"/>
            <a:ext cx="10807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Más costoso</a:t>
            </a:r>
          </a:p>
          <a:p>
            <a:pPr>
              <a:spcBef>
                <a:spcPct val="0"/>
              </a:spcBef>
              <a:buFontTx/>
              <a:buNone/>
            </a:pPr>
            <a:r>
              <a:rPr lang="es-ES_tradnl" altLang="es-CO" sz="1400"/>
              <a:t>Más rápido</a:t>
            </a:r>
            <a:endParaRPr lang="es-ES_tradnl" altLang="es-CO" sz="2400"/>
          </a:p>
        </p:txBody>
      </p:sp>
      <p:sp>
        <p:nvSpPr>
          <p:cNvPr id="14" name="Line 15"/>
          <p:cNvSpPr>
            <a:spLocks noChangeShapeType="1"/>
          </p:cNvSpPr>
          <p:nvPr/>
        </p:nvSpPr>
        <p:spPr bwMode="auto">
          <a:xfrm flipV="1">
            <a:off x="3124200" y="2246312"/>
            <a:ext cx="1524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15" name="Text Box 16"/>
          <p:cNvSpPr txBox="1">
            <a:spLocks noChangeArrowheads="1"/>
          </p:cNvSpPr>
          <p:nvPr/>
        </p:nvSpPr>
        <p:spPr bwMode="auto">
          <a:xfrm>
            <a:off x="1905001" y="4303712"/>
            <a:ext cx="12602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s-ES_tradnl" altLang="es-CO" sz="1400"/>
              <a:t>Menos costoso</a:t>
            </a:r>
          </a:p>
          <a:p>
            <a:pPr>
              <a:spcBef>
                <a:spcPct val="0"/>
              </a:spcBef>
              <a:buFontTx/>
              <a:buNone/>
            </a:pPr>
            <a:r>
              <a:rPr lang="es-ES_tradnl" altLang="es-CO" sz="1400"/>
              <a:t>Menos rápido</a:t>
            </a:r>
            <a:endParaRPr lang="es-ES_tradnl" altLang="es-CO" sz="2400"/>
          </a:p>
        </p:txBody>
      </p:sp>
      <p:sp>
        <p:nvSpPr>
          <p:cNvPr id="16" name="Line 17"/>
          <p:cNvSpPr>
            <a:spLocks noChangeShapeType="1"/>
          </p:cNvSpPr>
          <p:nvPr/>
        </p:nvSpPr>
        <p:spPr bwMode="auto">
          <a:xfrm>
            <a:off x="3124200" y="4684712"/>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17" name="AutoShape 18"/>
          <p:cNvSpPr>
            <a:spLocks/>
          </p:cNvSpPr>
          <p:nvPr/>
        </p:nvSpPr>
        <p:spPr bwMode="auto">
          <a:xfrm>
            <a:off x="8686800" y="2093912"/>
            <a:ext cx="76200" cy="2057400"/>
          </a:xfrm>
          <a:prstGeom prst="rightBrace">
            <a:avLst>
              <a:gd name="adj1" fmla="val 2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s-CO" altLang="es-CO" sz="2400"/>
          </a:p>
        </p:txBody>
      </p:sp>
      <p:sp>
        <p:nvSpPr>
          <p:cNvPr id="18" name="Text Box 19"/>
          <p:cNvSpPr txBox="1">
            <a:spLocks noChangeArrowheads="1"/>
          </p:cNvSpPr>
          <p:nvPr/>
        </p:nvSpPr>
        <p:spPr bwMode="auto">
          <a:xfrm>
            <a:off x="8833098" y="2703512"/>
            <a:ext cx="139333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Memoria</a:t>
            </a:r>
          </a:p>
          <a:p>
            <a:pPr algn="ctr">
              <a:spcBef>
                <a:spcPct val="0"/>
              </a:spcBef>
              <a:buFontTx/>
              <a:buNone/>
            </a:pPr>
            <a:r>
              <a:rPr lang="es-ES_tradnl" altLang="es-CO" sz="1400"/>
              <a:t>de</a:t>
            </a:r>
          </a:p>
          <a:p>
            <a:pPr algn="ctr">
              <a:spcBef>
                <a:spcPct val="0"/>
              </a:spcBef>
              <a:buFontTx/>
              <a:buNone/>
            </a:pPr>
            <a:r>
              <a:rPr lang="es-ES_tradnl" altLang="es-CO" sz="1400"/>
              <a:t>semiconductores</a:t>
            </a:r>
            <a:endParaRPr lang="es-ES_tradnl" altLang="es-CO" sz="2400"/>
          </a:p>
        </p:txBody>
      </p:sp>
    </p:spTree>
    <p:extLst>
      <p:ext uri="{BB962C8B-B14F-4D97-AF65-F5344CB8AC3E}">
        <p14:creationId xmlns:p14="http://schemas.microsoft.com/office/powerpoint/2010/main" val="3769681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B4409-C483-4DA8-B2B0-2944AAFE3E9B}"/>
              </a:ext>
            </a:extLst>
          </p:cNvPr>
          <p:cNvSpPr>
            <a:spLocks noGrp="1"/>
          </p:cNvSpPr>
          <p:nvPr>
            <p:ph type="title"/>
          </p:nvPr>
        </p:nvSpPr>
        <p:spPr/>
        <p:txBody>
          <a:bodyPr>
            <a:normAutofit/>
          </a:bodyPr>
          <a:lstStyle/>
          <a:p>
            <a:r>
              <a:rPr lang="en-US" altLang="es-CO" dirty="0" err="1">
                <a:latin typeface="Ancizar Sans" panose="020B0602040300000003" pitchFamily="34" charset="0"/>
              </a:rPr>
              <a:t>Jerarquía</a:t>
            </a:r>
            <a:r>
              <a:rPr lang="en-US" altLang="es-CO" dirty="0">
                <a:latin typeface="Ancizar Sans" panose="020B0602040300000003" pitchFamily="34" charset="0"/>
              </a:rPr>
              <a:t> de </a:t>
            </a:r>
            <a:r>
              <a:rPr lang="en-US" altLang="es-CO" dirty="0" err="1">
                <a:latin typeface="Ancizar Sans" panose="020B0602040300000003" pitchFamily="34" charset="0"/>
              </a:rPr>
              <a:t>dispositivos</a:t>
            </a:r>
            <a:r>
              <a:rPr lang="en-US" altLang="es-CO" dirty="0">
                <a:latin typeface="Ancizar Sans" panose="020B0602040300000003" pitchFamily="34" charset="0"/>
              </a:rPr>
              <a:t> de </a:t>
            </a:r>
            <a:r>
              <a:rPr lang="en-US" altLang="es-CO" dirty="0" err="1">
                <a:latin typeface="Ancizar Sans" panose="020B0602040300000003" pitchFamily="34" charset="0"/>
              </a:rPr>
              <a:t>almacenamiento</a:t>
            </a:r>
            <a:endParaRPr lang="es-CO" dirty="0"/>
          </a:p>
        </p:txBody>
      </p:sp>
      <p:sp>
        <p:nvSpPr>
          <p:cNvPr id="3" name="Marcador de contenido 2">
            <a:extLst>
              <a:ext uri="{FF2B5EF4-FFF2-40B4-BE49-F238E27FC236}">
                <a16:creationId xmlns:a16="http://schemas.microsoft.com/office/drawing/2014/main" id="{FA4B1D01-B26D-90B5-7569-847F5A39BAA2}"/>
              </a:ext>
            </a:extLst>
          </p:cNvPr>
          <p:cNvSpPr>
            <a:spLocks noGrp="1"/>
          </p:cNvSpPr>
          <p:nvPr>
            <p:ph idx="1"/>
          </p:nvPr>
        </p:nvSpPr>
        <p:spPr/>
        <p:txBody>
          <a:bodyPr/>
          <a:lstStyle/>
          <a:p>
            <a:endParaRPr lang="es-CO"/>
          </a:p>
        </p:txBody>
      </p:sp>
      <p:pic>
        <p:nvPicPr>
          <p:cNvPr id="4" name="Picture 2">
            <a:extLst>
              <a:ext uri="{FF2B5EF4-FFF2-40B4-BE49-F238E27FC236}">
                <a16:creationId xmlns:a16="http://schemas.microsoft.com/office/drawing/2014/main" id="{5EF837C9-1A25-4CC1-89ED-A631A21B6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821" y="1601512"/>
            <a:ext cx="8580359" cy="498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355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a:latin typeface="Ancizar Sans" panose="020B0602040300000003" pitchFamily="34" charset="0"/>
              </a:rPr>
              <a:t>Caching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pPr>
              <a:lnSpc>
                <a:spcPct val="90000"/>
              </a:lnSpc>
            </a:pPr>
            <a:r>
              <a:rPr lang="en-US" sz="2200">
                <a:latin typeface="Ancizar Sans" panose="020B0602040300000003" pitchFamily="34" charset="0"/>
              </a:rPr>
              <a:t>Principio de almacenamiento importante, se utiliza en diferentes niveles dentro de un computador (en el hardware, en el sistema operativo, en las aplicaciones)</a:t>
            </a:r>
          </a:p>
          <a:p>
            <a:pPr>
              <a:lnSpc>
                <a:spcPct val="90000"/>
              </a:lnSpc>
            </a:pPr>
            <a:r>
              <a:rPr lang="en-US" sz="2200">
                <a:latin typeface="Ancizar Sans" panose="020B0602040300000003" pitchFamily="34" charset="0"/>
              </a:rPr>
              <a:t>La información en uso se copia –de manera temporal- desde un dispositivo de almacenamiento más lento a uno más rápido</a:t>
            </a:r>
          </a:p>
          <a:p>
            <a:pPr>
              <a:lnSpc>
                <a:spcPct val="90000"/>
              </a:lnSpc>
            </a:pPr>
            <a:r>
              <a:rPr lang="en-US" sz="2200">
                <a:latin typeface="Ancizar Sans" panose="020B0602040300000003" pitchFamily="34" charset="0"/>
              </a:rPr>
              <a:t>El dispositivo de almacenmiento más rápido (cache) verifica primero si la información está ya almacenada</a:t>
            </a:r>
          </a:p>
          <a:p>
            <a:pPr lvl="1">
              <a:lnSpc>
                <a:spcPct val="90000"/>
              </a:lnSpc>
            </a:pPr>
            <a:r>
              <a:rPr lang="en-US" sz="2200">
                <a:latin typeface="Ancizar Sans" panose="020B0602040300000003" pitchFamily="34" charset="0"/>
              </a:rPr>
              <a:t>Si es así, la información se usa directamente desde el cache (fast)</a:t>
            </a:r>
          </a:p>
          <a:p>
            <a:pPr lvl="1">
              <a:lnSpc>
                <a:spcPct val="90000"/>
              </a:lnSpc>
            </a:pPr>
            <a:r>
              <a:rPr lang="en-US" sz="2200">
                <a:latin typeface="Ancizar Sans" panose="020B0602040300000003" pitchFamily="34" charset="0"/>
              </a:rPr>
              <a:t>Si NO es así, los datos son copiados al cache y se utilizan allí</a:t>
            </a:r>
          </a:p>
          <a:p>
            <a:pPr>
              <a:lnSpc>
                <a:spcPct val="90000"/>
              </a:lnSpc>
            </a:pPr>
            <a:r>
              <a:rPr lang="en-US" sz="2200">
                <a:latin typeface="Ancizar Sans" panose="020B0602040300000003" pitchFamily="34" charset="0"/>
              </a:rPr>
              <a:t>La capacidad del dispositivo de cache es menor que la capacidad del dispositivo del que se está haciendo ‘caching’</a:t>
            </a:r>
          </a:p>
          <a:p>
            <a:pPr lvl="1">
              <a:lnSpc>
                <a:spcPct val="90000"/>
              </a:lnSpc>
            </a:pPr>
            <a:r>
              <a:rPr lang="en-US" sz="2200">
                <a:latin typeface="Ancizar Sans" panose="020B0602040300000003" pitchFamily="34" charset="0"/>
              </a:rPr>
              <a:t>La gestión del caching es un importante problema de diseño</a:t>
            </a:r>
          </a:p>
          <a:p>
            <a:pPr lvl="1">
              <a:lnSpc>
                <a:spcPct val="90000"/>
              </a:lnSpc>
            </a:pPr>
            <a:r>
              <a:rPr lang="en-US" sz="2200">
                <a:latin typeface="Ancizar Sans" panose="020B0602040300000003" pitchFamily="34" charset="0"/>
              </a:rPr>
              <a:t>Tamaño del cache y política de reemplazo</a:t>
            </a:r>
          </a:p>
          <a:p>
            <a:pPr>
              <a:lnSpc>
                <a:spcPct val="90000"/>
              </a:lnSpc>
            </a:pPr>
            <a:endParaRPr lang="en-US" sz="2200">
              <a:latin typeface="Ancizar Sans" panose="020B0602040300000003" pitchFamily="34" charset="0"/>
            </a:endParaRPr>
          </a:p>
          <a:p>
            <a:pPr>
              <a:lnSpc>
                <a:spcPct val="90000"/>
              </a:lnSpc>
            </a:pPr>
            <a:endParaRPr lang="es-CO" sz="2200">
              <a:latin typeface="Ancizar Sans" panose="020B0602040300000003" pitchFamily="34" charset="0"/>
            </a:endParaRPr>
          </a:p>
        </p:txBody>
      </p:sp>
    </p:spTree>
    <p:extLst>
      <p:ext uri="{BB962C8B-B14F-4D97-AF65-F5344CB8AC3E}">
        <p14:creationId xmlns:p14="http://schemas.microsoft.com/office/powerpoint/2010/main" val="620238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pPr>
              <a:lnSpc>
                <a:spcPct val="90000"/>
              </a:lnSpc>
            </a:pPr>
            <a:r>
              <a:rPr lang="es-CO" sz="4200">
                <a:latin typeface="Ancizar Sans" panose="020B0602040300000003" pitchFamily="34" charset="0"/>
              </a:rPr>
              <a:t>Estructura del Acceso Directo a Memoria (Direct Memory Access)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400" dirty="0" err="1">
                <a:latin typeface="Ancizar Sans" panose="020B0602040300000003" pitchFamily="34" charset="0"/>
              </a:rPr>
              <a:t>Utilizado</a:t>
            </a:r>
            <a:r>
              <a:rPr lang="en-US" sz="2400" dirty="0">
                <a:latin typeface="Ancizar Sans" panose="020B0602040300000003" pitchFamily="34" charset="0"/>
              </a:rPr>
              <a:t> para </a:t>
            </a:r>
            <a:r>
              <a:rPr lang="en-US" sz="2400" dirty="0" err="1">
                <a:latin typeface="Ancizar Sans" panose="020B0602040300000003" pitchFamily="34" charset="0"/>
              </a:rPr>
              <a:t>dispositivos</a:t>
            </a:r>
            <a:r>
              <a:rPr lang="en-US" sz="2400" dirty="0">
                <a:latin typeface="Ancizar Sans" panose="020B0602040300000003" pitchFamily="34" charset="0"/>
              </a:rPr>
              <a:t> de E/S de </a:t>
            </a:r>
            <a:r>
              <a:rPr lang="en-US" sz="2400" dirty="0" err="1">
                <a:latin typeface="Ancizar Sans" panose="020B0602040300000003" pitchFamily="34" charset="0"/>
              </a:rPr>
              <a:t>alta</a:t>
            </a:r>
            <a:r>
              <a:rPr lang="en-US" sz="2400" dirty="0">
                <a:latin typeface="Ancizar Sans" panose="020B0602040300000003" pitchFamily="34" charset="0"/>
              </a:rPr>
              <a:t> </a:t>
            </a:r>
            <a:r>
              <a:rPr lang="en-US" sz="2400" dirty="0" err="1">
                <a:latin typeface="Ancizar Sans" panose="020B0602040300000003" pitchFamily="34" charset="0"/>
              </a:rPr>
              <a:t>velocidad</a:t>
            </a:r>
            <a:r>
              <a:rPr lang="en-US" sz="2400" dirty="0">
                <a:latin typeface="Ancizar Sans" panose="020B0602040300000003" pitchFamily="34" charset="0"/>
              </a:rPr>
              <a:t> con </a:t>
            </a:r>
            <a:r>
              <a:rPr lang="en-US" sz="2400" dirty="0" err="1">
                <a:latin typeface="Ancizar Sans" panose="020B0602040300000003" pitchFamily="34" charset="0"/>
              </a:rPr>
              <a:t>capacidad</a:t>
            </a:r>
            <a:r>
              <a:rPr lang="en-US" sz="2400" dirty="0">
                <a:latin typeface="Ancizar Sans" panose="020B0602040300000003" pitchFamily="34" charset="0"/>
              </a:rPr>
              <a:t> para </a:t>
            </a:r>
            <a:r>
              <a:rPr lang="en-US" sz="2400" dirty="0" err="1">
                <a:latin typeface="Ancizar Sans" panose="020B0602040300000003" pitchFamily="34" charset="0"/>
              </a:rPr>
              <a:t>transmitir</a:t>
            </a:r>
            <a:r>
              <a:rPr lang="en-US" sz="2400" dirty="0">
                <a:latin typeface="Ancizar Sans" panose="020B0602040300000003" pitchFamily="34" charset="0"/>
              </a:rPr>
              <a:t> </a:t>
            </a:r>
            <a:r>
              <a:rPr lang="en-US" sz="2400" dirty="0" err="1">
                <a:latin typeface="Ancizar Sans" panose="020B0602040300000003" pitchFamily="34" charset="0"/>
              </a:rPr>
              <a:t>información</a:t>
            </a:r>
            <a:r>
              <a:rPr lang="en-US" sz="2400" dirty="0">
                <a:latin typeface="Ancizar Sans" panose="020B0602040300000003" pitchFamily="34" charset="0"/>
              </a:rPr>
              <a:t> </a:t>
            </a:r>
            <a:r>
              <a:rPr lang="en-US" sz="2400" dirty="0" err="1">
                <a:latin typeface="Ancizar Sans" panose="020B0602040300000003" pitchFamily="34" charset="0"/>
              </a:rPr>
              <a:t>cerca</a:t>
            </a:r>
            <a:r>
              <a:rPr lang="en-US" sz="2400" dirty="0">
                <a:latin typeface="Ancizar Sans" panose="020B0602040300000003" pitchFamily="34" charset="0"/>
              </a:rPr>
              <a:t> a la </a:t>
            </a:r>
            <a:r>
              <a:rPr lang="en-US" sz="2400" dirty="0" err="1">
                <a:latin typeface="Ancizar Sans" panose="020B0602040300000003" pitchFamily="34" charset="0"/>
              </a:rPr>
              <a:t>rapidez</a:t>
            </a:r>
            <a:r>
              <a:rPr lang="en-US" sz="2400" dirty="0">
                <a:latin typeface="Ancizar Sans" panose="020B0602040300000003" pitchFamily="34" charset="0"/>
              </a:rPr>
              <a:t> de </a:t>
            </a:r>
            <a:r>
              <a:rPr lang="en-US" sz="2400" dirty="0" err="1">
                <a:latin typeface="Ancizar Sans" panose="020B0602040300000003" pitchFamily="34" charset="0"/>
              </a:rPr>
              <a:t>acceso</a:t>
            </a:r>
            <a:r>
              <a:rPr lang="en-US" sz="2400" dirty="0">
                <a:latin typeface="Ancizar Sans" panose="020B0602040300000003" pitchFamily="34" charset="0"/>
              </a:rPr>
              <a:t> a la </a:t>
            </a:r>
            <a:r>
              <a:rPr lang="en-US" sz="2400" dirty="0" err="1">
                <a:latin typeface="Ancizar Sans" panose="020B0602040300000003" pitchFamily="34" charset="0"/>
              </a:rPr>
              <a:t>memoria</a:t>
            </a:r>
            <a:endParaRPr lang="en-US" sz="2400" dirty="0">
              <a:latin typeface="Ancizar Sans" panose="020B0602040300000003" pitchFamily="34" charset="0"/>
            </a:endParaRPr>
          </a:p>
          <a:p>
            <a:r>
              <a:rPr lang="en-US" sz="2400" dirty="0">
                <a:latin typeface="Ancizar Sans" panose="020B0602040300000003" pitchFamily="34" charset="0"/>
              </a:rPr>
              <a:t>La </a:t>
            </a:r>
            <a:r>
              <a:rPr lang="en-US" sz="2400" dirty="0" err="1">
                <a:latin typeface="Ancizar Sans" panose="020B0602040300000003" pitchFamily="34" charset="0"/>
              </a:rPr>
              <a:t>controladora</a:t>
            </a:r>
            <a:r>
              <a:rPr lang="en-US" sz="2400" dirty="0">
                <a:latin typeface="Ancizar Sans" panose="020B0602040300000003" pitchFamily="34" charset="0"/>
              </a:rPr>
              <a:t> del </a:t>
            </a:r>
            <a:r>
              <a:rPr lang="en-US" sz="2400" dirty="0" err="1">
                <a:latin typeface="Ancizar Sans" panose="020B0602040300000003" pitchFamily="34" charset="0"/>
              </a:rPr>
              <a:t>dispositivo</a:t>
            </a:r>
            <a:r>
              <a:rPr lang="en-US" sz="2400" dirty="0">
                <a:latin typeface="Ancizar Sans" panose="020B0602040300000003" pitchFamily="34" charset="0"/>
              </a:rPr>
              <a:t> </a:t>
            </a:r>
            <a:r>
              <a:rPr lang="en-US" sz="2400" dirty="0" err="1">
                <a:latin typeface="Ancizar Sans" panose="020B0602040300000003" pitchFamily="34" charset="0"/>
              </a:rPr>
              <a:t>transfiere</a:t>
            </a:r>
            <a:r>
              <a:rPr lang="en-US" sz="2400" dirty="0">
                <a:latin typeface="Ancizar Sans" panose="020B0602040300000003" pitchFamily="34" charset="0"/>
              </a:rPr>
              <a:t> </a:t>
            </a:r>
            <a:r>
              <a:rPr lang="en-US" sz="2400" dirty="0" err="1">
                <a:latin typeface="Ancizar Sans" panose="020B0602040300000003" pitchFamily="34" charset="0"/>
              </a:rPr>
              <a:t>bloques</a:t>
            </a:r>
            <a:r>
              <a:rPr lang="en-US" sz="2400" dirty="0">
                <a:latin typeface="Ancizar Sans" panose="020B0602040300000003" pitchFamily="34" charset="0"/>
              </a:rPr>
              <a:t> de </a:t>
            </a:r>
            <a:r>
              <a:rPr lang="en-US" sz="2400" dirty="0" err="1">
                <a:latin typeface="Ancizar Sans" panose="020B0602040300000003" pitchFamily="34" charset="0"/>
              </a:rPr>
              <a:t>datos</a:t>
            </a:r>
            <a:r>
              <a:rPr lang="en-US" sz="2400" dirty="0">
                <a:latin typeface="Ancizar Sans" panose="020B0602040300000003" pitchFamily="34" charset="0"/>
              </a:rPr>
              <a:t> </a:t>
            </a:r>
            <a:r>
              <a:rPr lang="en-US" sz="2400" dirty="0" err="1">
                <a:latin typeface="Ancizar Sans" panose="020B0602040300000003" pitchFamily="34" charset="0"/>
              </a:rPr>
              <a:t>desde</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buffer del </a:t>
            </a:r>
            <a:r>
              <a:rPr lang="en-US" sz="2400" dirty="0" err="1">
                <a:latin typeface="Ancizar Sans" panose="020B0602040300000003" pitchFamily="34" charset="0"/>
              </a:rPr>
              <a:t>dispositivo</a:t>
            </a:r>
            <a:r>
              <a:rPr lang="en-US" sz="2400" dirty="0">
                <a:latin typeface="Ancizar Sans" panose="020B0602040300000003" pitchFamily="34" charset="0"/>
              </a:rPr>
              <a:t> </a:t>
            </a:r>
            <a:r>
              <a:rPr lang="en-US" sz="2400" dirty="0" err="1">
                <a:latin typeface="Ancizar Sans" panose="020B0602040300000003" pitchFamily="34" charset="0"/>
              </a:rPr>
              <a:t>directamente</a:t>
            </a:r>
            <a:r>
              <a:rPr lang="en-US" sz="2400" dirty="0">
                <a:latin typeface="Ancizar Sans" panose="020B0602040300000003" pitchFamily="34" charset="0"/>
              </a:rPr>
              <a:t> a la </a:t>
            </a:r>
            <a:r>
              <a:rPr lang="en-US" sz="2400" dirty="0" err="1">
                <a:latin typeface="Ancizar Sans" panose="020B0602040300000003" pitchFamily="34" charset="0"/>
              </a:rPr>
              <a:t>memoria</a:t>
            </a:r>
            <a:r>
              <a:rPr lang="en-US" sz="2400" dirty="0">
                <a:latin typeface="Ancizar Sans" panose="020B0602040300000003" pitchFamily="34" charset="0"/>
              </a:rPr>
              <a:t> principal sin </a:t>
            </a:r>
            <a:r>
              <a:rPr lang="en-US" sz="2400" dirty="0" err="1">
                <a:latin typeface="Ancizar Sans" panose="020B0602040300000003" pitchFamily="34" charset="0"/>
              </a:rPr>
              <a:t>intervención</a:t>
            </a:r>
            <a:r>
              <a:rPr lang="en-US" sz="2400" dirty="0">
                <a:latin typeface="Ancizar Sans" panose="020B0602040300000003" pitchFamily="34" charset="0"/>
              </a:rPr>
              <a:t> de la CPU</a:t>
            </a:r>
          </a:p>
          <a:p>
            <a:r>
              <a:rPr lang="en-US" sz="2400" dirty="0">
                <a:latin typeface="Ancizar Sans" panose="020B0602040300000003" pitchFamily="34" charset="0"/>
              </a:rPr>
              <a:t>Solo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interrupción</a:t>
            </a:r>
            <a:r>
              <a:rPr lang="en-US" sz="2400" dirty="0">
                <a:latin typeface="Ancizar Sans" panose="020B0602040300000003" pitchFamily="34" charset="0"/>
              </a:rPr>
              <a:t> es </a:t>
            </a:r>
            <a:r>
              <a:rPr lang="en-US" sz="2400" dirty="0" err="1">
                <a:latin typeface="Ancizar Sans" panose="020B0602040300000003" pitchFamily="34" charset="0"/>
              </a:rPr>
              <a:t>generada</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a:t>
            </a:r>
            <a:r>
              <a:rPr lang="en-US" sz="2400" dirty="0" err="1">
                <a:latin typeface="Ancizar Sans" panose="020B0602040300000003" pitchFamily="34" charset="0"/>
              </a:rPr>
              <a:t>bloque</a:t>
            </a:r>
            <a:r>
              <a:rPr lang="en-US" sz="2400" dirty="0">
                <a:latin typeface="Ancizar Sans" panose="020B0602040300000003" pitchFamily="34" charset="0"/>
              </a:rPr>
              <a:t>, </a:t>
            </a:r>
            <a:r>
              <a:rPr lang="en-US" sz="2400" dirty="0" err="1">
                <a:latin typeface="Ancizar Sans" panose="020B0602040300000003" pitchFamily="34" charset="0"/>
              </a:rPr>
              <a:t>en</a:t>
            </a:r>
            <a:r>
              <a:rPr lang="en-US" sz="2400" dirty="0">
                <a:latin typeface="Ancizar Sans" panose="020B0602040300000003" pitchFamily="34" charset="0"/>
              </a:rPr>
              <a:t> </a:t>
            </a:r>
            <a:r>
              <a:rPr lang="en-US" sz="2400" dirty="0" err="1">
                <a:latin typeface="Ancizar Sans" panose="020B0602040300000003" pitchFamily="34" charset="0"/>
              </a:rPr>
              <a:t>lugar</a:t>
            </a:r>
            <a:r>
              <a:rPr lang="en-US" sz="2400" dirty="0">
                <a:latin typeface="Ancizar Sans" panose="020B0602040300000003" pitchFamily="34" charset="0"/>
              </a:rPr>
              <a:t> de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interrupción</a:t>
            </a:r>
            <a:r>
              <a:rPr lang="en-US" sz="2400" dirty="0">
                <a:latin typeface="Ancizar Sans" panose="020B0602040300000003" pitchFamily="34" charset="0"/>
              </a:rPr>
              <a:t> </a:t>
            </a:r>
            <a:r>
              <a:rPr lang="en-US" sz="2400" dirty="0" err="1">
                <a:latin typeface="Ancizar Sans" panose="020B0602040300000003" pitchFamily="34" charset="0"/>
              </a:rPr>
              <a:t>por</a:t>
            </a:r>
            <a:r>
              <a:rPr lang="en-US" sz="2400" dirty="0">
                <a:latin typeface="Ancizar Sans" panose="020B0602040300000003" pitchFamily="34" charset="0"/>
              </a:rPr>
              <a:t> byte</a:t>
            </a:r>
          </a:p>
          <a:p>
            <a:endParaRPr lang="es-CO" sz="2200" dirty="0">
              <a:latin typeface="Ancizar Sans" panose="020B0602040300000003" pitchFamily="34" charset="0"/>
            </a:endParaRPr>
          </a:p>
        </p:txBody>
      </p:sp>
    </p:spTree>
    <p:extLst>
      <p:ext uri="{BB962C8B-B14F-4D97-AF65-F5344CB8AC3E}">
        <p14:creationId xmlns:p14="http://schemas.microsoft.com/office/powerpoint/2010/main" val="922117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altLang="es-CO" dirty="0"/>
              <a:t>Cómo trabaja un sistema de cómputo moderno</a:t>
            </a:r>
          </a:p>
        </p:txBody>
      </p:sp>
      <p:sp>
        <p:nvSpPr>
          <p:cNvPr id="3" name="Marcador de contenido 2">
            <a:extLst>
              <a:ext uri="{FF2B5EF4-FFF2-40B4-BE49-F238E27FC236}">
                <a16:creationId xmlns:a16="http://schemas.microsoft.com/office/drawing/2014/main" id="{D586358D-D4DE-BC08-8E26-3EA1C39810EA}"/>
              </a:ext>
            </a:extLst>
          </p:cNvPr>
          <p:cNvSpPr>
            <a:spLocks noGrp="1"/>
          </p:cNvSpPr>
          <p:nvPr>
            <p:ph idx="1"/>
          </p:nvPr>
        </p:nvSpPr>
        <p:spPr/>
        <p:txBody>
          <a:bodyPr/>
          <a:lstStyle/>
          <a:p>
            <a:endParaRPr lang="es-CO" dirty="0"/>
          </a:p>
        </p:txBody>
      </p:sp>
      <p:grpSp>
        <p:nvGrpSpPr>
          <p:cNvPr id="5" name="Group 42"/>
          <p:cNvGrpSpPr>
            <a:grpSpLocks/>
          </p:cNvGrpSpPr>
          <p:nvPr/>
        </p:nvGrpSpPr>
        <p:grpSpPr bwMode="auto">
          <a:xfrm>
            <a:off x="4463325" y="1970897"/>
            <a:ext cx="3500438" cy="1611313"/>
            <a:chOff x="2784" y="1802"/>
            <a:chExt cx="2205" cy="1015"/>
          </a:xfrm>
        </p:grpSpPr>
        <p:sp>
          <p:nvSpPr>
            <p:cNvPr id="28" name="Line 28"/>
            <p:cNvSpPr>
              <a:spLocks noChangeShapeType="1"/>
            </p:cNvSpPr>
            <p:nvPr/>
          </p:nvSpPr>
          <p:spPr bwMode="auto">
            <a:xfrm>
              <a:off x="2784" y="2400"/>
              <a:ext cx="1248"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29" name="Line 29"/>
            <p:cNvSpPr>
              <a:spLocks noChangeShapeType="1"/>
            </p:cNvSpPr>
            <p:nvPr/>
          </p:nvSpPr>
          <p:spPr bwMode="auto">
            <a:xfrm>
              <a:off x="2982" y="2074"/>
              <a:ext cx="1008"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35" name="Text Box 38"/>
            <p:cNvSpPr txBox="1">
              <a:spLocks noChangeArrowheads="1"/>
            </p:cNvSpPr>
            <p:nvPr/>
          </p:nvSpPr>
          <p:spPr bwMode="auto">
            <a:xfrm>
              <a:off x="3169" y="1802"/>
              <a:ext cx="634" cy="5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Ciclo de </a:t>
              </a:r>
              <a:br>
                <a:rPr lang="es-ES_tradnl" altLang="es-CO" sz="1200" dirty="0"/>
              </a:br>
              <a:r>
                <a:rPr lang="es-ES_tradnl" altLang="es-CO" sz="1200" dirty="0"/>
                <a:t>ejecución </a:t>
              </a:r>
            </a:p>
            <a:p>
              <a:pPr algn="ctr">
                <a:spcBef>
                  <a:spcPct val="0"/>
                </a:spcBef>
                <a:buFontTx/>
                <a:buNone/>
              </a:pPr>
              <a:r>
                <a:rPr lang="es-ES_tradnl" altLang="es-CO" sz="1200" dirty="0"/>
                <a:t>de </a:t>
              </a:r>
            </a:p>
            <a:p>
              <a:pPr algn="ctr">
                <a:spcBef>
                  <a:spcPct val="0"/>
                </a:spcBef>
                <a:buFontTx/>
                <a:buNone/>
              </a:pPr>
              <a:r>
                <a:rPr lang="es-ES_tradnl" altLang="es-CO" sz="1200" dirty="0"/>
                <a:t>Instrucciones</a:t>
              </a:r>
            </a:p>
          </p:txBody>
        </p:sp>
        <p:sp>
          <p:nvSpPr>
            <p:cNvPr id="36" name="Text Box 39"/>
            <p:cNvSpPr txBox="1">
              <a:spLocks noChangeArrowheads="1"/>
            </p:cNvSpPr>
            <p:nvPr/>
          </p:nvSpPr>
          <p:spPr bwMode="auto">
            <a:xfrm>
              <a:off x="2952" y="2313"/>
              <a:ext cx="964" cy="1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Movimiento de Datos</a:t>
              </a:r>
            </a:p>
          </p:txBody>
        </p:sp>
        <p:sp>
          <p:nvSpPr>
            <p:cNvPr id="38" name="Text Box 41"/>
            <p:cNvSpPr txBox="1">
              <a:spLocks noChangeArrowheads="1"/>
            </p:cNvSpPr>
            <p:nvPr/>
          </p:nvSpPr>
          <p:spPr bwMode="auto">
            <a:xfrm>
              <a:off x="4269" y="2352"/>
              <a:ext cx="72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400"/>
                <a:t>Instrucciones</a:t>
              </a:r>
            </a:p>
            <a:p>
              <a:pPr algn="ctr">
                <a:spcBef>
                  <a:spcPct val="0"/>
                </a:spcBef>
                <a:buFontTx/>
                <a:buNone/>
              </a:pPr>
              <a:r>
                <a:rPr lang="es-ES_tradnl" altLang="es-CO" sz="1400"/>
                <a:t>y </a:t>
              </a:r>
            </a:p>
            <a:p>
              <a:pPr algn="ctr">
                <a:spcBef>
                  <a:spcPct val="0"/>
                </a:spcBef>
                <a:buFontTx/>
                <a:buNone/>
              </a:pPr>
              <a:r>
                <a:rPr lang="es-ES_tradnl" altLang="es-CO" sz="1400"/>
                <a:t>datos</a:t>
              </a:r>
              <a:endParaRPr lang="es-ES_tradnl" altLang="es-CO" sz="2400"/>
            </a:p>
          </p:txBody>
        </p:sp>
      </p:grpSp>
      <p:sp>
        <p:nvSpPr>
          <p:cNvPr id="4" name="Rectángulo 3">
            <a:extLst>
              <a:ext uri="{FF2B5EF4-FFF2-40B4-BE49-F238E27FC236}">
                <a16:creationId xmlns:a16="http://schemas.microsoft.com/office/drawing/2014/main" id="{53F7C78A-6E29-0222-B2BB-919879722A83}"/>
              </a:ext>
            </a:extLst>
          </p:cNvPr>
          <p:cNvSpPr/>
          <p:nvPr/>
        </p:nvSpPr>
        <p:spPr>
          <a:xfrm>
            <a:off x="6601618" y="1701021"/>
            <a:ext cx="1600199" cy="3657595"/>
          </a:xfrm>
          <a:prstGeom prst="rect">
            <a:avLst/>
          </a:prstGeom>
          <a:gradFill>
            <a:gsLst>
              <a:gs pos="0">
                <a:schemeClr val="accent6">
                  <a:lumMod val="40000"/>
                  <a:lumOff val="60000"/>
                </a:schemeClr>
              </a:gs>
              <a:gs pos="100000">
                <a:schemeClr val="accent6">
                  <a:lumMod val="20000"/>
                  <a:lumOff val="80000"/>
                </a:schemeClr>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400" dirty="0">
                <a:solidFill>
                  <a:schemeClr val="tx1"/>
                </a:solidFill>
              </a:rPr>
              <a:t>Instrucciones y datos</a:t>
            </a:r>
            <a:endParaRPr lang="es-CO" sz="1400" dirty="0">
              <a:solidFill>
                <a:schemeClr val="tx1"/>
              </a:solidFill>
            </a:endParaRPr>
          </a:p>
        </p:txBody>
      </p:sp>
      <p:sp>
        <p:nvSpPr>
          <p:cNvPr id="39" name="CuadroTexto 38">
            <a:extLst>
              <a:ext uri="{FF2B5EF4-FFF2-40B4-BE49-F238E27FC236}">
                <a16:creationId xmlns:a16="http://schemas.microsoft.com/office/drawing/2014/main" id="{B26D4CFA-F687-58BA-EABE-E7FA8AE198C7}"/>
              </a:ext>
            </a:extLst>
          </p:cNvPr>
          <p:cNvSpPr txBox="1"/>
          <p:nvPr/>
        </p:nvSpPr>
        <p:spPr>
          <a:xfrm>
            <a:off x="6422971" y="5384362"/>
            <a:ext cx="1947969" cy="369332"/>
          </a:xfrm>
          <a:prstGeom prst="rect">
            <a:avLst/>
          </a:prstGeom>
          <a:noFill/>
        </p:spPr>
        <p:txBody>
          <a:bodyPr wrap="none" rtlCol="0">
            <a:spAutoFit/>
          </a:bodyPr>
          <a:lstStyle/>
          <a:p>
            <a:r>
              <a:rPr lang="es-MX" b="1" dirty="0"/>
              <a:t>Memoria principal</a:t>
            </a:r>
            <a:endParaRPr lang="es-CO" b="1" dirty="0"/>
          </a:p>
        </p:txBody>
      </p:sp>
      <p:grpSp>
        <p:nvGrpSpPr>
          <p:cNvPr id="68" name="Grupo 67">
            <a:extLst>
              <a:ext uri="{FF2B5EF4-FFF2-40B4-BE49-F238E27FC236}">
                <a16:creationId xmlns:a16="http://schemas.microsoft.com/office/drawing/2014/main" id="{4A91E5CB-2251-65C5-5405-976982D0D816}"/>
              </a:ext>
            </a:extLst>
          </p:cNvPr>
          <p:cNvGrpSpPr/>
          <p:nvPr/>
        </p:nvGrpSpPr>
        <p:grpSpPr>
          <a:xfrm>
            <a:off x="618419" y="1616335"/>
            <a:ext cx="4075887" cy="1667522"/>
            <a:chOff x="6687770" y="2069754"/>
            <a:chExt cx="4075887" cy="1667522"/>
          </a:xfrm>
        </p:grpSpPr>
        <p:grpSp>
          <p:nvGrpSpPr>
            <p:cNvPr id="47" name="Grupo 46">
              <a:extLst>
                <a:ext uri="{FF2B5EF4-FFF2-40B4-BE49-F238E27FC236}">
                  <a16:creationId xmlns:a16="http://schemas.microsoft.com/office/drawing/2014/main" id="{3C514AED-40AF-5F95-0762-DCEEDF4E24BB}"/>
                </a:ext>
              </a:extLst>
            </p:cNvPr>
            <p:cNvGrpSpPr/>
            <p:nvPr/>
          </p:nvGrpSpPr>
          <p:grpSpPr>
            <a:xfrm>
              <a:off x="7361656" y="2070551"/>
              <a:ext cx="3402000" cy="1135064"/>
              <a:chOff x="360000" y="2584174"/>
              <a:chExt cx="3402000" cy="1135064"/>
            </a:xfrm>
          </p:grpSpPr>
          <p:sp>
            <p:nvSpPr>
              <p:cNvPr id="40" name="Rectángulo 39">
                <a:extLst>
                  <a:ext uri="{FF2B5EF4-FFF2-40B4-BE49-F238E27FC236}">
                    <a16:creationId xmlns:a16="http://schemas.microsoft.com/office/drawing/2014/main" id="{ACB4E8F6-A74E-E79B-8BFD-55F97983BB9A}"/>
                  </a:ext>
                </a:extLst>
              </p:cNvPr>
              <p:cNvSpPr/>
              <p:nvPr/>
            </p:nvSpPr>
            <p:spPr>
              <a:xfrm>
                <a:off x="360000" y="2584174"/>
                <a:ext cx="2268000" cy="113506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s-CO" sz="1400" b="1" dirty="0">
                  <a:solidFill>
                    <a:schemeClr val="tx1"/>
                  </a:solidFill>
                </a:endParaRPr>
              </a:p>
            </p:txBody>
          </p:sp>
          <p:sp>
            <p:nvSpPr>
              <p:cNvPr id="46" name="Rectángulo 45">
                <a:extLst>
                  <a:ext uri="{FF2B5EF4-FFF2-40B4-BE49-F238E27FC236}">
                    <a16:creationId xmlns:a16="http://schemas.microsoft.com/office/drawing/2014/main" id="{D25B2EA9-CA6F-7BE8-A084-193EBF61E775}"/>
                  </a:ext>
                </a:extLst>
              </p:cNvPr>
              <p:cNvSpPr/>
              <p:nvPr/>
            </p:nvSpPr>
            <p:spPr>
              <a:xfrm>
                <a:off x="2628000" y="2584800"/>
                <a:ext cx="1134000" cy="1134000"/>
              </a:xfrm>
              <a:prstGeom prst="rect">
                <a:avLst/>
              </a:prstGeom>
              <a:gradFill>
                <a:gsLst>
                  <a:gs pos="0">
                    <a:srgbClr val="92D050"/>
                  </a:gs>
                  <a:gs pos="100000">
                    <a:schemeClr val="accent3">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200" dirty="0">
                  <a:solidFill>
                    <a:schemeClr val="tx1"/>
                  </a:solidFill>
                </a:endParaRPr>
              </a:p>
            </p:txBody>
          </p:sp>
        </p:grpSp>
        <p:grpSp>
          <p:nvGrpSpPr>
            <p:cNvPr id="48" name="Grupo 47">
              <a:extLst>
                <a:ext uri="{FF2B5EF4-FFF2-40B4-BE49-F238E27FC236}">
                  <a16:creationId xmlns:a16="http://schemas.microsoft.com/office/drawing/2014/main" id="{3696F10F-6C4B-5829-B094-6C11BA2410E1}"/>
                </a:ext>
              </a:extLst>
            </p:cNvPr>
            <p:cNvGrpSpPr/>
            <p:nvPr/>
          </p:nvGrpSpPr>
          <p:grpSpPr>
            <a:xfrm>
              <a:off x="6828257" y="2465080"/>
              <a:ext cx="3402000" cy="1135064"/>
              <a:chOff x="360000" y="2584174"/>
              <a:chExt cx="3402000" cy="1135064"/>
            </a:xfrm>
          </p:grpSpPr>
          <p:sp>
            <p:nvSpPr>
              <p:cNvPr id="49" name="Rectángulo 48">
                <a:extLst>
                  <a:ext uri="{FF2B5EF4-FFF2-40B4-BE49-F238E27FC236}">
                    <a16:creationId xmlns:a16="http://schemas.microsoft.com/office/drawing/2014/main" id="{4D9279D3-2785-3A49-6191-0E6228ED0725}"/>
                  </a:ext>
                </a:extLst>
              </p:cNvPr>
              <p:cNvSpPr/>
              <p:nvPr/>
            </p:nvSpPr>
            <p:spPr>
              <a:xfrm>
                <a:off x="360000" y="2584174"/>
                <a:ext cx="2268000" cy="113506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s-MX" sz="1400" b="1" dirty="0">
                    <a:solidFill>
                      <a:schemeClr val="tx1"/>
                    </a:solidFill>
                  </a:rPr>
                  <a:t>Hilo se ejecución</a:t>
                </a:r>
                <a:endParaRPr lang="es-CO" sz="1400" b="1" dirty="0">
                  <a:solidFill>
                    <a:schemeClr val="tx1"/>
                  </a:solidFill>
                </a:endParaRPr>
              </a:p>
            </p:txBody>
          </p:sp>
          <p:sp>
            <p:nvSpPr>
              <p:cNvPr id="50" name="Freeform 33">
                <a:extLst>
                  <a:ext uri="{FF2B5EF4-FFF2-40B4-BE49-F238E27FC236}">
                    <a16:creationId xmlns:a16="http://schemas.microsoft.com/office/drawing/2014/main" id="{4B71B8B3-0737-4996-CE4A-82C21BC0D862}"/>
                  </a:ext>
                </a:extLst>
              </p:cNvPr>
              <p:cNvSpPr>
                <a:spLocks/>
              </p:cNvSpPr>
              <p:nvPr/>
            </p:nvSpPr>
            <p:spPr bwMode="auto">
              <a:xfrm>
                <a:off x="1367438" y="2890837"/>
                <a:ext cx="762000" cy="241300"/>
              </a:xfrm>
              <a:custGeom>
                <a:avLst/>
                <a:gdLst>
                  <a:gd name="T0" fmla="*/ 0 w 480"/>
                  <a:gd name="T1" fmla="*/ 152 h 152"/>
                  <a:gd name="T2" fmla="*/ 48 w 480"/>
                  <a:gd name="T3" fmla="*/ 8 h 152"/>
                  <a:gd name="T4" fmla="*/ 96 w 480"/>
                  <a:gd name="T5" fmla="*/ 152 h 152"/>
                  <a:gd name="T6" fmla="*/ 144 w 480"/>
                  <a:gd name="T7" fmla="*/ 8 h 152"/>
                  <a:gd name="T8" fmla="*/ 192 w 480"/>
                  <a:gd name="T9" fmla="*/ 152 h 152"/>
                  <a:gd name="T10" fmla="*/ 240 w 480"/>
                  <a:gd name="T11" fmla="*/ 8 h 152"/>
                  <a:gd name="T12" fmla="*/ 288 w 480"/>
                  <a:gd name="T13" fmla="*/ 152 h 152"/>
                  <a:gd name="T14" fmla="*/ 336 w 480"/>
                  <a:gd name="T15" fmla="*/ 8 h 152"/>
                  <a:gd name="T16" fmla="*/ 384 w 480"/>
                  <a:gd name="T17" fmla="*/ 152 h 152"/>
                  <a:gd name="T18" fmla="*/ 432 w 480"/>
                  <a:gd name="T19" fmla="*/ 8 h 152"/>
                  <a:gd name="T20" fmla="*/ 480 w 480"/>
                  <a:gd name="T21" fmla="*/ 104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0" h="152">
                    <a:moveTo>
                      <a:pt x="0" y="152"/>
                    </a:moveTo>
                    <a:cubicBezTo>
                      <a:pt x="16" y="80"/>
                      <a:pt x="32" y="8"/>
                      <a:pt x="48" y="8"/>
                    </a:cubicBezTo>
                    <a:cubicBezTo>
                      <a:pt x="64" y="8"/>
                      <a:pt x="80" y="152"/>
                      <a:pt x="96" y="152"/>
                    </a:cubicBezTo>
                    <a:cubicBezTo>
                      <a:pt x="112" y="152"/>
                      <a:pt x="128" y="8"/>
                      <a:pt x="144" y="8"/>
                    </a:cubicBezTo>
                    <a:cubicBezTo>
                      <a:pt x="160" y="8"/>
                      <a:pt x="176" y="152"/>
                      <a:pt x="192" y="152"/>
                    </a:cubicBezTo>
                    <a:cubicBezTo>
                      <a:pt x="208" y="152"/>
                      <a:pt x="224" y="8"/>
                      <a:pt x="240" y="8"/>
                    </a:cubicBezTo>
                    <a:cubicBezTo>
                      <a:pt x="256" y="8"/>
                      <a:pt x="272" y="152"/>
                      <a:pt x="288" y="152"/>
                    </a:cubicBezTo>
                    <a:cubicBezTo>
                      <a:pt x="304" y="152"/>
                      <a:pt x="320" y="8"/>
                      <a:pt x="336" y="8"/>
                    </a:cubicBezTo>
                    <a:cubicBezTo>
                      <a:pt x="352" y="8"/>
                      <a:pt x="368" y="152"/>
                      <a:pt x="384" y="152"/>
                    </a:cubicBezTo>
                    <a:cubicBezTo>
                      <a:pt x="400" y="152"/>
                      <a:pt x="416" y="16"/>
                      <a:pt x="432" y="8"/>
                    </a:cubicBezTo>
                    <a:cubicBezTo>
                      <a:pt x="448" y="0"/>
                      <a:pt x="472" y="88"/>
                      <a:pt x="480" y="104"/>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51" name="CuadroTexto 50">
                <a:extLst>
                  <a:ext uri="{FF2B5EF4-FFF2-40B4-BE49-F238E27FC236}">
                    <a16:creationId xmlns:a16="http://schemas.microsoft.com/office/drawing/2014/main" id="{69B54CCD-2E78-4D9F-81FB-127A605206DF}"/>
                  </a:ext>
                </a:extLst>
              </p:cNvPr>
              <p:cNvSpPr txBox="1"/>
              <p:nvPr/>
            </p:nvSpPr>
            <p:spPr>
              <a:xfrm flipH="1">
                <a:off x="1072520" y="3300455"/>
                <a:ext cx="1533223" cy="369332"/>
              </a:xfrm>
              <a:prstGeom prst="rect">
                <a:avLst/>
              </a:prstGeom>
              <a:noFill/>
            </p:spPr>
            <p:txBody>
              <a:bodyPr wrap="square" rtlCol="0">
                <a:spAutoFit/>
              </a:bodyPr>
              <a:lstStyle/>
              <a:p>
                <a:r>
                  <a:rPr lang="es-MX" b="1" dirty="0"/>
                  <a:t>CPU </a:t>
                </a:r>
                <a:r>
                  <a:rPr lang="es-MX" b="1" dirty="0" err="1"/>
                  <a:t>core</a:t>
                </a:r>
                <a:r>
                  <a:rPr lang="es-MX" b="1" dirty="0"/>
                  <a:t> (*N)</a:t>
                </a:r>
                <a:endParaRPr lang="es-CO" b="1" dirty="0"/>
              </a:p>
            </p:txBody>
          </p:sp>
          <p:sp>
            <p:nvSpPr>
              <p:cNvPr id="52" name="Rectángulo 51">
                <a:extLst>
                  <a:ext uri="{FF2B5EF4-FFF2-40B4-BE49-F238E27FC236}">
                    <a16:creationId xmlns:a16="http://schemas.microsoft.com/office/drawing/2014/main" id="{014435E8-CBE6-DAF4-5584-C33AD7466B84}"/>
                  </a:ext>
                </a:extLst>
              </p:cNvPr>
              <p:cNvSpPr/>
              <p:nvPr/>
            </p:nvSpPr>
            <p:spPr>
              <a:xfrm>
                <a:off x="2628000" y="2584800"/>
                <a:ext cx="1134000" cy="1134000"/>
              </a:xfrm>
              <a:prstGeom prst="rect">
                <a:avLst/>
              </a:prstGeom>
              <a:gradFill>
                <a:gsLst>
                  <a:gs pos="0">
                    <a:srgbClr val="92D050"/>
                  </a:gs>
                  <a:gs pos="100000">
                    <a:schemeClr val="accent3">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200" dirty="0">
                    <a:solidFill>
                      <a:schemeClr val="tx1"/>
                    </a:solidFill>
                  </a:rPr>
                  <a:t>Memoria</a:t>
                </a:r>
              </a:p>
              <a:p>
                <a:pPr algn="ctr"/>
                <a:r>
                  <a:rPr lang="es-MX" sz="1200" dirty="0">
                    <a:solidFill>
                      <a:schemeClr val="tx1"/>
                    </a:solidFill>
                  </a:rPr>
                  <a:t>Cache</a:t>
                </a:r>
                <a:endParaRPr lang="es-CO" sz="1200" dirty="0">
                  <a:solidFill>
                    <a:schemeClr val="tx1"/>
                  </a:solidFill>
                </a:endParaRPr>
              </a:p>
            </p:txBody>
          </p:sp>
        </p:grpSp>
        <p:grpSp>
          <p:nvGrpSpPr>
            <p:cNvPr id="53" name="Grupo 52">
              <a:extLst>
                <a:ext uri="{FF2B5EF4-FFF2-40B4-BE49-F238E27FC236}">
                  <a16:creationId xmlns:a16="http://schemas.microsoft.com/office/drawing/2014/main" id="{53DFEB58-627B-FDA2-5EB0-09F607049D84}"/>
                </a:ext>
              </a:extLst>
            </p:cNvPr>
            <p:cNvGrpSpPr/>
            <p:nvPr/>
          </p:nvGrpSpPr>
          <p:grpSpPr>
            <a:xfrm>
              <a:off x="6758657" y="2528831"/>
              <a:ext cx="3402000" cy="1135064"/>
              <a:chOff x="360000" y="2584174"/>
              <a:chExt cx="3402000" cy="1135064"/>
            </a:xfrm>
          </p:grpSpPr>
          <p:sp>
            <p:nvSpPr>
              <p:cNvPr id="54" name="Rectángulo 53">
                <a:extLst>
                  <a:ext uri="{FF2B5EF4-FFF2-40B4-BE49-F238E27FC236}">
                    <a16:creationId xmlns:a16="http://schemas.microsoft.com/office/drawing/2014/main" id="{96CD6388-DCA9-E2D3-9A7F-37071B56CDD8}"/>
                  </a:ext>
                </a:extLst>
              </p:cNvPr>
              <p:cNvSpPr/>
              <p:nvPr/>
            </p:nvSpPr>
            <p:spPr>
              <a:xfrm>
                <a:off x="360000" y="2584174"/>
                <a:ext cx="2268000" cy="113506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s-MX" sz="1400" b="1" dirty="0">
                    <a:solidFill>
                      <a:schemeClr val="tx1"/>
                    </a:solidFill>
                  </a:rPr>
                  <a:t>Hilo se ejecución</a:t>
                </a:r>
                <a:endParaRPr lang="es-CO" sz="1400" b="1" dirty="0">
                  <a:solidFill>
                    <a:schemeClr val="tx1"/>
                  </a:solidFill>
                </a:endParaRPr>
              </a:p>
            </p:txBody>
          </p:sp>
          <p:sp>
            <p:nvSpPr>
              <p:cNvPr id="55" name="Freeform 33">
                <a:extLst>
                  <a:ext uri="{FF2B5EF4-FFF2-40B4-BE49-F238E27FC236}">
                    <a16:creationId xmlns:a16="http://schemas.microsoft.com/office/drawing/2014/main" id="{FC9796ED-50FB-E8A5-0D18-9F5B1FC9D634}"/>
                  </a:ext>
                </a:extLst>
              </p:cNvPr>
              <p:cNvSpPr>
                <a:spLocks/>
              </p:cNvSpPr>
              <p:nvPr/>
            </p:nvSpPr>
            <p:spPr bwMode="auto">
              <a:xfrm>
                <a:off x="1367438" y="2890837"/>
                <a:ext cx="762000" cy="241300"/>
              </a:xfrm>
              <a:custGeom>
                <a:avLst/>
                <a:gdLst>
                  <a:gd name="T0" fmla="*/ 0 w 480"/>
                  <a:gd name="T1" fmla="*/ 152 h 152"/>
                  <a:gd name="T2" fmla="*/ 48 w 480"/>
                  <a:gd name="T3" fmla="*/ 8 h 152"/>
                  <a:gd name="T4" fmla="*/ 96 w 480"/>
                  <a:gd name="T5" fmla="*/ 152 h 152"/>
                  <a:gd name="T6" fmla="*/ 144 w 480"/>
                  <a:gd name="T7" fmla="*/ 8 h 152"/>
                  <a:gd name="T8" fmla="*/ 192 w 480"/>
                  <a:gd name="T9" fmla="*/ 152 h 152"/>
                  <a:gd name="T10" fmla="*/ 240 w 480"/>
                  <a:gd name="T11" fmla="*/ 8 h 152"/>
                  <a:gd name="T12" fmla="*/ 288 w 480"/>
                  <a:gd name="T13" fmla="*/ 152 h 152"/>
                  <a:gd name="T14" fmla="*/ 336 w 480"/>
                  <a:gd name="T15" fmla="*/ 8 h 152"/>
                  <a:gd name="T16" fmla="*/ 384 w 480"/>
                  <a:gd name="T17" fmla="*/ 152 h 152"/>
                  <a:gd name="T18" fmla="*/ 432 w 480"/>
                  <a:gd name="T19" fmla="*/ 8 h 152"/>
                  <a:gd name="T20" fmla="*/ 480 w 480"/>
                  <a:gd name="T21" fmla="*/ 104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0" h="152">
                    <a:moveTo>
                      <a:pt x="0" y="152"/>
                    </a:moveTo>
                    <a:cubicBezTo>
                      <a:pt x="16" y="80"/>
                      <a:pt x="32" y="8"/>
                      <a:pt x="48" y="8"/>
                    </a:cubicBezTo>
                    <a:cubicBezTo>
                      <a:pt x="64" y="8"/>
                      <a:pt x="80" y="152"/>
                      <a:pt x="96" y="152"/>
                    </a:cubicBezTo>
                    <a:cubicBezTo>
                      <a:pt x="112" y="152"/>
                      <a:pt x="128" y="8"/>
                      <a:pt x="144" y="8"/>
                    </a:cubicBezTo>
                    <a:cubicBezTo>
                      <a:pt x="160" y="8"/>
                      <a:pt x="176" y="152"/>
                      <a:pt x="192" y="152"/>
                    </a:cubicBezTo>
                    <a:cubicBezTo>
                      <a:pt x="208" y="152"/>
                      <a:pt x="224" y="8"/>
                      <a:pt x="240" y="8"/>
                    </a:cubicBezTo>
                    <a:cubicBezTo>
                      <a:pt x="256" y="8"/>
                      <a:pt x="272" y="152"/>
                      <a:pt x="288" y="152"/>
                    </a:cubicBezTo>
                    <a:cubicBezTo>
                      <a:pt x="304" y="152"/>
                      <a:pt x="320" y="8"/>
                      <a:pt x="336" y="8"/>
                    </a:cubicBezTo>
                    <a:cubicBezTo>
                      <a:pt x="352" y="8"/>
                      <a:pt x="368" y="152"/>
                      <a:pt x="384" y="152"/>
                    </a:cubicBezTo>
                    <a:cubicBezTo>
                      <a:pt x="400" y="152"/>
                      <a:pt x="416" y="16"/>
                      <a:pt x="432" y="8"/>
                    </a:cubicBezTo>
                    <a:cubicBezTo>
                      <a:pt x="448" y="0"/>
                      <a:pt x="472" y="88"/>
                      <a:pt x="480" y="104"/>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56" name="CuadroTexto 55">
                <a:extLst>
                  <a:ext uri="{FF2B5EF4-FFF2-40B4-BE49-F238E27FC236}">
                    <a16:creationId xmlns:a16="http://schemas.microsoft.com/office/drawing/2014/main" id="{721982E8-D222-4E1C-C8CD-6C28B940E52A}"/>
                  </a:ext>
                </a:extLst>
              </p:cNvPr>
              <p:cNvSpPr txBox="1"/>
              <p:nvPr/>
            </p:nvSpPr>
            <p:spPr>
              <a:xfrm flipH="1">
                <a:off x="1072520" y="3300455"/>
                <a:ext cx="1533223" cy="369332"/>
              </a:xfrm>
              <a:prstGeom prst="rect">
                <a:avLst/>
              </a:prstGeom>
              <a:noFill/>
            </p:spPr>
            <p:txBody>
              <a:bodyPr wrap="square" rtlCol="0">
                <a:spAutoFit/>
              </a:bodyPr>
              <a:lstStyle/>
              <a:p>
                <a:r>
                  <a:rPr lang="es-MX" b="1" dirty="0"/>
                  <a:t>CPU </a:t>
                </a:r>
                <a:r>
                  <a:rPr lang="es-MX" b="1" dirty="0" err="1"/>
                  <a:t>core</a:t>
                </a:r>
                <a:r>
                  <a:rPr lang="es-MX" b="1" dirty="0"/>
                  <a:t> (*N)</a:t>
                </a:r>
                <a:endParaRPr lang="es-CO" b="1" dirty="0"/>
              </a:p>
            </p:txBody>
          </p:sp>
          <p:sp>
            <p:nvSpPr>
              <p:cNvPr id="57" name="Rectángulo 56">
                <a:extLst>
                  <a:ext uri="{FF2B5EF4-FFF2-40B4-BE49-F238E27FC236}">
                    <a16:creationId xmlns:a16="http://schemas.microsoft.com/office/drawing/2014/main" id="{E6DAE81C-C52C-4272-BB63-D975549BA1EF}"/>
                  </a:ext>
                </a:extLst>
              </p:cNvPr>
              <p:cNvSpPr/>
              <p:nvPr/>
            </p:nvSpPr>
            <p:spPr>
              <a:xfrm>
                <a:off x="2628000" y="2584800"/>
                <a:ext cx="1134000" cy="1134000"/>
              </a:xfrm>
              <a:prstGeom prst="rect">
                <a:avLst/>
              </a:prstGeom>
              <a:gradFill>
                <a:gsLst>
                  <a:gs pos="0">
                    <a:srgbClr val="92D050"/>
                  </a:gs>
                  <a:gs pos="100000">
                    <a:schemeClr val="accent3">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200" dirty="0">
                    <a:solidFill>
                      <a:schemeClr val="tx1"/>
                    </a:solidFill>
                  </a:rPr>
                  <a:t>Memoria</a:t>
                </a:r>
              </a:p>
              <a:p>
                <a:pPr algn="ctr"/>
                <a:r>
                  <a:rPr lang="es-MX" sz="1200" dirty="0">
                    <a:solidFill>
                      <a:schemeClr val="tx1"/>
                    </a:solidFill>
                  </a:rPr>
                  <a:t>Cache</a:t>
                </a:r>
                <a:endParaRPr lang="es-CO" sz="1200" dirty="0">
                  <a:solidFill>
                    <a:schemeClr val="tx1"/>
                  </a:solidFill>
                </a:endParaRPr>
              </a:p>
            </p:txBody>
          </p:sp>
        </p:grpSp>
        <p:grpSp>
          <p:nvGrpSpPr>
            <p:cNvPr id="58" name="Grupo 57">
              <a:extLst>
                <a:ext uri="{FF2B5EF4-FFF2-40B4-BE49-F238E27FC236}">
                  <a16:creationId xmlns:a16="http://schemas.microsoft.com/office/drawing/2014/main" id="{FACF219F-7BDD-D1C8-7443-98C0E5B59DD5}"/>
                </a:ext>
              </a:extLst>
            </p:cNvPr>
            <p:cNvGrpSpPr/>
            <p:nvPr/>
          </p:nvGrpSpPr>
          <p:grpSpPr>
            <a:xfrm>
              <a:off x="6687770" y="2602212"/>
              <a:ext cx="3402000" cy="1135064"/>
              <a:chOff x="360000" y="2584174"/>
              <a:chExt cx="3402000" cy="1135064"/>
            </a:xfrm>
          </p:grpSpPr>
          <p:sp>
            <p:nvSpPr>
              <p:cNvPr id="59" name="Rectángulo 58">
                <a:extLst>
                  <a:ext uri="{FF2B5EF4-FFF2-40B4-BE49-F238E27FC236}">
                    <a16:creationId xmlns:a16="http://schemas.microsoft.com/office/drawing/2014/main" id="{C28DA69A-0506-8345-33FB-CFD5EB35DB55}"/>
                  </a:ext>
                </a:extLst>
              </p:cNvPr>
              <p:cNvSpPr/>
              <p:nvPr/>
            </p:nvSpPr>
            <p:spPr>
              <a:xfrm>
                <a:off x="360000" y="2584174"/>
                <a:ext cx="2268000" cy="113506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s-MX" sz="1400" b="1" dirty="0">
                    <a:solidFill>
                      <a:schemeClr val="tx1"/>
                    </a:solidFill>
                  </a:rPr>
                  <a:t>Hilo se ejecución</a:t>
                </a:r>
                <a:endParaRPr lang="es-CO" sz="1400" b="1" dirty="0">
                  <a:solidFill>
                    <a:schemeClr val="tx1"/>
                  </a:solidFill>
                </a:endParaRPr>
              </a:p>
            </p:txBody>
          </p:sp>
          <p:sp>
            <p:nvSpPr>
              <p:cNvPr id="60" name="Freeform 33">
                <a:extLst>
                  <a:ext uri="{FF2B5EF4-FFF2-40B4-BE49-F238E27FC236}">
                    <a16:creationId xmlns:a16="http://schemas.microsoft.com/office/drawing/2014/main" id="{756AE055-6DC6-89C9-F811-70CF130E1598}"/>
                  </a:ext>
                </a:extLst>
              </p:cNvPr>
              <p:cNvSpPr>
                <a:spLocks/>
              </p:cNvSpPr>
              <p:nvPr/>
            </p:nvSpPr>
            <p:spPr bwMode="auto">
              <a:xfrm>
                <a:off x="1367438" y="2890837"/>
                <a:ext cx="762000" cy="241300"/>
              </a:xfrm>
              <a:custGeom>
                <a:avLst/>
                <a:gdLst>
                  <a:gd name="T0" fmla="*/ 0 w 480"/>
                  <a:gd name="T1" fmla="*/ 152 h 152"/>
                  <a:gd name="T2" fmla="*/ 48 w 480"/>
                  <a:gd name="T3" fmla="*/ 8 h 152"/>
                  <a:gd name="T4" fmla="*/ 96 w 480"/>
                  <a:gd name="T5" fmla="*/ 152 h 152"/>
                  <a:gd name="T6" fmla="*/ 144 w 480"/>
                  <a:gd name="T7" fmla="*/ 8 h 152"/>
                  <a:gd name="T8" fmla="*/ 192 w 480"/>
                  <a:gd name="T9" fmla="*/ 152 h 152"/>
                  <a:gd name="T10" fmla="*/ 240 w 480"/>
                  <a:gd name="T11" fmla="*/ 8 h 152"/>
                  <a:gd name="T12" fmla="*/ 288 w 480"/>
                  <a:gd name="T13" fmla="*/ 152 h 152"/>
                  <a:gd name="T14" fmla="*/ 336 w 480"/>
                  <a:gd name="T15" fmla="*/ 8 h 152"/>
                  <a:gd name="T16" fmla="*/ 384 w 480"/>
                  <a:gd name="T17" fmla="*/ 152 h 152"/>
                  <a:gd name="T18" fmla="*/ 432 w 480"/>
                  <a:gd name="T19" fmla="*/ 8 h 152"/>
                  <a:gd name="T20" fmla="*/ 480 w 480"/>
                  <a:gd name="T21" fmla="*/ 104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0" h="152">
                    <a:moveTo>
                      <a:pt x="0" y="152"/>
                    </a:moveTo>
                    <a:cubicBezTo>
                      <a:pt x="16" y="80"/>
                      <a:pt x="32" y="8"/>
                      <a:pt x="48" y="8"/>
                    </a:cubicBezTo>
                    <a:cubicBezTo>
                      <a:pt x="64" y="8"/>
                      <a:pt x="80" y="152"/>
                      <a:pt x="96" y="152"/>
                    </a:cubicBezTo>
                    <a:cubicBezTo>
                      <a:pt x="112" y="152"/>
                      <a:pt x="128" y="8"/>
                      <a:pt x="144" y="8"/>
                    </a:cubicBezTo>
                    <a:cubicBezTo>
                      <a:pt x="160" y="8"/>
                      <a:pt x="176" y="152"/>
                      <a:pt x="192" y="152"/>
                    </a:cubicBezTo>
                    <a:cubicBezTo>
                      <a:pt x="208" y="152"/>
                      <a:pt x="224" y="8"/>
                      <a:pt x="240" y="8"/>
                    </a:cubicBezTo>
                    <a:cubicBezTo>
                      <a:pt x="256" y="8"/>
                      <a:pt x="272" y="152"/>
                      <a:pt x="288" y="152"/>
                    </a:cubicBezTo>
                    <a:cubicBezTo>
                      <a:pt x="304" y="152"/>
                      <a:pt x="320" y="8"/>
                      <a:pt x="336" y="8"/>
                    </a:cubicBezTo>
                    <a:cubicBezTo>
                      <a:pt x="352" y="8"/>
                      <a:pt x="368" y="152"/>
                      <a:pt x="384" y="152"/>
                    </a:cubicBezTo>
                    <a:cubicBezTo>
                      <a:pt x="400" y="152"/>
                      <a:pt x="416" y="16"/>
                      <a:pt x="432" y="8"/>
                    </a:cubicBezTo>
                    <a:cubicBezTo>
                      <a:pt x="448" y="0"/>
                      <a:pt x="472" y="88"/>
                      <a:pt x="480" y="104"/>
                    </a:cubicBez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1" name="CuadroTexto 60">
                <a:extLst>
                  <a:ext uri="{FF2B5EF4-FFF2-40B4-BE49-F238E27FC236}">
                    <a16:creationId xmlns:a16="http://schemas.microsoft.com/office/drawing/2014/main" id="{6F3488C8-784D-CDC9-4464-DA756F28D1A4}"/>
                  </a:ext>
                </a:extLst>
              </p:cNvPr>
              <p:cNvSpPr txBox="1"/>
              <p:nvPr/>
            </p:nvSpPr>
            <p:spPr>
              <a:xfrm flipH="1">
                <a:off x="1072520" y="3300455"/>
                <a:ext cx="1533223" cy="369332"/>
              </a:xfrm>
              <a:prstGeom prst="rect">
                <a:avLst/>
              </a:prstGeom>
              <a:noFill/>
            </p:spPr>
            <p:txBody>
              <a:bodyPr wrap="square" rtlCol="0">
                <a:spAutoFit/>
              </a:bodyPr>
              <a:lstStyle/>
              <a:p>
                <a:r>
                  <a:rPr lang="es-MX" b="1" dirty="0"/>
                  <a:t>CPU </a:t>
                </a:r>
                <a:r>
                  <a:rPr lang="es-MX" b="1" dirty="0" err="1"/>
                  <a:t>core</a:t>
                </a:r>
                <a:r>
                  <a:rPr lang="es-MX" b="1" dirty="0"/>
                  <a:t> (*N)</a:t>
                </a:r>
                <a:endParaRPr lang="es-CO" b="1" dirty="0"/>
              </a:p>
            </p:txBody>
          </p:sp>
          <p:sp>
            <p:nvSpPr>
              <p:cNvPr id="62" name="Rectángulo 61">
                <a:extLst>
                  <a:ext uri="{FF2B5EF4-FFF2-40B4-BE49-F238E27FC236}">
                    <a16:creationId xmlns:a16="http://schemas.microsoft.com/office/drawing/2014/main" id="{720E4DCE-BA4F-7FE9-B3CB-73AC21705082}"/>
                  </a:ext>
                </a:extLst>
              </p:cNvPr>
              <p:cNvSpPr/>
              <p:nvPr/>
            </p:nvSpPr>
            <p:spPr>
              <a:xfrm>
                <a:off x="2628000" y="2584800"/>
                <a:ext cx="1134000" cy="1134000"/>
              </a:xfrm>
              <a:prstGeom prst="rect">
                <a:avLst/>
              </a:prstGeom>
              <a:gradFill>
                <a:gsLst>
                  <a:gs pos="0">
                    <a:srgbClr val="92D050"/>
                  </a:gs>
                  <a:gs pos="100000">
                    <a:schemeClr val="accent3">
                      <a:lumMod val="20000"/>
                      <a:lumOff val="80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200" dirty="0">
                    <a:solidFill>
                      <a:schemeClr val="tx1"/>
                    </a:solidFill>
                  </a:rPr>
                  <a:t>Memoria</a:t>
                </a:r>
              </a:p>
              <a:p>
                <a:pPr algn="ctr"/>
                <a:r>
                  <a:rPr lang="es-MX" sz="1200" dirty="0">
                    <a:solidFill>
                      <a:schemeClr val="tx1"/>
                    </a:solidFill>
                  </a:rPr>
                  <a:t>Cache</a:t>
                </a:r>
                <a:endParaRPr lang="es-CO" sz="1200" dirty="0">
                  <a:solidFill>
                    <a:schemeClr val="tx1"/>
                  </a:solidFill>
                </a:endParaRPr>
              </a:p>
            </p:txBody>
          </p:sp>
        </p:grpSp>
        <p:sp>
          <p:nvSpPr>
            <p:cNvPr id="63" name="Line 22">
              <a:extLst>
                <a:ext uri="{FF2B5EF4-FFF2-40B4-BE49-F238E27FC236}">
                  <a16:creationId xmlns:a16="http://schemas.microsoft.com/office/drawing/2014/main" id="{DC598760-AE61-1214-4257-A9F0C03C950B}"/>
                </a:ext>
              </a:extLst>
            </p:cNvPr>
            <p:cNvSpPr>
              <a:spLocks noChangeShapeType="1"/>
            </p:cNvSpPr>
            <p:nvPr/>
          </p:nvSpPr>
          <p:spPr bwMode="auto">
            <a:xfrm flipV="1">
              <a:off x="10230257" y="2087977"/>
              <a:ext cx="53340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4" name="Line 22">
              <a:extLst>
                <a:ext uri="{FF2B5EF4-FFF2-40B4-BE49-F238E27FC236}">
                  <a16:creationId xmlns:a16="http://schemas.microsoft.com/office/drawing/2014/main" id="{CE3B1D28-A8FF-EAE1-1454-B1A0F72CDE15}"/>
                </a:ext>
              </a:extLst>
            </p:cNvPr>
            <p:cNvSpPr>
              <a:spLocks noChangeShapeType="1"/>
            </p:cNvSpPr>
            <p:nvPr/>
          </p:nvSpPr>
          <p:spPr bwMode="auto">
            <a:xfrm flipV="1">
              <a:off x="9114257" y="2069754"/>
              <a:ext cx="53340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5" name="Line 22">
              <a:extLst>
                <a:ext uri="{FF2B5EF4-FFF2-40B4-BE49-F238E27FC236}">
                  <a16:creationId xmlns:a16="http://schemas.microsoft.com/office/drawing/2014/main" id="{63CA7487-5CD2-A8FA-DC96-45E6E5B24513}"/>
                </a:ext>
              </a:extLst>
            </p:cNvPr>
            <p:cNvSpPr>
              <a:spLocks noChangeShapeType="1"/>
            </p:cNvSpPr>
            <p:nvPr/>
          </p:nvSpPr>
          <p:spPr bwMode="auto">
            <a:xfrm flipV="1">
              <a:off x="6823563" y="2079415"/>
              <a:ext cx="53340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67" name="Line 22">
              <a:extLst>
                <a:ext uri="{FF2B5EF4-FFF2-40B4-BE49-F238E27FC236}">
                  <a16:creationId xmlns:a16="http://schemas.microsoft.com/office/drawing/2014/main" id="{5EB31A34-B002-F3FB-CDFD-C336412A81CC}"/>
                </a:ext>
              </a:extLst>
            </p:cNvPr>
            <p:cNvSpPr>
              <a:spLocks noChangeShapeType="1"/>
            </p:cNvSpPr>
            <p:nvPr/>
          </p:nvSpPr>
          <p:spPr bwMode="auto">
            <a:xfrm flipV="1">
              <a:off x="10230257" y="3212117"/>
              <a:ext cx="53340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sp>
        <p:nvSpPr>
          <p:cNvPr id="77" name="Line 24">
            <a:extLst>
              <a:ext uri="{FF2B5EF4-FFF2-40B4-BE49-F238E27FC236}">
                <a16:creationId xmlns:a16="http://schemas.microsoft.com/office/drawing/2014/main" id="{63F0F22B-D5FD-D365-5CA3-CE350359CAC1}"/>
              </a:ext>
            </a:extLst>
          </p:cNvPr>
          <p:cNvSpPr>
            <a:spLocks noChangeShapeType="1"/>
          </p:cNvSpPr>
          <p:nvPr/>
        </p:nvSpPr>
        <p:spPr bwMode="auto">
          <a:xfrm>
            <a:off x="1339124" y="3301221"/>
            <a:ext cx="0" cy="1371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78" name="Text Box 35">
            <a:extLst>
              <a:ext uri="{FF2B5EF4-FFF2-40B4-BE49-F238E27FC236}">
                <a16:creationId xmlns:a16="http://schemas.microsoft.com/office/drawing/2014/main" id="{EB616884-124B-B9FA-1D46-57985F5973D8}"/>
              </a:ext>
            </a:extLst>
          </p:cNvPr>
          <p:cNvSpPr txBox="1">
            <a:spLocks noChangeArrowheads="1"/>
          </p:cNvSpPr>
          <p:nvPr/>
        </p:nvSpPr>
        <p:spPr bwMode="auto">
          <a:xfrm>
            <a:off x="1002574" y="3479021"/>
            <a:ext cx="7366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a:t>Solicitud</a:t>
            </a:r>
          </a:p>
          <a:p>
            <a:pPr algn="ctr">
              <a:spcBef>
                <a:spcPct val="0"/>
              </a:spcBef>
              <a:buFontTx/>
              <a:buNone/>
            </a:pPr>
            <a:r>
              <a:rPr lang="es-ES_tradnl" altLang="es-CO" sz="1200"/>
              <a:t>de E/S</a:t>
            </a:r>
          </a:p>
        </p:txBody>
      </p:sp>
      <p:grpSp>
        <p:nvGrpSpPr>
          <p:cNvPr id="79" name="Grupo 78">
            <a:extLst>
              <a:ext uri="{FF2B5EF4-FFF2-40B4-BE49-F238E27FC236}">
                <a16:creationId xmlns:a16="http://schemas.microsoft.com/office/drawing/2014/main" id="{C0F504C5-9EED-0899-61AA-86EEAFDB7D12}"/>
              </a:ext>
            </a:extLst>
          </p:cNvPr>
          <p:cNvGrpSpPr/>
          <p:nvPr/>
        </p:nvGrpSpPr>
        <p:grpSpPr>
          <a:xfrm>
            <a:off x="1262208" y="4074403"/>
            <a:ext cx="2061368" cy="1734708"/>
            <a:chOff x="4045813" y="4463688"/>
            <a:chExt cx="2061368" cy="1734708"/>
          </a:xfrm>
        </p:grpSpPr>
        <p:sp>
          <p:nvSpPr>
            <p:cNvPr id="80" name="Rectángulo: biselado 79">
              <a:extLst>
                <a:ext uri="{FF2B5EF4-FFF2-40B4-BE49-F238E27FC236}">
                  <a16:creationId xmlns:a16="http://schemas.microsoft.com/office/drawing/2014/main" id="{056D596B-4083-8569-17F0-8FC4803F35E4}"/>
                </a:ext>
              </a:extLst>
            </p:cNvPr>
            <p:cNvSpPr/>
            <p:nvPr/>
          </p:nvSpPr>
          <p:spPr>
            <a:xfrm>
              <a:off x="4803844" y="4463688"/>
              <a:ext cx="1295400" cy="982664"/>
            </a:xfrm>
            <a:prstGeom prst="bevel">
              <a:avLst/>
            </a:prstGeom>
            <a:gradFill>
              <a:gsLst>
                <a:gs pos="0">
                  <a:srgbClr val="F400A1"/>
                </a:gs>
                <a:gs pos="100000">
                  <a:srgbClr val="F0AEE8"/>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400" b="1" dirty="0">
                <a:solidFill>
                  <a:schemeClr val="tx1"/>
                </a:solidFill>
              </a:endParaRPr>
            </a:p>
          </p:txBody>
        </p:sp>
        <p:sp>
          <p:nvSpPr>
            <p:cNvPr id="81" name="Rectángulo: biselado 80">
              <a:extLst>
                <a:ext uri="{FF2B5EF4-FFF2-40B4-BE49-F238E27FC236}">
                  <a16:creationId xmlns:a16="http://schemas.microsoft.com/office/drawing/2014/main" id="{DBF7F946-6AA7-C798-45ED-8FB2363B5329}"/>
                </a:ext>
              </a:extLst>
            </p:cNvPr>
            <p:cNvSpPr/>
            <p:nvPr/>
          </p:nvSpPr>
          <p:spPr>
            <a:xfrm>
              <a:off x="4359275" y="4922836"/>
              <a:ext cx="1295400" cy="982664"/>
            </a:xfrm>
            <a:prstGeom prst="bevel">
              <a:avLst/>
            </a:prstGeom>
            <a:gradFill>
              <a:gsLst>
                <a:gs pos="0">
                  <a:srgbClr val="F400A1"/>
                </a:gs>
                <a:gs pos="100000">
                  <a:srgbClr val="F0AEE8"/>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400" b="1" dirty="0">
                  <a:solidFill>
                    <a:schemeClr val="tx1"/>
                  </a:solidFill>
                </a:rPr>
                <a:t>Dispositivo (*M)</a:t>
              </a:r>
              <a:endParaRPr lang="es-CO" sz="1400" b="1" dirty="0">
                <a:solidFill>
                  <a:schemeClr val="tx1"/>
                </a:solidFill>
              </a:endParaRPr>
            </a:p>
          </p:txBody>
        </p:sp>
        <p:sp>
          <p:nvSpPr>
            <p:cNvPr id="82" name="Rectángulo: biselado 81">
              <a:extLst>
                <a:ext uri="{FF2B5EF4-FFF2-40B4-BE49-F238E27FC236}">
                  <a16:creationId xmlns:a16="http://schemas.microsoft.com/office/drawing/2014/main" id="{D6254065-105F-1592-10B4-3E0EDC0FD56B}"/>
                </a:ext>
              </a:extLst>
            </p:cNvPr>
            <p:cNvSpPr/>
            <p:nvPr/>
          </p:nvSpPr>
          <p:spPr>
            <a:xfrm>
              <a:off x="4213294" y="5067300"/>
              <a:ext cx="1295400" cy="982664"/>
            </a:xfrm>
            <a:prstGeom prst="bevel">
              <a:avLst/>
            </a:prstGeom>
            <a:gradFill>
              <a:gsLst>
                <a:gs pos="0">
                  <a:srgbClr val="F400A1"/>
                </a:gs>
                <a:gs pos="100000">
                  <a:srgbClr val="F0AEE8"/>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400" b="1" dirty="0">
                  <a:solidFill>
                    <a:schemeClr val="tx1"/>
                  </a:solidFill>
                </a:rPr>
                <a:t>Dispositivo (*M)</a:t>
              </a:r>
              <a:endParaRPr lang="es-CO" sz="1400" b="1" dirty="0">
                <a:solidFill>
                  <a:schemeClr val="tx1"/>
                </a:solidFill>
              </a:endParaRPr>
            </a:p>
          </p:txBody>
        </p:sp>
        <p:sp>
          <p:nvSpPr>
            <p:cNvPr id="83" name="Rectángulo: biselado 82">
              <a:extLst>
                <a:ext uri="{FF2B5EF4-FFF2-40B4-BE49-F238E27FC236}">
                  <a16:creationId xmlns:a16="http://schemas.microsoft.com/office/drawing/2014/main" id="{A8AEB6E3-A6C7-B42C-0EF3-DDABA58CD970}"/>
                </a:ext>
              </a:extLst>
            </p:cNvPr>
            <p:cNvSpPr/>
            <p:nvPr/>
          </p:nvSpPr>
          <p:spPr>
            <a:xfrm>
              <a:off x="4045813" y="5215732"/>
              <a:ext cx="1295400" cy="982664"/>
            </a:xfrm>
            <a:prstGeom prst="bevel">
              <a:avLst/>
            </a:prstGeom>
            <a:gradFill>
              <a:gsLst>
                <a:gs pos="0">
                  <a:srgbClr val="F400A1"/>
                </a:gs>
                <a:gs pos="100000">
                  <a:srgbClr val="F0AEE8"/>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1400" b="1" dirty="0">
                  <a:solidFill>
                    <a:schemeClr val="tx1"/>
                  </a:solidFill>
                </a:rPr>
                <a:t>Dispositivo (*M)</a:t>
              </a:r>
              <a:endParaRPr lang="es-CO" sz="1400" b="1" dirty="0">
                <a:solidFill>
                  <a:schemeClr val="tx1"/>
                </a:solidFill>
              </a:endParaRPr>
            </a:p>
          </p:txBody>
        </p:sp>
        <p:sp>
          <p:nvSpPr>
            <p:cNvPr id="84" name="Line 17">
              <a:extLst>
                <a:ext uri="{FF2B5EF4-FFF2-40B4-BE49-F238E27FC236}">
                  <a16:creationId xmlns:a16="http://schemas.microsoft.com/office/drawing/2014/main" id="{0BB6FF92-5938-C9D9-BACA-04ADFAB67A83}"/>
                </a:ext>
              </a:extLst>
            </p:cNvPr>
            <p:cNvSpPr>
              <a:spLocks noChangeShapeType="1"/>
            </p:cNvSpPr>
            <p:nvPr/>
          </p:nvSpPr>
          <p:spPr bwMode="auto">
            <a:xfrm flipV="1">
              <a:off x="4348266" y="4470277"/>
              <a:ext cx="457200" cy="4572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85" name="Line 17">
              <a:extLst>
                <a:ext uri="{FF2B5EF4-FFF2-40B4-BE49-F238E27FC236}">
                  <a16:creationId xmlns:a16="http://schemas.microsoft.com/office/drawing/2014/main" id="{E305387F-3ADC-30F3-FF62-7E84C28D3071}"/>
                </a:ext>
              </a:extLst>
            </p:cNvPr>
            <p:cNvSpPr>
              <a:spLocks noChangeShapeType="1"/>
            </p:cNvSpPr>
            <p:nvPr/>
          </p:nvSpPr>
          <p:spPr bwMode="auto">
            <a:xfrm flipV="1">
              <a:off x="5641285" y="4470277"/>
              <a:ext cx="457200" cy="4572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86" name="Line 17">
              <a:extLst>
                <a:ext uri="{FF2B5EF4-FFF2-40B4-BE49-F238E27FC236}">
                  <a16:creationId xmlns:a16="http://schemas.microsoft.com/office/drawing/2014/main" id="{94C670F2-176D-F1E3-0979-DD2F90540AFE}"/>
                </a:ext>
              </a:extLst>
            </p:cNvPr>
            <p:cNvSpPr>
              <a:spLocks noChangeShapeType="1"/>
            </p:cNvSpPr>
            <p:nvPr/>
          </p:nvSpPr>
          <p:spPr bwMode="auto">
            <a:xfrm flipV="1">
              <a:off x="5649981" y="5455664"/>
              <a:ext cx="457200" cy="4572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grpSp>
      <p:sp>
        <p:nvSpPr>
          <p:cNvPr id="87" name="Line 25">
            <a:extLst>
              <a:ext uri="{FF2B5EF4-FFF2-40B4-BE49-F238E27FC236}">
                <a16:creationId xmlns:a16="http://schemas.microsoft.com/office/drawing/2014/main" id="{39C8DB50-35F7-7266-C044-A9AF73971499}"/>
              </a:ext>
            </a:extLst>
          </p:cNvPr>
          <p:cNvSpPr>
            <a:spLocks noChangeShapeType="1"/>
          </p:cNvSpPr>
          <p:nvPr/>
        </p:nvSpPr>
        <p:spPr bwMode="auto">
          <a:xfrm flipV="1">
            <a:off x="2791687" y="3377421"/>
            <a:ext cx="0" cy="609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88" name="Line 26">
            <a:extLst>
              <a:ext uri="{FF2B5EF4-FFF2-40B4-BE49-F238E27FC236}">
                <a16:creationId xmlns:a16="http://schemas.microsoft.com/office/drawing/2014/main" id="{381AD586-18C6-D294-30D1-77F7A186CB53}"/>
              </a:ext>
            </a:extLst>
          </p:cNvPr>
          <p:cNvSpPr>
            <a:spLocks noChangeShapeType="1"/>
          </p:cNvSpPr>
          <p:nvPr/>
        </p:nvSpPr>
        <p:spPr bwMode="auto">
          <a:xfrm>
            <a:off x="2045562" y="3391709"/>
            <a:ext cx="0" cy="60960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89" name="Text Box 36">
            <a:extLst>
              <a:ext uri="{FF2B5EF4-FFF2-40B4-BE49-F238E27FC236}">
                <a16:creationId xmlns:a16="http://schemas.microsoft.com/office/drawing/2014/main" id="{7620786C-55E7-2557-2183-168B46CF1B68}"/>
              </a:ext>
            </a:extLst>
          </p:cNvPr>
          <p:cNvSpPr txBox="1">
            <a:spLocks noChangeArrowheads="1"/>
          </p:cNvSpPr>
          <p:nvPr/>
        </p:nvSpPr>
        <p:spPr bwMode="auto">
          <a:xfrm>
            <a:off x="1770924" y="3569509"/>
            <a:ext cx="539750"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a:t>Datos</a:t>
            </a:r>
          </a:p>
        </p:txBody>
      </p:sp>
      <p:sp>
        <p:nvSpPr>
          <p:cNvPr id="90" name="Text Box 37">
            <a:extLst>
              <a:ext uri="{FF2B5EF4-FFF2-40B4-BE49-F238E27FC236}">
                <a16:creationId xmlns:a16="http://schemas.microsoft.com/office/drawing/2014/main" id="{34B21CCE-B65B-00BA-F509-AE53AFF4AA37}"/>
              </a:ext>
            </a:extLst>
          </p:cNvPr>
          <p:cNvSpPr txBox="1">
            <a:spLocks noChangeArrowheads="1"/>
          </p:cNvSpPr>
          <p:nvPr/>
        </p:nvSpPr>
        <p:spPr bwMode="auto">
          <a:xfrm>
            <a:off x="2389276" y="3555221"/>
            <a:ext cx="94769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Interrupción</a:t>
            </a:r>
          </a:p>
        </p:txBody>
      </p:sp>
      <p:sp>
        <p:nvSpPr>
          <p:cNvPr id="95" name="Line 27">
            <a:extLst>
              <a:ext uri="{FF2B5EF4-FFF2-40B4-BE49-F238E27FC236}">
                <a16:creationId xmlns:a16="http://schemas.microsoft.com/office/drawing/2014/main" id="{B4028B58-36BE-DAD6-32BE-8DC4097AD66E}"/>
              </a:ext>
            </a:extLst>
          </p:cNvPr>
          <p:cNvSpPr>
            <a:spLocks noChangeShapeType="1"/>
          </p:cNvSpPr>
          <p:nvPr/>
        </p:nvSpPr>
        <p:spPr bwMode="auto">
          <a:xfrm flipV="1">
            <a:off x="3472724" y="4749021"/>
            <a:ext cx="297180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CO"/>
          </a:p>
        </p:txBody>
      </p:sp>
      <p:sp>
        <p:nvSpPr>
          <p:cNvPr id="96" name="Text Box 40">
            <a:extLst>
              <a:ext uri="{FF2B5EF4-FFF2-40B4-BE49-F238E27FC236}">
                <a16:creationId xmlns:a16="http://schemas.microsoft.com/office/drawing/2014/main" id="{4FE331CD-D991-CE88-469E-45CF6A96B47C}"/>
              </a:ext>
            </a:extLst>
          </p:cNvPr>
          <p:cNvSpPr txBox="1">
            <a:spLocks noChangeArrowheads="1"/>
          </p:cNvSpPr>
          <p:nvPr/>
        </p:nvSpPr>
        <p:spPr bwMode="auto">
          <a:xfrm>
            <a:off x="4722087" y="4622021"/>
            <a:ext cx="538163" cy="274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s-ES_tradnl" altLang="es-CO" sz="1200" dirty="0"/>
              <a:t>DMA</a:t>
            </a:r>
          </a:p>
        </p:txBody>
      </p:sp>
      <p:sp>
        <p:nvSpPr>
          <p:cNvPr id="97" name="CuadroTexto 96">
            <a:extLst>
              <a:ext uri="{FF2B5EF4-FFF2-40B4-BE49-F238E27FC236}">
                <a16:creationId xmlns:a16="http://schemas.microsoft.com/office/drawing/2014/main" id="{14E8E360-6E69-5E6D-7AAE-5C68024AE7D6}"/>
              </a:ext>
            </a:extLst>
          </p:cNvPr>
          <p:cNvSpPr txBox="1">
            <a:spLocks/>
          </p:cNvSpPr>
          <p:nvPr/>
        </p:nvSpPr>
        <p:spPr>
          <a:xfrm>
            <a:off x="8853801" y="2803179"/>
            <a:ext cx="2433007" cy="2031325"/>
          </a:xfrm>
          <a:prstGeom prst="rect">
            <a:avLst/>
          </a:prstGeom>
          <a:solidFill>
            <a:schemeClr val="accent4">
              <a:lumMod val="20000"/>
              <a:lumOff val="80000"/>
            </a:schemeClr>
          </a:solidFill>
          <a:ln>
            <a:solidFill>
              <a:schemeClr val="tx1"/>
            </a:solidFill>
          </a:ln>
        </p:spPr>
        <p:txBody>
          <a:bodyPr wrap="square" rtlCol="0">
            <a:spAutoFit/>
          </a:bodyPr>
          <a:lstStyle/>
          <a:p>
            <a:r>
              <a:rPr lang="es-MX" dirty="0"/>
              <a:t>El ciclo de instrucciones de un </a:t>
            </a:r>
            <a:r>
              <a:rPr lang="es-MX" i="1" dirty="0" err="1"/>
              <a:t>core</a:t>
            </a:r>
            <a:r>
              <a:rPr lang="es-MX" dirty="0"/>
              <a:t> de la CPU implica la lectura de instrucciones y la lectura y escritura de datos en la memoria principal.</a:t>
            </a:r>
            <a:endParaRPr lang="es-CO" dirty="0"/>
          </a:p>
        </p:txBody>
      </p:sp>
      <p:sp>
        <p:nvSpPr>
          <p:cNvPr id="98" name="CuadroTexto 97">
            <a:extLst>
              <a:ext uri="{FF2B5EF4-FFF2-40B4-BE49-F238E27FC236}">
                <a16:creationId xmlns:a16="http://schemas.microsoft.com/office/drawing/2014/main" id="{00FB3E5A-5991-874C-F7E4-3B6E2941AF73}"/>
              </a:ext>
            </a:extLst>
          </p:cNvPr>
          <p:cNvSpPr txBox="1">
            <a:spLocks/>
          </p:cNvSpPr>
          <p:nvPr/>
        </p:nvSpPr>
        <p:spPr>
          <a:xfrm>
            <a:off x="8853801" y="2807738"/>
            <a:ext cx="2433007" cy="1200329"/>
          </a:xfrm>
          <a:prstGeom prst="rect">
            <a:avLst/>
          </a:prstGeom>
          <a:solidFill>
            <a:schemeClr val="accent4">
              <a:lumMod val="20000"/>
              <a:lumOff val="80000"/>
            </a:schemeClr>
          </a:solidFill>
          <a:ln>
            <a:solidFill>
              <a:schemeClr val="tx1"/>
            </a:solidFill>
          </a:ln>
        </p:spPr>
        <p:txBody>
          <a:bodyPr wrap="square" rtlCol="0">
            <a:spAutoFit/>
          </a:bodyPr>
          <a:lstStyle/>
          <a:p>
            <a:r>
              <a:rPr lang="es-MX" dirty="0"/>
              <a:t>Una instrucción puede desencadenar una solicitud de E/S a un dispositivo.</a:t>
            </a:r>
            <a:endParaRPr lang="es-CO" dirty="0"/>
          </a:p>
        </p:txBody>
      </p:sp>
      <p:sp>
        <p:nvSpPr>
          <p:cNvPr id="100" name="CuadroTexto 99">
            <a:extLst>
              <a:ext uri="{FF2B5EF4-FFF2-40B4-BE49-F238E27FC236}">
                <a16:creationId xmlns:a16="http://schemas.microsoft.com/office/drawing/2014/main" id="{74EA9ABB-04C9-7FE5-5BA7-32C58215AAD9}"/>
              </a:ext>
            </a:extLst>
          </p:cNvPr>
          <p:cNvSpPr txBox="1">
            <a:spLocks/>
          </p:cNvSpPr>
          <p:nvPr/>
        </p:nvSpPr>
        <p:spPr>
          <a:xfrm>
            <a:off x="8853801" y="2801160"/>
            <a:ext cx="2433007" cy="2031325"/>
          </a:xfrm>
          <a:prstGeom prst="rect">
            <a:avLst/>
          </a:prstGeom>
          <a:solidFill>
            <a:schemeClr val="accent4">
              <a:lumMod val="20000"/>
              <a:lumOff val="80000"/>
            </a:schemeClr>
          </a:solidFill>
          <a:ln>
            <a:solidFill>
              <a:schemeClr val="tx1"/>
            </a:solidFill>
          </a:ln>
        </p:spPr>
        <p:txBody>
          <a:bodyPr wrap="square" rtlCol="0">
            <a:spAutoFit/>
          </a:bodyPr>
          <a:lstStyle/>
          <a:p>
            <a:r>
              <a:rPr lang="es-MX" dirty="0"/>
              <a:t>Esa petición conduce a la transferencia de datos con el dispositivo, y a una interrupción para señalar a la CPU cuando la transferencia se haya completado.</a:t>
            </a:r>
            <a:endParaRPr lang="es-CO" dirty="0"/>
          </a:p>
        </p:txBody>
      </p:sp>
      <p:sp>
        <p:nvSpPr>
          <p:cNvPr id="101" name="CuadroTexto 100">
            <a:extLst>
              <a:ext uri="{FF2B5EF4-FFF2-40B4-BE49-F238E27FC236}">
                <a16:creationId xmlns:a16="http://schemas.microsoft.com/office/drawing/2014/main" id="{325FB173-4CFD-3435-34BD-E7078668E2DD}"/>
              </a:ext>
            </a:extLst>
          </p:cNvPr>
          <p:cNvSpPr txBox="1">
            <a:spLocks/>
          </p:cNvSpPr>
          <p:nvPr/>
        </p:nvSpPr>
        <p:spPr>
          <a:xfrm>
            <a:off x="8847957" y="2805058"/>
            <a:ext cx="2433007" cy="1754326"/>
          </a:xfrm>
          <a:prstGeom prst="rect">
            <a:avLst/>
          </a:prstGeom>
          <a:solidFill>
            <a:schemeClr val="accent4">
              <a:lumMod val="20000"/>
              <a:lumOff val="80000"/>
            </a:schemeClr>
          </a:solidFill>
          <a:ln>
            <a:solidFill>
              <a:schemeClr val="tx1"/>
            </a:solidFill>
          </a:ln>
        </p:spPr>
        <p:txBody>
          <a:bodyPr wrap="square" rtlCol="0">
            <a:spAutoFit/>
          </a:bodyPr>
          <a:lstStyle/>
          <a:p>
            <a:r>
              <a:rPr lang="es-MX" dirty="0"/>
              <a:t>Para el movimiento de datos de medios de almacenamiento masivos más grandes, una sola instrucción solicita la E/S.</a:t>
            </a:r>
            <a:endParaRPr lang="es-CO" dirty="0"/>
          </a:p>
        </p:txBody>
      </p:sp>
      <p:sp>
        <p:nvSpPr>
          <p:cNvPr id="102" name="CuadroTexto 101">
            <a:extLst>
              <a:ext uri="{FF2B5EF4-FFF2-40B4-BE49-F238E27FC236}">
                <a16:creationId xmlns:a16="http://schemas.microsoft.com/office/drawing/2014/main" id="{995B1729-2D32-1965-B3C1-43147D609A9D}"/>
              </a:ext>
            </a:extLst>
          </p:cNvPr>
          <p:cNvSpPr txBox="1">
            <a:spLocks/>
          </p:cNvSpPr>
          <p:nvPr/>
        </p:nvSpPr>
        <p:spPr>
          <a:xfrm>
            <a:off x="8841574" y="2799141"/>
            <a:ext cx="2433007" cy="1754326"/>
          </a:xfrm>
          <a:prstGeom prst="rect">
            <a:avLst/>
          </a:prstGeom>
          <a:solidFill>
            <a:schemeClr val="accent4">
              <a:lumMod val="20000"/>
              <a:lumOff val="80000"/>
            </a:schemeClr>
          </a:solidFill>
          <a:ln>
            <a:solidFill>
              <a:schemeClr val="tx1"/>
            </a:solidFill>
          </a:ln>
        </p:spPr>
        <p:txBody>
          <a:bodyPr wrap="square" rtlCol="0">
            <a:spAutoFit/>
          </a:bodyPr>
          <a:lstStyle/>
          <a:p>
            <a:r>
              <a:rPr lang="es-MX" dirty="0"/>
              <a:t>La solicitud de E/S desencadena una transferencia DMA de datos desde el dispositivo a la memoria principal.</a:t>
            </a:r>
            <a:endParaRPr lang="es-CO" dirty="0"/>
          </a:p>
        </p:txBody>
      </p:sp>
      <p:sp>
        <p:nvSpPr>
          <p:cNvPr id="103" name="CuadroTexto 102">
            <a:extLst>
              <a:ext uri="{FF2B5EF4-FFF2-40B4-BE49-F238E27FC236}">
                <a16:creationId xmlns:a16="http://schemas.microsoft.com/office/drawing/2014/main" id="{3BD3B9BD-DB07-0668-0DC8-F9E99E8EB5F5}"/>
              </a:ext>
            </a:extLst>
          </p:cNvPr>
          <p:cNvSpPr txBox="1">
            <a:spLocks/>
          </p:cNvSpPr>
          <p:nvPr/>
        </p:nvSpPr>
        <p:spPr>
          <a:xfrm>
            <a:off x="8843464" y="2802798"/>
            <a:ext cx="2433007" cy="923330"/>
          </a:xfrm>
          <a:prstGeom prst="rect">
            <a:avLst/>
          </a:prstGeom>
          <a:solidFill>
            <a:schemeClr val="accent4">
              <a:lumMod val="20000"/>
              <a:lumOff val="80000"/>
            </a:schemeClr>
          </a:solidFill>
          <a:ln>
            <a:solidFill>
              <a:schemeClr val="tx1"/>
            </a:solidFill>
          </a:ln>
        </p:spPr>
        <p:txBody>
          <a:bodyPr wrap="square" rtlCol="0">
            <a:spAutoFit/>
          </a:bodyPr>
          <a:lstStyle/>
          <a:p>
            <a:r>
              <a:rPr lang="es-MX" dirty="0"/>
              <a:t>La interrupción informa a la CPU de la finalización de la E/S.</a:t>
            </a:r>
            <a:endParaRPr lang="es-CO" dirty="0"/>
          </a:p>
        </p:txBody>
      </p:sp>
    </p:spTree>
    <p:extLst>
      <p:ext uri="{BB962C8B-B14F-4D97-AF65-F5344CB8AC3E}">
        <p14:creationId xmlns:p14="http://schemas.microsoft.com/office/powerpoint/2010/main" val="21581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up)">
                                      <p:cBhvr>
                                        <p:cTn id="12" dur="500"/>
                                        <p:tgtEl>
                                          <p:spTgt spid="98"/>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97"/>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wipe(up)">
                                      <p:cBhvr>
                                        <p:cTn id="18" dur="500"/>
                                        <p:tgtEl>
                                          <p:spTgt spid="77"/>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up)">
                                      <p:cBhvr>
                                        <p:cTn id="21" dur="500"/>
                                        <p:tgtEl>
                                          <p:spTgt spid="7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wipe(up)">
                                      <p:cBhvr>
                                        <p:cTn id="26" dur="500"/>
                                        <p:tgtEl>
                                          <p:spTgt spid="100"/>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98"/>
                                        </p:tgtEl>
                                        <p:attrNameLst>
                                          <p:attrName>style.visibility</p:attrName>
                                        </p:attrNameLst>
                                      </p:cBhvr>
                                      <p:to>
                                        <p:strVal val="hidden"/>
                                      </p:to>
                                    </p:se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down)">
                                      <p:cBhvr>
                                        <p:cTn id="32" dur="500"/>
                                        <p:tgtEl>
                                          <p:spTgt spid="87"/>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wipe(up)">
                                      <p:cBhvr>
                                        <p:cTn id="43" dur="500"/>
                                        <p:tgtEl>
                                          <p:spTgt spid="101"/>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100"/>
                                        </p:tgtEl>
                                        <p:attrNameLst>
                                          <p:attrName>style.visibility</p:attrName>
                                        </p:attrNameLst>
                                      </p:cBhvr>
                                      <p:to>
                                        <p:strVal val="hidden"/>
                                      </p:to>
                                    </p:set>
                                  </p:childTnLst>
                                </p:cTn>
                              </p:par>
                            </p:childTnLst>
                          </p:cTn>
                        </p:par>
                        <p:par>
                          <p:cTn id="46" fill="hold">
                            <p:stCondLst>
                              <p:cond delay="500"/>
                            </p:stCondLst>
                            <p:childTnLst>
                              <p:par>
                                <p:cTn id="47" presetID="1" presetClass="exit" presetSubtype="0" fill="hold" grpId="1" nodeType="afterEffect">
                                  <p:stCondLst>
                                    <p:cond delay="0"/>
                                  </p:stCondLst>
                                  <p:childTnLst>
                                    <p:set>
                                      <p:cBhvr>
                                        <p:cTn id="48" dur="1" fill="hold">
                                          <p:stCondLst>
                                            <p:cond delay="0"/>
                                          </p:stCondLst>
                                        </p:cTn>
                                        <p:tgtEl>
                                          <p:spTgt spid="8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8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wipe(up)">
                                      <p:cBhvr>
                                        <p:cTn id="59" dur="500"/>
                                        <p:tgtEl>
                                          <p:spTgt spid="102"/>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101"/>
                                        </p:tgtEl>
                                        <p:attrNameLst>
                                          <p:attrName>style.visibility</p:attrName>
                                        </p:attrNameLst>
                                      </p:cBhvr>
                                      <p:to>
                                        <p:strVal val="hidden"/>
                                      </p:to>
                                    </p:set>
                                  </p:childTnLst>
                                </p:cTn>
                              </p:par>
                            </p:childTnLst>
                          </p:cTn>
                        </p:par>
                        <p:par>
                          <p:cTn id="62" fill="hold">
                            <p:stCondLst>
                              <p:cond delay="500"/>
                            </p:stCondLst>
                            <p:childTnLst>
                              <p:par>
                                <p:cTn id="63" presetID="22" presetClass="entr" presetSubtype="4" fill="hold" grpId="0" nodeType="after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wipe(down)">
                                      <p:cBhvr>
                                        <p:cTn id="65" dur="500"/>
                                        <p:tgtEl>
                                          <p:spTgt spid="9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wipe(down)">
                                      <p:cBhvr>
                                        <p:cTn id="68" dur="500"/>
                                        <p:tgtEl>
                                          <p:spTgt spid="9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wipe(up)">
                                      <p:cBhvr>
                                        <p:cTn id="73" dur="500"/>
                                        <p:tgtEl>
                                          <p:spTgt spid="103"/>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102"/>
                                        </p:tgtEl>
                                        <p:attrNameLst>
                                          <p:attrName>style.visibility</p:attrName>
                                        </p:attrNameLst>
                                      </p:cBhvr>
                                      <p:to>
                                        <p:strVal val="hidden"/>
                                      </p:to>
                                    </p:set>
                                  </p:childTnLst>
                                </p:cTn>
                              </p:par>
                            </p:childTnLst>
                          </p:cTn>
                        </p:par>
                        <p:par>
                          <p:cTn id="76" fill="hold">
                            <p:stCondLst>
                              <p:cond delay="500"/>
                            </p:stCondLst>
                            <p:childTnLst>
                              <p:par>
                                <p:cTn id="77" presetID="22" presetClass="entr" presetSubtype="4" fill="hold" grpId="2"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down)">
                                      <p:cBhvr>
                                        <p:cTn id="79" dur="500"/>
                                        <p:tgtEl>
                                          <p:spTgt spid="87"/>
                                        </p:tgtEl>
                                      </p:cBhvr>
                                    </p:animEffect>
                                  </p:childTnLst>
                                </p:cTn>
                              </p:par>
                              <p:par>
                                <p:cTn id="80" presetID="1" presetClass="entr" presetSubtype="0" fill="hold" grpId="2" nodeType="withEffect">
                                  <p:stCondLst>
                                    <p:cond delay="0"/>
                                  </p:stCondLst>
                                  <p:childTnLst>
                                    <p:set>
                                      <p:cBhvr>
                                        <p:cTn id="81"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7" grpId="0" animBg="1"/>
      <p:bldP spid="87" grpId="1" animBg="1"/>
      <p:bldP spid="87" grpId="2" animBg="1"/>
      <p:bldP spid="88" grpId="0" animBg="1"/>
      <p:bldP spid="88" grpId="1" animBg="1"/>
      <p:bldP spid="89" grpId="0" animBg="1"/>
      <p:bldP spid="89" grpId="1" animBg="1"/>
      <p:bldP spid="90" grpId="0" animBg="1"/>
      <p:bldP spid="90" grpId="1" animBg="1"/>
      <p:bldP spid="90" grpId="2" animBg="1"/>
      <p:bldP spid="95" grpId="0" animBg="1"/>
      <p:bldP spid="96" grpId="0" animBg="1"/>
      <p:bldP spid="97" grpId="0" animBg="1"/>
      <p:bldP spid="97" grpId="1" animBg="1"/>
      <p:bldP spid="98" grpId="0" animBg="1"/>
      <p:bldP spid="98" grpId="1" animBg="1"/>
      <p:bldP spid="100" grpId="0" animBg="1"/>
      <p:bldP spid="100" grpId="1" animBg="1"/>
      <p:bldP spid="101" grpId="0" animBg="1"/>
      <p:bldP spid="101" grpId="1" animBg="1"/>
      <p:bldP spid="102" grpId="0" animBg="1"/>
      <p:bldP spid="102" grpId="1" animBg="1"/>
      <p:bldP spid="10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1525448048"/>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5037070" y="194636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8142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fontScale="90000"/>
          </a:bodyPr>
          <a:lstStyle/>
          <a:p>
            <a:r>
              <a:rPr lang="es-CO" sz="5000" dirty="0">
                <a:latin typeface="Ancizar Sans" panose="020B0602040300000003" pitchFamily="34" charset="0"/>
              </a:rPr>
              <a:t>Arquitectura de un sistema de cómputo multiprocesador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Autofit/>
          </a:bodyPr>
          <a:lstStyle/>
          <a:p>
            <a:pPr>
              <a:lnSpc>
                <a:spcPct val="90000"/>
              </a:lnSpc>
            </a:pPr>
            <a:r>
              <a:rPr lang="en-US" sz="2800" dirty="0">
                <a:latin typeface="Ancizar Sans" panose="020B0602040300000003" pitchFamily="34" charset="0"/>
              </a:rPr>
              <a:t>Un </a:t>
            </a:r>
            <a:r>
              <a:rPr lang="en-US" sz="2800" dirty="0" err="1">
                <a:latin typeface="Ancizar Sans" panose="020B0602040300000003" pitchFamily="34" charset="0"/>
              </a:rPr>
              <a:t>sistema</a:t>
            </a:r>
            <a:r>
              <a:rPr lang="en-US" sz="2800" dirty="0">
                <a:latin typeface="Ancizar Sans" panose="020B0602040300000003" pitchFamily="34" charset="0"/>
              </a:rPr>
              <a:t> de </a:t>
            </a:r>
            <a:r>
              <a:rPr lang="en-US" sz="2800" dirty="0" err="1">
                <a:latin typeface="Ancizar Sans" panose="020B0602040300000003" pitchFamily="34" charset="0"/>
              </a:rPr>
              <a:t>cómputo</a:t>
            </a:r>
            <a:r>
              <a:rPr lang="en-US" sz="2800" dirty="0">
                <a:latin typeface="Ancizar Sans" panose="020B0602040300000003" pitchFamily="34" charset="0"/>
              </a:rPr>
              <a:t> se </a:t>
            </a:r>
            <a:r>
              <a:rPr lang="en-US" sz="2800" dirty="0" err="1">
                <a:latin typeface="Ancizar Sans" panose="020B0602040300000003" pitchFamily="34" charset="0"/>
              </a:rPr>
              <a:t>puede</a:t>
            </a:r>
            <a:r>
              <a:rPr lang="en-US" sz="2800" dirty="0">
                <a:latin typeface="Ancizar Sans" panose="020B0602040300000003" pitchFamily="34" charset="0"/>
              </a:rPr>
              <a:t> </a:t>
            </a:r>
            <a:r>
              <a:rPr lang="en-US" sz="2800" dirty="0" err="1">
                <a:latin typeface="Ancizar Sans" panose="020B0602040300000003" pitchFamily="34" charset="0"/>
              </a:rPr>
              <a:t>organizar</a:t>
            </a:r>
            <a:r>
              <a:rPr lang="en-US" sz="2800" dirty="0">
                <a:latin typeface="Ancizar Sans" panose="020B0602040300000003" pitchFamily="34" charset="0"/>
              </a:rPr>
              <a:t> de </a:t>
            </a:r>
            <a:r>
              <a:rPr lang="en-US" sz="2800" dirty="0" err="1">
                <a:latin typeface="Ancizar Sans" panose="020B0602040300000003" pitchFamily="34" charset="0"/>
              </a:rPr>
              <a:t>varias</a:t>
            </a:r>
            <a:r>
              <a:rPr lang="en-US" sz="2800" dirty="0">
                <a:latin typeface="Ancizar Sans" panose="020B0602040300000003" pitchFamily="34" charset="0"/>
              </a:rPr>
              <a:t> </a:t>
            </a:r>
            <a:r>
              <a:rPr lang="en-US" sz="2800" dirty="0" err="1">
                <a:latin typeface="Ancizar Sans" panose="020B0602040300000003" pitchFamily="34" charset="0"/>
              </a:rPr>
              <a:t>maneras</a:t>
            </a:r>
            <a:r>
              <a:rPr lang="en-US" sz="2800" dirty="0">
                <a:latin typeface="Ancizar Sans" panose="020B0602040300000003" pitchFamily="34" charset="0"/>
              </a:rPr>
              <a:t> </a:t>
            </a:r>
            <a:r>
              <a:rPr lang="en-US" sz="2800" dirty="0" err="1">
                <a:latin typeface="Ancizar Sans" panose="020B0602040300000003" pitchFamily="34" charset="0"/>
              </a:rPr>
              <a:t>diferentes</a:t>
            </a:r>
            <a:r>
              <a:rPr lang="en-US" sz="2800" dirty="0">
                <a:latin typeface="Ancizar Sans" panose="020B0602040300000003" pitchFamily="34" charset="0"/>
              </a:rPr>
              <a:t>, que </a:t>
            </a:r>
            <a:r>
              <a:rPr lang="en-US" sz="2800" dirty="0" err="1">
                <a:latin typeface="Ancizar Sans" panose="020B0602040300000003" pitchFamily="34" charset="0"/>
              </a:rPr>
              <a:t>podemos</a:t>
            </a:r>
            <a:r>
              <a:rPr lang="en-US" sz="2800" dirty="0">
                <a:latin typeface="Ancizar Sans" panose="020B0602040300000003" pitchFamily="34" charset="0"/>
              </a:rPr>
              <a:t> </a:t>
            </a:r>
            <a:r>
              <a:rPr lang="en-US" sz="2800" dirty="0" err="1">
                <a:latin typeface="Ancizar Sans" panose="020B0602040300000003" pitchFamily="34" charset="0"/>
              </a:rPr>
              <a:t>categorizar</a:t>
            </a:r>
            <a:r>
              <a:rPr lang="en-US" sz="2800" dirty="0">
                <a:latin typeface="Ancizar Sans" panose="020B0602040300000003" pitchFamily="34" charset="0"/>
              </a:rPr>
              <a:t>, de forma general, </a:t>
            </a:r>
            <a:r>
              <a:rPr lang="en-US" sz="2800" b="1" dirty="0" err="1">
                <a:latin typeface="Ancizar Sans" panose="020B0602040300000003" pitchFamily="34" charset="0"/>
              </a:rPr>
              <a:t>según</a:t>
            </a:r>
            <a:r>
              <a:rPr lang="en-US" sz="2800" b="1" dirty="0">
                <a:latin typeface="Ancizar Sans" panose="020B0602040300000003" pitchFamily="34" charset="0"/>
              </a:rPr>
              <a:t> la </a:t>
            </a:r>
            <a:r>
              <a:rPr lang="en-US" sz="2800" b="1" dirty="0" err="1">
                <a:latin typeface="Ancizar Sans" panose="020B0602040300000003" pitchFamily="34" charset="0"/>
              </a:rPr>
              <a:t>cantidad</a:t>
            </a:r>
            <a:r>
              <a:rPr lang="en-US" sz="2800" b="1" dirty="0">
                <a:latin typeface="Ancizar Sans" panose="020B0602040300000003" pitchFamily="34" charset="0"/>
              </a:rPr>
              <a:t> de </a:t>
            </a:r>
            <a:r>
              <a:rPr lang="en-US" sz="2800" b="1" dirty="0" err="1">
                <a:latin typeface="Ancizar Sans" panose="020B0602040300000003" pitchFamily="34" charset="0"/>
              </a:rPr>
              <a:t>procesadores</a:t>
            </a:r>
            <a:r>
              <a:rPr lang="en-US" sz="2800" dirty="0">
                <a:latin typeface="Ancizar Sans" panose="020B0602040300000003" pitchFamily="34" charset="0"/>
              </a:rPr>
              <a:t> de </a:t>
            </a:r>
            <a:r>
              <a:rPr lang="en-US" sz="2800" dirty="0" err="1">
                <a:latin typeface="Ancizar Sans" panose="020B0602040300000003" pitchFamily="34" charset="0"/>
              </a:rPr>
              <a:t>propósito</a:t>
            </a:r>
            <a:r>
              <a:rPr lang="en-US" sz="2800" dirty="0">
                <a:latin typeface="Ancizar Sans" panose="020B0602040300000003" pitchFamily="34" charset="0"/>
              </a:rPr>
              <a:t> general </a:t>
            </a:r>
            <a:r>
              <a:rPr lang="en-US" sz="2800" dirty="0" err="1">
                <a:latin typeface="Ancizar Sans" panose="020B0602040300000003" pitchFamily="34" charset="0"/>
              </a:rPr>
              <a:t>utilizados</a:t>
            </a:r>
            <a:r>
              <a:rPr lang="en-US" sz="2800" dirty="0">
                <a:latin typeface="Ancizar Sans" panose="020B0602040300000003" pitchFamily="34" charset="0"/>
              </a:rPr>
              <a:t>.</a:t>
            </a:r>
          </a:p>
          <a:p>
            <a:pPr>
              <a:lnSpc>
                <a:spcPct val="90000"/>
              </a:lnSpc>
            </a:pPr>
            <a:r>
              <a:rPr lang="en-US" sz="2800" dirty="0" err="1">
                <a:latin typeface="Ancizar Sans" panose="020B0602040300000003" pitchFamily="34" charset="0"/>
              </a:rPr>
              <a:t>Anteriormente</a:t>
            </a:r>
            <a:r>
              <a:rPr lang="en-US" sz="2800" dirty="0">
                <a:latin typeface="Ancizar Sans" panose="020B0602040300000003" pitchFamily="34" charset="0"/>
              </a:rPr>
              <a:t>, la </a:t>
            </a:r>
            <a:r>
              <a:rPr lang="en-US" sz="2800" dirty="0" err="1">
                <a:latin typeface="Ancizar Sans" panose="020B0602040300000003" pitchFamily="34" charset="0"/>
              </a:rPr>
              <a:t>mayoría</a:t>
            </a:r>
            <a:r>
              <a:rPr lang="en-US" sz="2800" dirty="0">
                <a:latin typeface="Ancizar Sans" panose="020B0602040300000003" pitchFamily="34" charset="0"/>
              </a:rPr>
              <a:t> de </a:t>
            </a:r>
            <a:r>
              <a:rPr lang="en-US" sz="2800" dirty="0" err="1">
                <a:latin typeface="Ancizar Sans" panose="020B0602040300000003" pitchFamily="34" charset="0"/>
              </a:rPr>
              <a:t>sistemas</a:t>
            </a:r>
            <a:r>
              <a:rPr lang="en-US" sz="2800" dirty="0">
                <a:latin typeface="Ancizar Sans" panose="020B0602040300000003" pitchFamily="34" charset="0"/>
              </a:rPr>
              <a:t> </a:t>
            </a:r>
            <a:r>
              <a:rPr lang="en-US" sz="2800" dirty="0" err="1">
                <a:latin typeface="Ancizar Sans" panose="020B0602040300000003" pitchFamily="34" charset="0"/>
              </a:rPr>
              <a:t>utiliza</a:t>
            </a:r>
            <a:r>
              <a:rPr lang="en-US" sz="2800" dirty="0">
                <a:latin typeface="Ancizar Sans" panose="020B0602040300000003" pitchFamily="34" charset="0"/>
              </a:rPr>
              <a:t>[</a:t>
            </a:r>
            <a:r>
              <a:rPr lang="en-US" sz="2800" dirty="0" err="1">
                <a:latin typeface="Ancizar Sans" panose="020B0602040300000003" pitchFamily="34" charset="0"/>
              </a:rPr>
              <a:t>ba</a:t>
            </a:r>
            <a:r>
              <a:rPr lang="en-US" sz="2800" dirty="0">
                <a:latin typeface="Ancizar Sans" panose="020B0602040300000003" pitchFamily="34" charset="0"/>
              </a:rPr>
              <a:t>]n UN (1) </a:t>
            </a:r>
            <a:r>
              <a:rPr lang="en-US" sz="2800" dirty="0" err="1">
                <a:latin typeface="Ancizar Sans" panose="020B0602040300000003" pitchFamily="34" charset="0"/>
              </a:rPr>
              <a:t>procesador</a:t>
            </a:r>
            <a:r>
              <a:rPr lang="en-US" sz="2800" dirty="0">
                <a:latin typeface="Ancizar Sans" panose="020B0602040300000003" pitchFamily="34" charset="0"/>
              </a:rPr>
              <a:t> de </a:t>
            </a:r>
            <a:r>
              <a:rPr lang="en-US" sz="2800" dirty="0" err="1">
                <a:latin typeface="Ancizar Sans" panose="020B0602040300000003" pitchFamily="34" charset="0"/>
              </a:rPr>
              <a:t>propósito</a:t>
            </a:r>
            <a:r>
              <a:rPr lang="en-US" sz="2800" dirty="0">
                <a:latin typeface="Ancizar Sans" panose="020B0602040300000003" pitchFamily="34" charset="0"/>
              </a:rPr>
              <a:t> general</a:t>
            </a:r>
          </a:p>
          <a:p>
            <a:pPr lvl="1">
              <a:lnSpc>
                <a:spcPct val="90000"/>
              </a:lnSpc>
            </a:pPr>
            <a:r>
              <a:rPr lang="en-US" sz="2400" dirty="0">
                <a:latin typeface="Ancizar Sans" panose="020B0602040300000003" pitchFamily="34" charset="0"/>
              </a:rPr>
              <a:t>La </a:t>
            </a:r>
            <a:r>
              <a:rPr lang="en-US" sz="2400" dirty="0" err="1">
                <a:latin typeface="Ancizar Sans" panose="020B0602040300000003" pitchFamily="34" charset="0"/>
              </a:rPr>
              <a:t>mayoría</a:t>
            </a:r>
            <a:r>
              <a:rPr lang="en-US" sz="2400" dirty="0">
                <a:latin typeface="Ancizar Sans" panose="020B0602040300000003" pitchFamily="34" charset="0"/>
              </a:rPr>
              <a:t> de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también</a:t>
            </a:r>
            <a:r>
              <a:rPr lang="en-US" sz="2400" dirty="0">
                <a:latin typeface="Ancizar Sans" panose="020B0602040300000003" pitchFamily="34" charset="0"/>
              </a:rPr>
              <a:t> </a:t>
            </a:r>
            <a:r>
              <a:rPr lang="en-US" sz="2400" dirty="0" err="1">
                <a:latin typeface="Ancizar Sans" panose="020B0602040300000003" pitchFamily="34" charset="0"/>
              </a:rPr>
              <a:t>tienen</a:t>
            </a:r>
            <a:r>
              <a:rPr lang="en-US" sz="2400" dirty="0">
                <a:latin typeface="Ancizar Sans" panose="020B0602040300000003" pitchFamily="34" charset="0"/>
              </a:rPr>
              <a:t> </a:t>
            </a:r>
            <a:r>
              <a:rPr lang="en-US" sz="2400" dirty="0" err="1">
                <a:latin typeface="Ancizar Sans" panose="020B0602040300000003" pitchFamily="34" charset="0"/>
              </a:rPr>
              <a:t>procesadores</a:t>
            </a:r>
            <a:r>
              <a:rPr lang="en-US" sz="2400" dirty="0">
                <a:latin typeface="Ancizar Sans" panose="020B0602040300000003" pitchFamily="34" charset="0"/>
              </a:rPr>
              <a:t> de </a:t>
            </a:r>
            <a:r>
              <a:rPr lang="en-US" sz="2400" dirty="0" err="1">
                <a:latin typeface="Ancizar Sans" panose="020B0602040300000003" pitchFamily="34" charset="0"/>
              </a:rPr>
              <a:t>propósito</a:t>
            </a:r>
            <a:r>
              <a:rPr lang="en-US" sz="2400" dirty="0">
                <a:latin typeface="Ancizar Sans" panose="020B0602040300000003" pitchFamily="34" charset="0"/>
              </a:rPr>
              <a:t> especial</a:t>
            </a:r>
          </a:p>
          <a:p>
            <a:pPr>
              <a:lnSpc>
                <a:spcPct val="90000"/>
              </a:lnSpc>
            </a:pPr>
            <a:r>
              <a:rPr lang="en-US" sz="2800" dirty="0">
                <a:latin typeface="Ancizar Sans" panose="020B0602040300000003" pitchFamily="34" charset="0"/>
              </a:rPr>
              <a:t>Los </a:t>
            </a:r>
            <a:r>
              <a:rPr lang="en-US" sz="2800" dirty="0" err="1">
                <a:latin typeface="Ancizar Sans" panose="020B0602040300000003" pitchFamily="34" charset="0"/>
              </a:rPr>
              <a:t>sistemas</a:t>
            </a:r>
            <a:r>
              <a:rPr lang="en-US" sz="2800" dirty="0">
                <a:latin typeface="Ancizar Sans" panose="020B0602040300000003" pitchFamily="34" charset="0"/>
              </a:rPr>
              <a:t> </a:t>
            </a:r>
            <a:r>
              <a:rPr lang="en-US" sz="2800" dirty="0" err="1">
                <a:latin typeface="Ancizar Sans" panose="020B0602040300000003" pitchFamily="34" charset="0"/>
              </a:rPr>
              <a:t>multiprocesador</a:t>
            </a:r>
            <a:r>
              <a:rPr lang="en-US" sz="2800" dirty="0">
                <a:latin typeface="Ancizar Sans" panose="020B0602040300000003" pitchFamily="34" charset="0"/>
              </a:rPr>
              <a:t> </a:t>
            </a:r>
            <a:r>
              <a:rPr lang="en-US" sz="2800" dirty="0" err="1">
                <a:latin typeface="Ancizar Sans" panose="020B0602040300000003" pitchFamily="34" charset="0"/>
              </a:rPr>
              <a:t>han</a:t>
            </a:r>
            <a:r>
              <a:rPr lang="en-US" sz="2800" dirty="0">
                <a:latin typeface="Ancizar Sans" panose="020B0602040300000003" pitchFamily="34" charset="0"/>
              </a:rPr>
              <a:t> </a:t>
            </a:r>
            <a:r>
              <a:rPr lang="en-US" sz="2800" dirty="0" err="1">
                <a:latin typeface="Ancizar Sans" panose="020B0602040300000003" pitchFamily="34" charset="0"/>
              </a:rPr>
              <a:t>crecido</a:t>
            </a:r>
            <a:r>
              <a:rPr lang="en-US" sz="2800" dirty="0">
                <a:latin typeface="Ancizar Sans" panose="020B0602040300000003" pitchFamily="34" charset="0"/>
              </a:rPr>
              <a:t> </a:t>
            </a:r>
            <a:r>
              <a:rPr lang="en-US" sz="2800" dirty="0" err="1">
                <a:latin typeface="Ancizar Sans" panose="020B0602040300000003" pitchFamily="34" charset="0"/>
              </a:rPr>
              <a:t>en</a:t>
            </a:r>
            <a:r>
              <a:rPr lang="en-US" sz="2800" dirty="0">
                <a:latin typeface="Ancizar Sans" panose="020B0602040300000003" pitchFamily="34" charset="0"/>
              </a:rPr>
              <a:t> </a:t>
            </a:r>
            <a:r>
              <a:rPr lang="en-US" sz="2800" dirty="0" err="1">
                <a:latin typeface="Ancizar Sans" panose="020B0602040300000003" pitchFamily="34" charset="0"/>
              </a:rPr>
              <a:t>uso</a:t>
            </a:r>
            <a:r>
              <a:rPr lang="en-US" sz="2800" dirty="0">
                <a:latin typeface="Ancizar Sans" panose="020B0602040300000003" pitchFamily="34" charset="0"/>
              </a:rPr>
              <a:t> e </a:t>
            </a:r>
            <a:r>
              <a:rPr lang="en-US" sz="2800" dirty="0" err="1">
                <a:latin typeface="Ancizar Sans" panose="020B0602040300000003" pitchFamily="34" charset="0"/>
              </a:rPr>
              <a:t>importancia</a:t>
            </a:r>
            <a:endParaRPr lang="en-US" sz="2800" dirty="0">
              <a:latin typeface="Ancizar Sans" panose="020B0602040300000003" pitchFamily="34" charset="0"/>
            </a:endParaRPr>
          </a:p>
          <a:p>
            <a:pPr lvl="1">
              <a:lnSpc>
                <a:spcPct val="90000"/>
              </a:lnSpc>
            </a:pPr>
            <a:r>
              <a:rPr lang="en-US" sz="2400" dirty="0" err="1">
                <a:latin typeface="Ancizar Sans" panose="020B0602040300000003" pitchFamily="34" charset="0"/>
              </a:rPr>
              <a:t>Conocidos</a:t>
            </a:r>
            <a:r>
              <a:rPr lang="en-US" sz="2400" dirty="0">
                <a:latin typeface="Ancizar Sans" panose="020B0602040300000003" pitchFamily="34" charset="0"/>
              </a:rPr>
              <a:t> </a:t>
            </a:r>
            <a:r>
              <a:rPr lang="en-US" sz="2400" dirty="0" err="1">
                <a:latin typeface="Ancizar Sans" panose="020B0602040300000003" pitchFamily="34" charset="0"/>
              </a:rPr>
              <a:t>también</a:t>
            </a:r>
            <a:r>
              <a:rPr lang="en-US" sz="2400" dirty="0">
                <a:latin typeface="Ancizar Sans" panose="020B0602040300000003" pitchFamily="34" charset="0"/>
              </a:rPr>
              <a:t> </a:t>
            </a:r>
            <a:r>
              <a:rPr lang="en-US" sz="2400" dirty="0" err="1">
                <a:latin typeface="Ancizar Sans" panose="020B0602040300000003" pitchFamily="34" charset="0"/>
              </a:rPr>
              <a:t>como</a:t>
            </a:r>
            <a:r>
              <a:rPr lang="en-US" sz="2400" dirty="0">
                <a:latin typeface="Ancizar Sans" panose="020B0602040300000003" pitchFamily="34" charset="0"/>
              </a:rPr>
              <a:t>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paralelos</a:t>
            </a:r>
            <a:r>
              <a:rPr lang="en-US" sz="2400" dirty="0">
                <a:latin typeface="Ancizar Sans" panose="020B0602040300000003" pitchFamily="34" charset="0"/>
              </a:rPr>
              <a:t>,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fuertemente</a:t>
            </a:r>
            <a:r>
              <a:rPr lang="en-US" sz="2400" dirty="0">
                <a:latin typeface="Ancizar Sans" panose="020B0602040300000003" pitchFamily="34" charset="0"/>
              </a:rPr>
              <a:t> </a:t>
            </a:r>
            <a:r>
              <a:rPr lang="en-US" sz="2400" dirty="0" err="1">
                <a:latin typeface="Ancizar Sans" panose="020B0602040300000003" pitchFamily="34" charset="0"/>
              </a:rPr>
              <a:t>acoplados</a:t>
            </a:r>
            <a:endParaRPr lang="en-US" sz="2400" dirty="0">
              <a:latin typeface="Ancizar Sans" panose="020B0602040300000003" pitchFamily="34" charset="0"/>
            </a:endParaRPr>
          </a:p>
        </p:txBody>
      </p:sp>
    </p:spTree>
    <p:extLst>
      <p:ext uri="{BB962C8B-B14F-4D97-AF65-F5344CB8AC3E}">
        <p14:creationId xmlns:p14="http://schemas.microsoft.com/office/powerpoint/2010/main" val="164432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68440-DAB5-26B8-60FE-373ECD79B845}"/>
              </a:ext>
            </a:extLst>
          </p:cNvPr>
          <p:cNvSpPr>
            <a:spLocks noGrp="1"/>
          </p:cNvSpPr>
          <p:nvPr>
            <p:ph type="title"/>
          </p:nvPr>
        </p:nvSpPr>
        <p:spPr/>
        <p:txBody>
          <a:bodyPr/>
          <a:lstStyle/>
          <a:p>
            <a:r>
              <a:rPr lang="es-MX" dirty="0"/>
              <a:t>Objetivos</a:t>
            </a:r>
            <a:endParaRPr lang="es-CO" dirty="0"/>
          </a:p>
        </p:txBody>
      </p:sp>
      <p:sp>
        <p:nvSpPr>
          <p:cNvPr id="3" name="Marcador de contenido 2">
            <a:extLst>
              <a:ext uri="{FF2B5EF4-FFF2-40B4-BE49-F238E27FC236}">
                <a16:creationId xmlns:a16="http://schemas.microsoft.com/office/drawing/2014/main" id="{2E081D00-2779-24D3-EAA8-23F39C576FDE}"/>
              </a:ext>
            </a:extLst>
          </p:cNvPr>
          <p:cNvSpPr>
            <a:spLocks noGrp="1"/>
          </p:cNvSpPr>
          <p:nvPr>
            <p:ph idx="1"/>
          </p:nvPr>
        </p:nvSpPr>
        <p:spPr/>
        <p:txBody>
          <a:bodyPr>
            <a:normAutofit lnSpcReduction="10000"/>
          </a:bodyPr>
          <a:lstStyle/>
          <a:p>
            <a:r>
              <a:rPr lang="es-MX" dirty="0"/>
              <a:t>Describir la organización general de un sistema basado en computador y el rol de las interrupciones.</a:t>
            </a:r>
          </a:p>
          <a:p>
            <a:r>
              <a:rPr lang="es-MX" dirty="0"/>
              <a:t>Describir los componentes de un sistema basado en computador con múltiples procesadores.</a:t>
            </a:r>
          </a:p>
          <a:p>
            <a:r>
              <a:rPr lang="es-MX" dirty="0"/>
              <a:t>Ilustrar la transición del modo usuario al modo </a:t>
            </a:r>
            <a:r>
              <a:rPr lang="es-MX" dirty="0" err="1"/>
              <a:t>kernel</a:t>
            </a:r>
            <a:r>
              <a:rPr lang="es-MX" dirty="0"/>
              <a:t>.</a:t>
            </a:r>
          </a:p>
          <a:p>
            <a:r>
              <a:rPr lang="es-MX" dirty="0"/>
              <a:t>Explicar cómo se utilizan los sistemas operativos en distintos entornos de computación.</a:t>
            </a:r>
          </a:p>
          <a:p>
            <a:r>
              <a:rPr lang="es-MX" dirty="0"/>
              <a:t>Proporcionar ejemplos de sistemas operativos de uso libres y de código abierto.</a:t>
            </a:r>
            <a:endParaRPr lang="es-CO" dirty="0"/>
          </a:p>
        </p:txBody>
      </p:sp>
    </p:spTree>
    <p:extLst>
      <p:ext uri="{BB962C8B-B14F-4D97-AF65-F5344CB8AC3E}">
        <p14:creationId xmlns:p14="http://schemas.microsoft.com/office/powerpoint/2010/main" val="3454593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ABB15-FE30-2DB6-0415-ABD47674A06B}"/>
              </a:ext>
            </a:extLst>
          </p:cNvPr>
          <p:cNvSpPr>
            <a:spLocks noGrp="1"/>
          </p:cNvSpPr>
          <p:nvPr>
            <p:ph type="title"/>
          </p:nvPr>
        </p:nvSpPr>
        <p:spPr/>
        <p:txBody>
          <a:bodyPr/>
          <a:lstStyle/>
          <a:p>
            <a:r>
              <a:rPr lang="es-MX" dirty="0"/>
              <a:t>Ejecución Serial versus Ejecución Paralela</a:t>
            </a:r>
            <a:endParaRPr lang="es-CO" dirty="0"/>
          </a:p>
        </p:txBody>
      </p:sp>
      <p:sp>
        <p:nvSpPr>
          <p:cNvPr id="4" name="Marcador de contenido 3">
            <a:extLst>
              <a:ext uri="{FF2B5EF4-FFF2-40B4-BE49-F238E27FC236}">
                <a16:creationId xmlns:a16="http://schemas.microsoft.com/office/drawing/2014/main" id="{51AC5425-A4D1-BDC9-AC9B-393992181F33}"/>
              </a:ext>
            </a:extLst>
          </p:cNvPr>
          <p:cNvSpPr>
            <a:spLocks noGrp="1"/>
          </p:cNvSpPr>
          <p:nvPr>
            <p:ph sz="half" idx="1"/>
          </p:nvPr>
        </p:nvSpPr>
        <p:spPr/>
        <p:txBody>
          <a:bodyPr>
            <a:normAutofit/>
          </a:bodyPr>
          <a:lstStyle/>
          <a:p>
            <a:r>
              <a:rPr lang="es-MX" sz="2400" dirty="0"/>
              <a:t>Imagine que hoy es día de lavar la ropa y tiene una pila de ropa para lavar. Como en muchos hogares, sólo tiene una lavadora y debe lavar aparte, de manera secuencial, la carga de ropa blanca, la de las prendas delicadas de color y la de las otras prendas.  </a:t>
            </a:r>
            <a:endParaRPr lang="es-CO" sz="2400" dirty="0"/>
          </a:p>
        </p:txBody>
      </p:sp>
      <p:sp>
        <p:nvSpPr>
          <p:cNvPr id="5" name="Marcador de contenido 4">
            <a:extLst>
              <a:ext uri="{FF2B5EF4-FFF2-40B4-BE49-F238E27FC236}">
                <a16:creationId xmlns:a16="http://schemas.microsoft.com/office/drawing/2014/main" id="{481937BF-A578-9F70-19E6-F4423145E31E}"/>
              </a:ext>
            </a:extLst>
          </p:cNvPr>
          <p:cNvSpPr>
            <a:spLocks noGrp="1"/>
          </p:cNvSpPr>
          <p:nvPr>
            <p:ph sz="half" idx="2"/>
          </p:nvPr>
        </p:nvSpPr>
        <p:spPr/>
        <p:txBody>
          <a:bodyPr>
            <a:normAutofit/>
          </a:bodyPr>
          <a:lstStyle/>
          <a:p>
            <a:r>
              <a:rPr lang="es-CO" sz="2400" dirty="0">
                <a:latin typeface="Aptos" panose="020B0004020202020204" pitchFamily="34" charset="0"/>
                <a:ea typeface="Aptos" panose="020B0004020202020204" pitchFamily="34" charset="0"/>
                <a:cs typeface="Times New Roman" panose="02020603050405020304" pitchFamily="18" charset="0"/>
              </a:rPr>
              <a:t>En</a:t>
            </a:r>
            <a:r>
              <a:rPr lang="es-CO" sz="2400" dirty="0">
                <a:effectLst/>
                <a:latin typeface="Aptos" panose="020B0004020202020204" pitchFamily="34" charset="0"/>
                <a:ea typeface="Aptos" panose="020B0004020202020204" pitchFamily="34" charset="0"/>
                <a:cs typeface="Times New Roman" panose="02020603050405020304" pitchFamily="18" charset="0"/>
              </a:rPr>
              <a:t> la lavandería tienen varias lavadoras y se pueden lavar las cargas de ropa de manera paralela.</a:t>
            </a:r>
            <a:endParaRPr lang="es-CO" sz="2400" dirty="0"/>
          </a:p>
        </p:txBody>
      </p:sp>
      <p:pic>
        <p:nvPicPr>
          <p:cNvPr id="6" name="Imagen 5">
            <a:extLst>
              <a:ext uri="{FF2B5EF4-FFF2-40B4-BE49-F238E27FC236}">
                <a16:creationId xmlns:a16="http://schemas.microsoft.com/office/drawing/2014/main" id="{DF746D7E-B4FB-46C7-B62C-BD0992B11E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5928" y="4716504"/>
            <a:ext cx="3932143" cy="1140966"/>
          </a:xfrm>
          <a:prstGeom prst="rect">
            <a:avLst/>
          </a:prstGeom>
          <a:noFill/>
          <a:ln>
            <a:noFill/>
          </a:ln>
        </p:spPr>
      </p:pic>
      <p:pic>
        <p:nvPicPr>
          <p:cNvPr id="8" name="Imagen 7">
            <a:extLst>
              <a:ext uri="{FF2B5EF4-FFF2-40B4-BE49-F238E27FC236}">
                <a16:creationId xmlns:a16="http://schemas.microsoft.com/office/drawing/2014/main" id="{6E72195A-6DA9-8191-ABA8-A89E9BE2DBA1}"/>
              </a:ext>
            </a:extLst>
          </p:cNvPr>
          <p:cNvPicPr>
            <a:picLocks noChangeAspect="1"/>
          </p:cNvPicPr>
          <p:nvPr/>
        </p:nvPicPr>
        <p:blipFill>
          <a:blip r:embed="rId3"/>
          <a:stretch>
            <a:fillRect/>
          </a:stretch>
        </p:blipFill>
        <p:spPr>
          <a:xfrm>
            <a:off x="7578604" y="2861045"/>
            <a:ext cx="2622792" cy="3842444"/>
          </a:xfrm>
          <a:prstGeom prst="rect">
            <a:avLst/>
          </a:prstGeom>
        </p:spPr>
      </p:pic>
    </p:spTree>
    <p:extLst>
      <p:ext uri="{BB962C8B-B14F-4D97-AF65-F5344CB8AC3E}">
        <p14:creationId xmlns:p14="http://schemas.microsoft.com/office/powerpoint/2010/main" val="962475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0958-339C-440D-BA12-9E3337D11E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409049-17FE-79D6-D54A-A945C49057B7}"/>
              </a:ext>
            </a:extLst>
          </p:cNvPr>
          <p:cNvSpPr>
            <a:spLocks noGrp="1"/>
          </p:cNvSpPr>
          <p:nvPr>
            <p:ph type="title"/>
          </p:nvPr>
        </p:nvSpPr>
        <p:spPr/>
        <p:txBody>
          <a:bodyPr/>
          <a:lstStyle/>
          <a:p>
            <a:r>
              <a:rPr lang="es-MX" dirty="0"/>
              <a:t>Ejecución Serial versus Ejecución Paralela</a:t>
            </a:r>
            <a:endParaRPr lang="es-CO" dirty="0"/>
          </a:p>
        </p:txBody>
      </p:sp>
      <p:pic>
        <p:nvPicPr>
          <p:cNvPr id="12" name="Marcador de contenido 11">
            <a:extLst>
              <a:ext uri="{FF2B5EF4-FFF2-40B4-BE49-F238E27FC236}">
                <a16:creationId xmlns:a16="http://schemas.microsoft.com/office/drawing/2014/main" id="{CAB9DAD9-4ADA-DEC3-AD2F-162ED8F11D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9824" y="1916483"/>
            <a:ext cx="9992352" cy="4070958"/>
          </a:xfrm>
          <a:prstGeom prst="rect">
            <a:avLst/>
          </a:prstGeom>
          <a:noFill/>
          <a:ln>
            <a:noFill/>
          </a:ln>
        </p:spPr>
      </p:pic>
    </p:spTree>
    <p:extLst>
      <p:ext uri="{BB962C8B-B14F-4D97-AF65-F5344CB8AC3E}">
        <p14:creationId xmlns:p14="http://schemas.microsoft.com/office/powerpoint/2010/main" val="1154698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fontScale="90000"/>
          </a:bodyPr>
          <a:lstStyle/>
          <a:p>
            <a:r>
              <a:rPr lang="es-CO" sz="5000" dirty="0">
                <a:latin typeface="Ancizar Sans" panose="020B0602040300000003" pitchFamily="34" charset="0"/>
              </a:rPr>
              <a:t>Arquitectura de un sistema de cómputo multiprocesador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pPr>
              <a:lnSpc>
                <a:spcPct val="90000"/>
              </a:lnSpc>
            </a:pPr>
            <a:r>
              <a:rPr lang="en-US" sz="2800" dirty="0" err="1">
                <a:latin typeface="Ancizar Sans" panose="020B0602040300000003" pitchFamily="34" charset="0"/>
              </a:rPr>
              <a:t>Ventajas</a:t>
            </a:r>
            <a:r>
              <a:rPr lang="en-US" sz="2800" dirty="0">
                <a:latin typeface="Ancizar Sans" panose="020B0602040300000003" pitchFamily="34" charset="0"/>
              </a:rPr>
              <a:t> de </a:t>
            </a:r>
            <a:r>
              <a:rPr lang="en-US" sz="2800" dirty="0" err="1">
                <a:latin typeface="Ancizar Sans" panose="020B0602040300000003" pitchFamily="34" charset="0"/>
              </a:rPr>
              <a:t>sistemas</a:t>
            </a:r>
            <a:r>
              <a:rPr lang="en-US" sz="2800" dirty="0">
                <a:latin typeface="Ancizar Sans" panose="020B0602040300000003" pitchFamily="34" charset="0"/>
              </a:rPr>
              <a:t> </a:t>
            </a:r>
            <a:r>
              <a:rPr lang="en-US" sz="2800" dirty="0" err="1">
                <a:latin typeface="Ancizar Sans" panose="020B0602040300000003" pitchFamily="34" charset="0"/>
              </a:rPr>
              <a:t>multiprocesador</a:t>
            </a:r>
            <a:r>
              <a:rPr lang="en-US" sz="2800" dirty="0">
                <a:latin typeface="Ancizar Sans" panose="020B0602040300000003" pitchFamily="34" charset="0"/>
              </a:rPr>
              <a:t> :</a:t>
            </a:r>
          </a:p>
          <a:p>
            <a:pPr lvl="2">
              <a:lnSpc>
                <a:spcPct val="90000"/>
              </a:lnSpc>
            </a:pPr>
            <a:r>
              <a:rPr lang="en-US" dirty="0" err="1">
                <a:latin typeface="Ancizar Sans" panose="020B0602040300000003" pitchFamily="34" charset="0"/>
              </a:rPr>
              <a:t>Incrementan</a:t>
            </a:r>
            <a:r>
              <a:rPr lang="en-US" dirty="0">
                <a:latin typeface="Ancizar Sans" panose="020B0602040300000003" pitchFamily="34" charset="0"/>
              </a:rPr>
              <a:t> </a:t>
            </a:r>
            <a:r>
              <a:rPr lang="en-US" dirty="0" err="1">
                <a:latin typeface="Ancizar Sans" panose="020B0602040300000003" pitchFamily="34" charset="0"/>
              </a:rPr>
              <a:t>rendimiento</a:t>
            </a:r>
            <a:endParaRPr lang="en-US" dirty="0">
              <a:latin typeface="Ancizar Sans" panose="020B0602040300000003" pitchFamily="34" charset="0"/>
            </a:endParaRPr>
          </a:p>
          <a:p>
            <a:pPr lvl="2">
              <a:lnSpc>
                <a:spcPct val="90000"/>
              </a:lnSpc>
            </a:pPr>
            <a:r>
              <a:rPr lang="en-US" dirty="0">
                <a:latin typeface="Ancizar Sans" panose="020B0602040300000003" pitchFamily="34" charset="0"/>
              </a:rPr>
              <a:t>Economía de </a:t>
            </a:r>
            <a:r>
              <a:rPr lang="en-US" dirty="0" err="1">
                <a:latin typeface="Ancizar Sans" panose="020B0602040300000003" pitchFamily="34" charset="0"/>
              </a:rPr>
              <a:t>escala</a:t>
            </a:r>
            <a:endParaRPr lang="en-US" dirty="0">
              <a:latin typeface="Ancizar Sans" panose="020B0602040300000003" pitchFamily="34" charset="0"/>
            </a:endParaRPr>
          </a:p>
          <a:p>
            <a:pPr lvl="2">
              <a:lnSpc>
                <a:spcPct val="90000"/>
              </a:lnSpc>
            </a:pPr>
            <a:r>
              <a:rPr lang="en-US" dirty="0" err="1">
                <a:latin typeface="Ancizar Sans" panose="020B0602040300000003" pitchFamily="34" charset="0"/>
              </a:rPr>
              <a:t>Incrementa</a:t>
            </a:r>
            <a:r>
              <a:rPr lang="en-US" dirty="0">
                <a:latin typeface="Ancizar Sans" panose="020B0602040300000003" pitchFamily="34" charset="0"/>
              </a:rPr>
              <a:t> la </a:t>
            </a:r>
            <a:r>
              <a:rPr lang="en-US" dirty="0" err="1">
                <a:latin typeface="Ancizar Sans" panose="020B0602040300000003" pitchFamily="34" charset="0"/>
              </a:rPr>
              <a:t>confiabilidad</a:t>
            </a:r>
            <a:r>
              <a:rPr lang="en-US" dirty="0">
                <a:latin typeface="Ancizar Sans" panose="020B0602040300000003" pitchFamily="34" charset="0"/>
              </a:rPr>
              <a:t> – </a:t>
            </a:r>
            <a:r>
              <a:rPr lang="en-US" dirty="0" err="1">
                <a:latin typeface="Ancizar Sans" panose="020B0602040300000003" pitchFamily="34" charset="0"/>
              </a:rPr>
              <a:t>tolerancia</a:t>
            </a:r>
            <a:r>
              <a:rPr lang="en-US" dirty="0">
                <a:latin typeface="Ancizar Sans" panose="020B0602040300000003" pitchFamily="34" charset="0"/>
              </a:rPr>
              <a:t> a </a:t>
            </a:r>
            <a:r>
              <a:rPr lang="en-US" dirty="0" err="1">
                <a:latin typeface="Ancizar Sans" panose="020B0602040300000003" pitchFamily="34" charset="0"/>
              </a:rPr>
              <a:t>fallas</a:t>
            </a:r>
            <a:endParaRPr lang="en-US" dirty="0">
              <a:latin typeface="Ancizar Sans" panose="020B0602040300000003" pitchFamily="34" charset="0"/>
            </a:endParaRPr>
          </a:p>
          <a:p>
            <a:pPr>
              <a:lnSpc>
                <a:spcPct val="90000"/>
              </a:lnSpc>
            </a:pPr>
            <a:r>
              <a:rPr lang="en-US" sz="2800" dirty="0">
                <a:latin typeface="Ancizar Sans" panose="020B0602040300000003" pitchFamily="34" charset="0"/>
              </a:rPr>
              <a:t>Dos </a:t>
            </a:r>
            <a:r>
              <a:rPr lang="en-US" sz="2800" dirty="0" err="1">
                <a:latin typeface="Ancizar Sans" panose="020B0602040300000003" pitchFamily="34" charset="0"/>
              </a:rPr>
              <a:t>tipos</a:t>
            </a:r>
            <a:r>
              <a:rPr lang="en-US" sz="2800" dirty="0">
                <a:latin typeface="Ancizar Sans" panose="020B0602040300000003" pitchFamily="34" charset="0"/>
              </a:rPr>
              <a:t>:</a:t>
            </a:r>
          </a:p>
          <a:p>
            <a:pPr lvl="1">
              <a:lnSpc>
                <a:spcPct val="90000"/>
              </a:lnSpc>
            </a:pPr>
            <a:r>
              <a:rPr lang="en-US" sz="2400" dirty="0" err="1">
                <a:latin typeface="Ancizar Sans" panose="020B0602040300000003" pitchFamily="34" charset="0"/>
              </a:rPr>
              <a:t>Multiprocesamiento</a:t>
            </a:r>
            <a:r>
              <a:rPr lang="en-US" sz="2400" dirty="0">
                <a:latin typeface="Ancizar Sans" panose="020B0602040300000003" pitchFamily="34" charset="0"/>
              </a:rPr>
              <a:t> </a:t>
            </a:r>
            <a:r>
              <a:rPr lang="en-US" sz="2400" dirty="0" err="1">
                <a:latin typeface="Ancizar Sans" panose="020B0602040300000003" pitchFamily="34" charset="0"/>
              </a:rPr>
              <a:t>asimétrico</a:t>
            </a:r>
            <a:r>
              <a:rPr lang="en-US" sz="2400" dirty="0">
                <a:latin typeface="Ancizar Sans" panose="020B0602040300000003" pitchFamily="34" charset="0"/>
              </a:rPr>
              <a:t> – a </a:t>
            </a:r>
            <a:r>
              <a:rPr lang="en-US" sz="2400" dirty="0" err="1">
                <a:latin typeface="Ancizar Sans" panose="020B0602040300000003" pitchFamily="34" charset="0"/>
              </a:rPr>
              <a:t>cada</a:t>
            </a:r>
            <a:r>
              <a:rPr lang="en-US" sz="2400" dirty="0">
                <a:latin typeface="Ancizar Sans" panose="020B0602040300000003" pitchFamily="34" charset="0"/>
              </a:rPr>
              <a:t> </a:t>
            </a:r>
            <a:r>
              <a:rPr lang="en-US" sz="2400" dirty="0" err="1">
                <a:latin typeface="Ancizar Sans" panose="020B0602040300000003" pitchFamily="34" charset="0"/>
              </a:rPr>
              <a:t>procesador</a:t>
            </a:r>
            <a:r>
              <a:rPr lang="en-US" sz="2400" dirty="0">
                <a:latin typeface="Ancizar Sans" panose="020B0602040300000003" pitchFamily="34" charset="0"/>
              </a:rPr>
              <a:t> se le </a:t>
            </a:r>
            <a:r>
              <a:rPr lang="en-US" sz="2400" dirty="0" err="1">
                <a:latin typeface="Ancizar Sans" panose="020B0602040300000003" pitchFamily="34" charset="0"/>
              </a:rPr>
              <a:t>asigna</a:t>
            </a:r>
            <a:r>
              <a:rPr lang="en-US" sz="2400" dirty="0">
                <a:latin typeface="Ancizar Sans" panose="020B0602040300000003" pitchFamily="34" charset="0"/>
              </a:rPr>
              <a:t> </a:t>
            </a:r>
            <a:r>
              <a:rPr lang="en-US" sz="2400" dirty="0" err="1">
                <a:latin typeface="Ancizar Sans" panose="020B0602040300000003" pitchFamily="34" charset="0"/>
              </a:rPr>
              <a:t>una</a:t>
            </a:r>
            <a:r>
              <a:rPr lang="en-US" sz="2400" dirty="0">
                <a:latin typeface="Ancizar Sans" panose="020B0602040300000003" pitchFamily="34" charset="0"/>
              </a:rPr>
              <a:t> </a:t>
            </a:r>
            <a:r>
              <a:rPr lang="en-US" sz="2400" dirty="0" err="1">
                <a:latin typeface="Ancizar Sans" panose="020B0602040300000003" pitchFamily="34" charset="0"/>
              </a:rPr>
              <a:t>tarea</a:t>
            </a:r>
            <a:r>
              <a:rPr lang="en-US" sz="2400" dirty="0">
                <a:latin typeface="Ancizar Sans" panose="020B0602040300000003" pitchFamily="34" charset="0"/>
              </a:rPr>
              <a:t> </a:t>
            </a:r>
            <a:r>
              <a:rPr lang="en-US" sz="2400" dirty="0" err="1">
                <a:latin typeface="Ancizar Sans" panose="020B0602040300000003" pitchFamily="34" charset="0"/>
              </a:rPr>
              <a:t>específica</a:t>
            </a:r>
            <a:endParaRPr lang="en-US" sz="2400" dirty="0">
              <a:latin typeface="Ancizar Sans" panose="020B0602040300000003" pitchFamily="34" charset="0"/>
            </a:endParaRPr>
          </a:p>
          <a:p>
            <a:pPr lvl="1">
              <a:lnSpc>
                <a:spcPct val="90000"/>
              </a:lnSpc>
            </a:pPr>
            <a:r>
              <a:rPr lang="en-US" sz="2400" dirty="0" err="1">
                <a:latin typeface="Ancizar Sans" panose="020B0602040300000003" pitchFamily="34" charset="0"/>
              </a:rPr>
              <a:t>Multiprocesamiento</a:t>
            </a:r>
            <a:r>
              <a:rPr lang="en-US" sz="2400" dirty="0">
                <a:latin typeface="Ancizar Sans" panose="020B0602040300000003" pitchFamily="34" charset="0"/>
              </a:rPr>
              <a:t> </a:t>
            </a:r>
            <a:r>
              <a:rPr lang="en-US" sz="2400" dirty="0" err="1">
                <a:latin typeface="Ancizar Sans" panose="020B0602040300000003" pitchFamily="34" charset="0"/>
              </a:rPr>
              <a:t>simétrico</a:t>
            </a:r>
            <a:r>
              <a:rPr lang="en-US" sz="2400" dirty="0">
                <a:latin typeface="Ancizar Sans" panose="020B0602040300000003" pitchFamily="34" charset="0"/>
              </a:rPr>
              <a:t> – </a:t>
            </a:r>
            <a:r>
              <a:rPr lang="en-US" sz="2400" dirty="0" err="1">
                <a:latin typeface="Ancizar Sans" panose="020B0602040300000003" pitchFamily="34" charset="0"/>
              </a:rPr>
              <a:t>cada</a:t>
            </a:r>
            <a:r>
              <a:rPr lang="en-US" sz="2400" dirty="0">
                <a:latin typeface="Ancizar Sans" panose="020B0602040300000003" pitchFamily="34" charset="0"/>
              </a:rPr>
              <a:t> </a:t>
            </a:r>
            <a:r>
              <a:rPr lang="en-US" sz="2400" dirty="0" err="1">
                <a:latin typeface="Ancizar Sans" panose="020B0602040300000003" pitchFamily="34" charset="0"/>
              </a:rPr>
              <a:t>procesador</a:t>
            </a:r>
            <a:r>
              <a:rPr lang="en-US" sz="2400" dirty="0">
                <a:latin typeface="Ancizar Sans" panose="020B0602040300000003" pitchFamily="34" charset="0"/>
              </a:rPr>
              <a:t> </a:t>
            </a:r>
            <a:r>
              <a:rPr lang="en-US" sz="2400" dirty="0" err="1">
                <a:latin typeface="Ancizar Sans" panose="020B0602040300000003" pitchFamily="34" charset="0"/>
              </a:rPr>
              <a:t>realiza</a:t>
            </a:r>
            <a:r>
              <a:rPr lang="en-US" sz="2400" dirty="0">
                <a:latin typeface="Ancizar Sans" panose="020B0602040300000003" pitchFamily="34" charset="0"/>
              </a:rPr>
              <a:t> </a:t>
            </a:r>
            <a:r>
              <a:rPr lang="en-US" sz="2400" dirty="0" err="1">
                <a:latin typeface="Ancizar Sans" panose="020B0602040300000003" pitchFamily="34" charset="0"/>
              </a:rPr>
              <a:t>todas</a:t>
            </a:r>
            <a:r>
              <a:rPr lang="en-US" sz="2400" dirty="0">
                <a:latin typeface="Ancizar Sans" panose="020B0602040300000003" pitchFamily="34" charset="0"/>
              </a:rPr>
              <a:t> las </a:t>
            </a:r>
            <a:r>
              <a:rPr lang="en-US" sz="2400" dirty="0" err="1">
                <a:latin typeface="Ancizar Sans" panose="020B0602040300000003" pitchFamily="34" charset="0"/>
              </a:rPr>
              <a:t>tareas</a:t>
            </a:r>
            <a:endParaRPr lang="en-US" sz="2400" dirty="0">
              <a:latin typeface="Ancizar Sans" panose="020B0602040300000003" pitchFamily="34" charset="0"/>
            </a:endParaRPr>
          </a:p>
          <a:p>
            <a:pPr>
              <a:lnSpc>
                <a:spcPct val="90000"/>
              </a:lnSpc>
            </a:pPr>
            <a:endParaRPr lang="es-CO" sz="2800" dirty="0">
              <a:latin typeface="Ancizar Sans" panose="020B0602040300000003" pitchFamily="34" charset="0"/>
            </a:endParaRPr>
          </a:p>
        </p:txBody>
      </p:sp>
    </p:spTree>
    <p:extLst>
      <p:ext uri="{BB962C8B-B14F-4D97-AF65-F5344CB8AC3E}">
        <p14:creationId xmlns:p14="http://schemas.microsoft.com/office/powerpoint/2010/main" val="3535585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es-CO" dirty="0" err="1">
                <a:latin typeface="Ancizar Sans" panose="020B0602040300000003" pitchFamily="34" charset="0"/>
              </a:rPr>
              <a:t>Arquitectura</a:t>
            </a:r>
            <a:r>
              <a:rPr lang="en-US" altLang="es-CO" dirty="0">
                <a:latin typeface="Ancizar Sans" panose="020B0602040300000003" pitchFamily="34" charset="0"/>
              </a:rPr>
              <a:t> de </a:t>
            </a:r>
            <a:r>
              <a:rPr lang="en-US" altLang="es-CO" dirty="0" err="1">
                <a:latin typeface="Ancizar Sans" panose="020B0602040300000003" pitchFamily="34" charset="0"/>
              </a:rPr>
              <a:t>multiprocesamiento</a:t>
            </a:r>
            <a:r>
              <a:rPr lang="en-US" altLang="es-CO" dirty="0">
                <a:latin typeface="Ancizar Sans" panose="020B0602040300000003" pitchFamily="34" charset="0"/>
              </a:rPr>
              <a:t> </a:t>
            </a:r>
            <a:r>
              <a:rPr lang="en-US" altLang="es-CO" dirty="0" err="1">
                <a:latin typeface="Ancizar Sans" panose="020B0602040300000003" pitchFamily="34" charset="0"/>
              </a:rPr>
              <a:t>simétrico</a:t>
            </a:r>
            <a:endParaRPr lang="es-CO" dirty="0">
              <a:latin typeface="Ancizar Sans" panose="020B0602040300000003" pitchFamily="34" charset="0"/>
            </a:endParaRPr>
          </a:p>
        </p:txBody>
      </p:sp>
      <p:sp>
        <p:nvSpPr>
          <p:cNvPr id="3" name="Marcador de contenido 2">
            <a:extLst>
              <a:ext uri="{FF2B5EF4-FFF2-40B4-BE49-F238E27FC236}">
                <a16:creationId xmlns:a16="http://schemas.microsoft.com/office/drawing/2014/main" id="{694CFEB3-2DCB-F248-D882-17EE0B80A0CB}"/>
              </a:ext>
            </a:extLst>
          </p:cNvPr>
          <p:cNvSpPr>
            <a:spLocks noGrp="1"/>
          </p:cNvSpPr>
          <p:nvPr>
            <p:ph idx="1"/>
          </p:nvPr>
        </p:nvSpPr>
        <p:spPr/>
        <p:txBody>
          <a:bodyPr/>
          <a:lstStyle/>
          <a:p>
            <a:endParaRPr lang="es-CO" dirty="0"/>
          </a:p>
        </p:txBody>
      </p:sp>
      <p:grpSp>
        <p:nvGrpSpPr>
          <p:cNvPr id="29" name="Grupo 28"/>
          <p:cNvGrpSpPr/>
          <p:nvPr/>
        </p:nvGrpSpPr>
        <p:grpSpPr>
          <a:xfrm>
            <a:off x="453570" y="2744525"/>
            <a:ext cx="6319837" cy="3033712"/>
            <a:chOff x="1598613" y="1760538"/>
            <a:chExt cx="6319837" cy="3033712"/>
          </a:xfrm>
        </p:grpSpPr>
        <p:grpSp>
          <p:nvGrpSpPr>
            <p:cNvPr id="8" name="Grupo 7"/>
            <p:cNvGrpSpPr/>
            <p:nvPr/>
          </p:nvGrpSpPr>
          <p:grpSpPr>
            <a:xfrm>
              <a:off x="1598613" y="1760538"/>
              <a:ext cx="1949259" cy="2025078"/>
              <a:chOff x="1598613" y="1760538"/>
              <a:chExt cx="1949259" cy="2025078"/>
            </a:xfrm>
          </p:grpSpPr>
          <p:sp>
            <p:nvSpPr>
              <p:cNvPr id="5" name="Rectángulo 4"/>
              <p:cNvSpPr/>
              <p:nvPr/>
            </p:nvSpPr>
            <p:spPr>
              <a:xfrm>
                <a:off x="1598613" y="1760538"/>
                <a:ext cx="1949259" cy="2025078"/>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CO" dirty="0">
                    <a:solidFill>
                      <a:schemeClr val="tx1"/>
                    </a:solidFill>
                  </a:rPr>
                  <a:t>CPU</a:t>
                </a:r>
                <a:r>
                  <a:rPr lang="es-CO" baseline="-25000" dirty="0">
                    <a:solidFill>
                      <a:schemeClr val="tx1"/>
                    </a:solidFill>
                  </a:rPr>
                  <a:t>0</a:t>
                </a:r>
              </a:p>
            </p:txBody>
          </p:sp>
          <p:sp>
            <p:nvSpPr>
              <p:cNvPr id="6" name="Rectángulo 5"/>
              <p:cNvSpPr/>
              <p:nvPr/>
            </p:nvSpPr>
            <p:spPr>
              <a:xfrm>
                <a:off x="2039842" y="2200275"/>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registros</a:t>
                </a:r>
              </a:p>
            </p:txBody>
          </p:sp>
          <p:sp>
            <p:nvSpPr>
              <p:cNvPr id="7" name="Rectángulo 6"/>
              <p:cNvSpPr/>
              <p:nvPr/>
            </p:nvSpPr>
            <p:spPr>
              <a:xfrm>
                <a:off x="2039842" y="2964370"/>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cache</a:t>
                </a:r>
              </a:p>
            </p:txBody>
          </p:sp>
        </p:grpSp>
        <p:grpSp>
          <p:nvGrpSpPr>
            <p:cNvPr id="10" name="Grupo 9"/>
            <p:cNvGrpSpPr/>
            <p:nvPr/>
          </p:nvGrpSpPr>
          <p:grpSpPr>
            <a:xfrm>
              <a:off x="5969191" y="1760538"/>
              <a:ext cx="1949259" cy="2025078"/>
              <a:chOff x="1598613" y="1760538"/>
              <a:chExt cx="1949259" cy="2025078"/>
            </a:xfrm>
          </p:grpSpPr>
          <p:sp>
            <p:nvSpPr>
              <p:cNvPr id="11" name="Rectángulo 10"/>
              <p:cNvSpPr/>
              <p:nvPr/>
            </p:nvSpPr>
            <p:spPr>
              <a:xfrm>
                <a:off x="1598613" y="1760538"/>
                <a:ext cx="1949259" cy="2025078"/>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CO" dirty="0">
                    <a:solidFill>
                      <a:schemeClr val="tx1"/>
                    </a:solidFill>
                  </a:rPr>
                  <a:t>CPU</a:t>
                </a:r>
                <a:r>
                  <a:rPr lang="es-CO" baseline="-25000" dirty="0">
                    <a:solidFill>
                      <a:schemeClr val="tx1"/>
                    </a:solidFill>
                  </a:rPr>
                  <a:t>2</a:t>
                </a:r>
              </a:p>
            </p:txBody>
          </p:sp>
          <p:sp>
            <p:nvSpPr>
              <p:cNvPr id="12" name="Rectángulo 11"/>
              <p:cNvSpPr/>
              <p:nvPr/>
            </p:nvSpPr>
            <p:spPr>
              <a:xfrm>
                <a:off x="2039842" y="2200275"/>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registros</a:t>
                </a:r>
              </a:p>
            </p:txBody>
          </p:sp>
          <p:sp>
            <p:nvSpPr>
              <p:cNvPr id="13" name="Rectángulo 12"/>
              <p:cNvSpPr/>
              <p:nvPr/>
            </p:nvSpPr>
            <p:spPr>
              <a:xfrm>
                <a:off x="2039842" y="2964370"/>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cache</a:t>
                </a:r>
              </a:p>
            </p:txBody>
          </p:sp>
        </p:grpSp>
        <p:grpSp>
          <p:nvGrpSpPr>
            <p:cNvPr id="14" name="Grupo 13"/>
            <p:cNvGrpSpPr/>
            <p:nvPr/>
          </p:nvGrpSpPr>
          <p:grpSpPr>
            <a:xfrm>
              <a:off x="3783902" y="1760538"/>
              <a:ext cx="1949259" cy="2025078"/>
              <a:chOff x="1598613" y="1760538"/>
              <a:chExt cx="1949259" cy="2025078"/>
            </a:xfrm>
          </p:grpSpPr>
          <p:sp>
            <p:nvSpPr>
              <p:cNvPr id="15" name="Rectángulo 14"/>
              <p:cNvSpPr/>
              <p:nvPr/>
            </p:nvSpPr>
            <p:spPr>
              <a:xfrm>
                <a:off x="1598613" y="1760538"/>
                <a:ext cx="1949259" cy="2025078"/>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CO" dirty="0">
                    <a:solidFill>
                      <a:schemeClr val="tx1"/>
                    </a:solidFill>
                  </a:rPr>
                  <a:t>CPU</a:t>
                </a:r>
                <a:r>
                  <a:rPr lang="es-CO" baseline="-25000" dirty="0">
                    <a:solidFill>
                      <a:schemeClr val="tx1"/>
                    </a:solidFill>
                  </a:rPr>
                  <a:t>1</a:t>
                </a:r>
              </a:p>
            </p:txBody>
          </p:sp>
          <p:sp>
            <p:nvSpPr>
              <p:cNvPr id="16" name="Rectángulo 15"/>
              <p:cNvSpPr/>
              <p:nvPr/>
            </p:nvSpPr>
            <p:spPr>
              <a:xfrm>
                <a:off x="2039842" y="2200275"/>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registros</a:t>
                </a:r>
              </a:p>
            </p:txBody>
          </p:sp>
          <p:sp>
            <p:nvSpPr>
              <p:cNvPr id="17" name="Rectángulo 16"/>
              <p:cNvSpPr/>
              <p:nvPr/>
            </p:nvSpPr>
            <p:spPr>
              <a:xfrm>
                <a:off x="2039842" y="2964370"/>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cache</a:t>
                </a:r>
              </a:p>
            </p:txBody>
          </p:sp>
        </p:grpSp>
        <p:sp>
          <p:nvSpPr>
            <p:cNvPr id="18" name="Rectángulo 17"/>
            <p:cNvSpPr/>
            <p:nvPr/>
          </p:nvSpPr>
          <p:spPr>
            <a:xfrm>
              <a:off x="4225131" y="4333875"/>
              <a:ext cx="1066800" cy="4603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Memoria</a:t>
              </a:r>
            </a:p>
          </p:txBody>
        </p:sp>
        <p:cxnSp>
          <p:nvCxnSpPr>
            <p:cNvPr id="20" name="Conector recto 19"/>
            <p:cNvCxnSpPr/>
            <p:nvPr/>
          </p:nvCxnSpPr>
          <p:spPr>
            <a:xfrm>
              <a:off x="2573242" y="4057650"/>
              <a:ext cx="4370578" cy="95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ector recto 21"/>
            <p:cNvCxnSpPr>
              <a:endCxn id="5" idx="2"/>
            </p:cNvCxnSpPr>
            <p:nvPr/>
          </p:nvCxnSpPr>
          <p:spPr>
            <a:xfrm flipV="1">
              <a:off x="2573242" y="3785616"/>
              <a:ext cx="1" cy="28155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Conector recto 23"/>
            <p:cNvCxnSpPr>
              <a:endCxn id="15" idx="2"/>
            </p:cNvCxnSpPr>
            <p:nvPr/>
          </p:nvCxnSpPr>
          <p:spPr>
            <a:xfrm flipV="1">
              <a:off x="4758531" y="3785616"/>
              <a:ext cx="1" cy="2720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Conector recto 25"/>
            <p:cNvCxnSpPr>
              <a:endCxn id="11" idx="2"/>
            </p:cNvCxnSpPr>
            <p:nvPr/>
          </p:nvCxnSpPr>
          <p:spPr>
            <a:xfrm flipV="1">
              <a:off x="6943820" y="3785616"/>
              <a:ext cx="1" cy="266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Conector recto 27"/>
            <p:cNvCxnSpPr>
              <a:stCxn id="18" idx="0"/>
            </p:cNvCxnSpPr>
            <p:nvPr/>
          </p:nvCxnSpPr>
          <p:spPr>
            <a:xfrm flipV="1">
              <a:off x="4758531" y="4067175"/>
              <a:ext cx="1" cy="266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CuadroTexto 3">
            <a:extLst>
              <a:ext uri="{FF2B5EF4-FFF2-40B4-BE49-F238E27FC236}">
                <a16:creationId xmlns:a16="http://schemas.microsoft.com/office/drawing/2014/main" id="{E74D230B-836C-183F-EA29-182859C8E997}"/>
              </a:ext>
            </a:extLst>
          </p:cNvPr>
          <p:cNvSpPr txBox="1"/>
          <p:nvPr/>
        </p:nvSpPr>
        <p:spPr>
          <a:xfrm>
            <a:off x="7046971" y="1574015"/>
            <a:ext cx="4346272" cy="5016758"/>
          </a:xfrm>
          <a:prstGeom prst="rect">
            <a:avLst/>
          </a:prstGeom>
          <a:noFill/>
        </p:spPr>
        <p:txBody>
          <a:bodyPr wrap="square" rtlCol="0">
            <a:spAutoFit/>
          </a:bodyPr>
          <a:lstStyle/>
          <a:p>
            <a:r>
              <a:rPr lang="es-MX" sz="2000" dirty="0"/>
              <a:t>Los sistemas multiprocesador más comunes utilizan el multiprocesamiento simétrico (SMP), en el que cada procesador del conjunto de procesadores realiza todas las tareas, incluidas las funciones del sistema operativo y los procesos de usuario. </a:t>
            </a:r>
          </a:p>
          <a:p>
            <a:endParaRPr lang="es-MX" sz="2000" dirty="0"/>
          </a:p>
          <a:p>
            <a:r>
              <a:rPr lang="es-MX" sz="2000" dirty="0"/>
              <a:t>Obsérvese que cada procesador de las CPU tiene su propio conjunto de registros, así como una memoria caché privada o local. </a:t>
            </a:r>
          </a:p>
          <a:p>
            <a:endParaRPr lang="es-MX" sz="2000" dirty="0"/>
          </a:p>
          <a:p>
            <a:r>
              <a:rPr lang="es-MX" sz="2000" dirty="0"/>
              <a:t>Sin embargo, todos los procesadores comparten memoria física a través del bus del sistema.</a:t>
            </a:r>
          </a:p>
        </p:txBody>
      </p:sp>
    </p:spTree>
    <p:extLst>
      <p:ext uri="{BB962C8B-B14F-4D97-AF65-F5344CB8AC3E}">
        <p14:creationId xmlns:p14="http://schemas.microsoft.com/office/powerpoint/2010/main" val="2081322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A2942-78D4-E5F8-6F72-DD2444F89887}"/>
              </a:ext>
            </a:extLst>
          </p:cNvPr>
          <p:cNvSpPr>
            <a:spLocks noGrp="1"/>
          </p:cNvSpPr>
          <p:nvPr>
            <p:ph type="title"/>
          </p:nvPr>
        </p:nvSpPr>
        <p:spPr/>
        <p:txBody>
          <a:bodyPr/>
          <a:lstStyle/>
          <a:p>
            <a:r>
              <a:rPr lang="en-US" altLang="es-CO" dirty="0" err="1">
                <a:latin typeface="Ancizar Sans" panose="020B0602040300000003" pitchFamily="34" charset="0"/>
              </a:rPr>
              <a:t>Arquitectura</a:t>
            </a:r>
            <a:r>
              <a:rPr lang="en-US" altLang="es-CO" dirty="0">
                <a:latin typeface="Ancizar Sans" panose="020B0602040300000003" pitchFamily="34" charset="0"/>
              </a:rPr>
              <a:t> de </a:t>
            </a:r>
            <a:r>
              <a:rPr lang="en-US" altLang="es-CO" dirty="0" err="1">
                <a:latin typeface="Ancizar Sans" panose="020B0602040300000003" pitchFamily="34" charset="0"/>
              </a:rPr>
              <a:t>multiprocesamiento</a:t>
            </a:r>
            <a:r>
              <a:rPr lang="en-US" altLang="es-CO" dirty="0">
                <a:latin typeface="Ancizar Sans" panose="020B0602040300000003" pitchFamily="34" charset="0"/>
              </a:rPr>
              <a:t> </a:t>
            </a:r>
            <a:r>
              <a:rPr lang="en-US" altLang="es-CO" dirty="0" err="1">
                <a:latin typeface="Ancizar Sans" panose="020B0602040300000003" pitchFamily="34" charset="0"/>
              </a:rPr>
              <a:t>simétrico</a:t>
            </a:r>
            <a:endParaRPr lang="es-CO" dirty="0"/>
          </a:p>
        </p:txBody>
      </p:sp>
      <p:sp>
        <p:nvSpPr>
          <p:cNvPr id="3" name="Marcador de contenido 2">
            <a:extLst>
              <a:ext uri="{FF2B5EF4-FFF2-40B4-BE49-F238E27FC236}">
                <a16:creationId xmlns:a16="http://schemas.microsoft.com/office/drawing/2014/main" id="{47456657-7A69-129C-DF49-632833ED408C}"/>
              </a:ext>
            </a:extLst>
          </p:cNvPr>
          <p:cNvSpPr>
            <a:spLocks noGrp="1"/>
          </p:cNvSpPr>
          <p:nvPr>
            <p:ph idx="1"/>
          </p:nvPr>
        </p:nvSpPr>
        <p:spPr/>
        <p:txBody>
          <a:bodyPr>
            <a:normAutofit/>
          </a:bodyPr>
          <a:lstStyle/>
          <a:p>
            <a:r>
              <a:rPr lang="es-MX" sz="2400" dirty="0"/>
              <a:t>Los procesadores de la arquitectura SMP están enlazados por una red de interconexión a través del bus del sistema. Los procesadores necesitan intercambiar datos, el intercambio no es instantáneo. Por ello, en la arquitectura SMP, todos los procesadores tienen su propia memoria caché, lo que se traduce en una menor latencia.</a:t>
            </a:r>
          </a:p>
          <a:p>
            <a:r>
              <a:rPr lang="es-CO" sz="2400" kern="100" dirty="0">
                <a:effectLst/>
                <a:latin typeface="Aptos" panose="020B0004020202020204" pitchFamily="34" charset="0"/>
                <a:ea typeface="Aptos" panose="020B0004020202020204" pitchFamily="34" charset="0"/>
                <a:cs typeface="Times New Roman" panose="02020603050405020304" pitchFamily="18" charset="0"/>
              </a:rPr>
              <a:t>Lo mejor de SMP es que la existencia de varios procesadores es transparente para el usuario final. </a:t>
            </a:r>
          </a:p>
          <a:p>
            <a:pPr lvl="1"/>
            <a:r>
              <a:rPr lang="es-CO" sz="2000" kern="100" dirty="0">
                <a:effectLst/>
                <a:latin typeface="Aptos" panose="020B0004020202020204" pitchFamily="34" charset="0"/>
                <a:ea typeface="Aptos" panose="020B0004020202020204" pitchFamily="34" charset="0"/>
                <a:cs typeface="Times New Roman" panose="02020603050405020304" pitchFamily="18" charset="0"/>
              </a:rPr>
              <a:t>El sistema operativo se encarga de planificar los procesos en los procesadores individuales y de la sincronización entre ellos. </a:t>
            </a:r>
          </a:p>
          <a:p>
            <a:pPr lvl="1"/>
            <a:r>
              <a:rPr lang="es-CO" sz="2000" kern="100" dirty="0">
                <a:effectLst/>
                <a:latin typeface="Aptos" panose="020B0004020202020204" pitchFamily="34" charset="0"/>
                <a:ea typeface="Aptos" panose="020B0004020202020204" pitchFamily="34" charset="0"/>
                <a:cs typeface="Times New Roman" panose="02020603050405020304" pitchFamily="18" charset="0"/>
              </a:rPr>
              <a:t>Sin embargo, en este tipo de sistemas, el aumento del número de procesadores conectados a un bus de sistema común lo convierte en un cuello de botella. </a:t>
            </a:r>
          </a:p>
          <a:p>
            <a:endParaRPr lang="es-CO" dirty="0"/>
          </a:p>
        </p:txBody>
      </p:sp>
    </p:spTree>
    <p:extLst>
      <p:ext uri="{BB962C8B-B14F-4D97-AF65-F5344CB8AC3E}">
        <p14:creationId xmlns:p14="http://schemas.microsoft.com/office/powerpoint/2010/main" val="3153673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a:latin typeface="Ancizar Sans" panose="020B0602040300000003" pitchFamily="34" charset="0"/>
              </a:rPr>
              <a:t>Diseño de doble núcleo con dos </a:t>
            </a:r>
            <a:r>
              <a:rPr lang="es-MX" dirty="0" err="1">
                <a:latin typeface="Ancizar Sans" panose="020B0602040300000003" pitchFamily="34" charset="0"/>
              </a:rPr>
              <a:t>cores</a:t>
            </a:r>
            <a:r>
              <a:rPr lang="es-MX" dirty="0">
                <a:latin typeface="Ancizar Sans" panose="020B0602040300000003" pitchFamily="34" charset="0"/>
              </a:rPr>
              <a:t> en el mismo chip.</a:t>
            </a:r>
            <a:endParaRPr lang="es-CO" dirty="0">
              <a:latin typeface="Ancizar Sans" panose="020B0602040300000003" pitchFamily="34" charset="0"/>
            </a:endParaRPr>
          </a:p>
        </p:txBody>
      </p:sp>
      <p:sp>
        <p:nvSpPr>
          <p:cNvPr id="3" name="Marcador de contenido 2"/>
          <p:cNvSpPr>
            <a:spLocks noGrp="1"/>
          </p:cNvSpPr>
          <p:nvPr>
            <p:ph idx="1"/>
          </p:nvPr>
        </p:nvSpPr>
        <p:spPr>
          <a:xfrm>
            <a:off x="609600" y="1600201"/>
            <a:ext cx="5393635" cy="4830415"/>
          </a:xfrm>
        </p:spPr>
        <p:txBody>
          <a:bodyPr>
            <a:normAutofit fontScale="85000" lnSpcReduction="20000"/>
          </a:bodyPr>
          <a:lstStyle/>
          <a:p>
            <a:r>
              <a:rPr lang="en-US" b="1" dirty="0">
                <a:latin typeface="Ancizar Sans" panose="020B0602040300000003" pitchFamily="34" charset="0"/>
              </a:rPr>
              <a:t>Multicore (</a:t>
            </a:r>
            <a:r>
              <a:rPr lang="en-US" b="1" dirty="0" err="1">
                <a:latin typeface="Ancizar Sans" panose="020B0602040300000003" pitchFamily="34" charset="0"/>
              </a:rPr>
              <a:t>múltiple</a:t>
            </a:r>
            <a:r>
              <a:rPr lang="en-US" b="1" dirty="0">
                <a:latin typeface="Ancizar Sans" panose="020B0602040300000003" pitchFamily="34" charset="0"/>
              </a:rPr>
              <a:t> </a:t>
            </a:r>
            <a:r>
              <a:rPr lang="en-US" b="1" dirty="0" err="1">
                <a:latin typeface="Ancizar Sans" panose="020B0602040300000003" pitchFamily="34" charset="0"/>
              </a:rPr>
              <a:t>núcleo</a:t>
            </a:r>
            <a:r>
              <a:rPr lang="en-US" b="1" dirty="0">
                <a:latin typeface="Ancizar Sans" panose="020B0602040300000003" pitchFamily="34" charset="0"/>
              </a:rPr>
              <a:t>): </a:t>
            </a:r>
            <a:r>
              <a:rPr lang="es-MX" dirty="0">
                <a:latin typeface="Ancizar Sans" panose="020B0602040300000003" pitchFamily="34" charset="0"/>
              </a:rPr>
              <a:t>múltiples núcleos residen en un único chip.</a:t>
            </a:r>
            <a:endParaRPr lang="en-US" dirty="0">
              <a:latin typeface="Ancizar Sans" panose="020B0602040300000003" pitchFamily="34" charset="0"/>
            </a:endParaRPr>
          </a:p>
          <a:p>
            <a:r>
              <a:rPr lang="es-MX" dirty="0">
                <a:latin typeface="Ancizar Sans" panose="020B0602040300000003" pitchFamily="34" charset="0"/>
              </a:rPr>
              <a:t>Pueden ser más eficientes que varios chips con un solo núcleo cada uno porque la comunicación en el chip es más rápida que la comunicación entre chips. </a:t>
            </a:r>
          </a:p>
          <a:p>
            <a:r>
              <a:rPr lang="es-MX" dirty="0">
                <a:latin typeface="Ancizar Sans" panose="020B0602040300000003" pitchFamily="34" charset="0"/>
              </a:rPr>
              <a:t>Un chip con varios núcleos consume mucha menos energía que varios chips de un solo núcleo, lo que es importante para dispositivos móviles y portátiles.</a:t>
            </a:r>
            <a:endParaRPr lang="en-US" dirty="0">
              <a:latin typeface="Ancizar Sans" panose="020B0602040300000003" pitchFamily="34" charset="0"/>
            </a:endParaRPr>
          </a:p>
          <a:p>
            <a:endParaRPr lang="es-CO" dirty="0">
              <a:latin typeface="Ancizar Sans" panose="020B0602040300000003" pitchFamily="34" charset="0"/>
            </a:endParaRPr>
          </a:p>
        </p:txBody>
      </p:sp>
      <p:grpSp>
        <p:nvGrpSpPr>
          <p:cNvPr id="27" name="Grupo 26">
            <a:extLst>
              <a:ext uri="{FF2B5EF4-FFF2-40B4-BE49-F238E27FC236}">
                <a16:creationId xmlns:a16="http://schemas.microsoft.com/office/drawing/2014/main" id="{78C698E7-8F27-E254-76D9-8C999DC3C23D}"/>
              </a:ext>
            </a:extLst>
          </p:cNvPr>
          <p:cNvGrpSpPr/>
          <p:nvPr/>
        </p:nvGrpSpPr>
        <p:grpSpPr>
          <a:xfrm>
            <a:off x="6704773" y="1921259"/>
            <a:ext cx="4676775" cy="3984659"/>
            <a:chOff x="3757612" y="2807828"/>
            <a:chExt cx="4676775" cy="3984659"/>
          </a:xfrm>
        </p:grpSpPr>
        <p:grpSp>
          <p:nvGrpSpPr>
            <p:cNvPr id="24" name="Grupo 23"/>
            <p:cNvGrpSpPr/>
            <p:nvPr/>
          </p:nvGrpSpPr>
          <p:grpSpPr>
            <a:xfrm>
              <a:off x="3757612" y="2807828"/>
              <a:ext cx="4676775" cy="3984659"/>
              <a:chOff x="1685925" y="2756949"/>
              <a:chExt cx="4676775" cy="4083050"/>
            </a:xfrm>
          </p:grpSpPr>
          <p:sp>
            <p:nvSpPr>
              <p:cNvPr id="19" name="Rectángulo 18"/>
              <p:cNvSpPr/>
              <p:nvPr/>
            </p:nvSpPr>
            <p:spPr>
              <a:xfrm>
                <a:off x="1685925" y="2756949"/>
                <a:ext cx="4676775" cy="3304860"/>
              </a:xfrm>
              <a:prstGeom prst="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s-MX" dirty="0">
                    <a:solidFill>
                      <a:schemeClr val="tx1"/>
                    </a:solidFill>
                  </a:rPr>
                  <a:t>Procesador</a:t>
                </a:r>
                <a:r>
                  <a:rPr lang="es-MX" baseline="-25000" dirty="0">
                    <a:solidFill>
                      <a:schemeClr val="tx1"/>
                    </a:solidFill>
                  </a:rPr>
                  <a:t>0</a:t>
                </a:r>
                <a:endParaRPr lang="es-CO" baseline="-25000" dirty="0">
                  <a:solidFill>
                    <a:schemeClr val="tx1"/>
                  </a:solidFill>
                </a:endParaRPr>
              </a:p>
            </p:txBody>
          </p:sp>
          <p:grpSp>
            <p:nvGrpSpPr>
              <p:cNvPr id="13" name="Grupo 12"/>
              <p:cNvGrpSpPr/>
              <p:nvPr/>
            </p:nvGrpSpPr>
            <p:grpSpPr>
              <a:xfrm>
                <a:off x="1842897" y="3143959"/>
                <a:ext cx="1949259" cy="2444680"/>
                <a:chOff x="471297" y="2812805"/>
                <a:chExt cx="1949259" cy="2444680"/>
              </a:xfrm>
            </p:grpSpPr>
            <p:sp>
              <p:nvSpPr>
                <p:cNvPr id="8" name="Rectángulo 7"/>
                <p:cNvSpPr/>
                <p:nvPr/>
              </p:nvSpPr>
              <p:spPr>
                <a:xfrm>
                  <a:off x="471297" y="2812805"/>
                  <a:ext cx="1949259" cy="2025078"/>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CO" dirty="0">
                      <a:solidFill>
                        <a:schemeClr val="tx1"/>
                      </a:solidFill>
                    </a:rPr>
                    <a:t>CPU core</a:t>
                  </a:r>
                  <a:r>
                    <a:rPr lang="es-CO" baseline="-25000" dirty="0">
                      <a:solidFill>
                        <a:schemeClr val="tx1"/>
                      </a:solidFill>
                    </a:rPr>
                    <a:t>0</a:t>
                  </a:r>
                </a:p>
              </p:txBody>
            </p:sp>
            <p:sp>
              <p:nvSpPr>
                <p:cNvPr id="9" name="Rectángulo 8"/>
                <p:cNvSpPr/>
                <p:nvPr/>
              </p:nvSpPr>
              <p:spPr>
                <a:xfrm>
                  <a:off x="912526" y="3252542"/>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registros</a:t>
                  </a:r>
                </a:p>
              </p:txBody>
            </p:sp>
            <p:cxnSp>
              <p:nvCxnSpPr>
                <p:cNvPr id="11" name="Conector recto 10"/>
                <p:cNvCxnSpPr>
                  <a:cxnSpLocks/>
                  <a:endCxn id="9" idx="2"/>
                </p:cNvCxnSpPr>
                <p:nvPr/>
              </p:nvCxnSpPr>
              <p:spPr>
                <a:xfrm flipV="1">
                  <a:off x="1445926" y="3595442"/>
                  <a:ext cx="0" cy="166204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Rectángulo 9"/>
                <p:cNvSpPr/>
                <p:nvPr/>
              </p:nvSpPr>
              <p:spPr>
                <a:xfrm>
                  <a:off x="912526" y="4016637"/>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Cache L</a:t>
                  </a:r>
                  <a:r>
                    <a:rPr lang="es-CO" baseline="-25000" dirty="0">
                      <a:solidFill>
                        <a:schemeClr val="tx1"/>
                      </a:solidFill>
                    </a:rPr>
                    <a:t>1</a:t>
                  </a:r>
                </a:p>
              </p:txBody>
            </p:sp>
          </p:grpSp>
          <p:grpSp>
            <p:nvGrpSpPr>
              <p:cNvPr id="14" name="Grupo 13"/>
              <p:cNvGrpSpPr/>
              <p:nvPr/>
            </p:nvGrpSpPr>
            <p:grpSpPr>
              <a:xfrm>
                <a:off x="4233385" y="3143959"/>
                <a:ext cx="1949259" cy="2444680"/>
                <a:chOff x="471297" y="2812805"/>
                <a:chExt cx="1949259" cy="2444680"/>
              </a:xfrm>
            </p:grpSpPr>
            <p:sp>
              <p:nvSpPr>
                <p:cNvPr id="15" name="Rectángulo 14"/>
                <p:cNvSpPr/>
                <p:nvPr/>
              </p:nvSpPr>
              <p:spPr>
                <a:xfrm>
                  <a:off x="471297" y="2812805"/>
                  <a:ext cx="1949259" cy="2025078"/>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s-CO" dirty="0">
                      <a:solidFill>
                        <a:schemeClr val="tx1"/>
                      </a:solidFill>
                    </a:rPr>
                    <a:t>CPU core</a:t>
                  </a:r>
                  <a:r>
                    <a:rPr lang="es-CO" baseline="-25000" dirty="0">
                      <a:solidFill>
                        <a:schemeClr val="tx1"/>
                      </a:solidFill>
                    </a:rPr>
                    <a:t>1</a:t>
                  </a:r>
                </a:p>
              </p:txBody>
            </p:sp>
            <p:sp>
              <p:nvSpPr>
                <p:cNvPr id="16" name="Rectángulo 15"/>
                <p:cNvSpPr/>
                <p:nvPr/>
              </p:nvSpPr>
              <p:spPr>
                <a:xfrm>
                  <a:off x="912526" y="3252542"/>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registros</a:t>
                  </a:r>
                </a:p>
              </p:txBody>
            </p:sp>
            <p:cxnSp>
              <p:nvCxnSpPr>
                <p:cNvPr id="17" name="Conector recto 16"/>
                <p:cNvCxnSpPr>
                  <a:cxnSpLocks/>
                  <a:endCxn id="16" idx="2"/>
                </p:cNvCxnSpPr>
                <p:nvPr/>
              </p:nvCxnSpPr>
              <p:spPr>
                <a:xfrm flipV="1">
                  <a:off x="1445926" y="3595442"/>
                  <a:ext cx="0" cy="166204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Rectángulo 17"/>
                <p:cNvSpPr/>
                <p:nvPr/>
              </p:nvSpPr>
              <p:spPr>
                <a:xfrm>
                  <a:off x="912526" y="4016637"/>
                  <a:ext cx="1066800" cy="3429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Cache L</a:t>
                  </a:r>
                  <a:r>
                    <a:rPr lang="es-CO" baseline="-25000" dirty="0">
                      <a:solidFill>
                        <a:schemeClr val="tx1"/>
                      </a:solidFill>
                    </a:rPr>
                    <a:t>1</a:t>
                  </a:r>
                </a:p>
              </p:txBody>
            </p:sp>
          </p:grpSp>
          <p:sp>
            <p:nvSpPr>
              <p:cNvPr id="22" name="Rectángulo 21"/>
              <p:cNvSpPr/>
              <p:nvPr/>
            </p:nvSpPr>
            <p:spPr>
              <a:xfrm>
                <a:off x="3479370" y="6379624"/>
                <a:ext cx="1066800" cy="4603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Memoria</a:t>
                </a:r>
              </a:p>
            </p:txBody>
          </p:sp>
          <p:cxnSp>
            <p:nvCxnSpPr>
              <p:cNvPr id="23" name="Conector recto 22"/>
              <p:cNvCxnSpPr>
                <a:cxnSpLocks/>
                <a:stCxn id="22" idx="0"/>
                <a:endCxn id="4" idx="2"/>
              </p:cNvCxnSpPr>
              <p:nvPr/>
            </p:nvCxnSpPr>
            <p:spPr>
              <a:xfrm flipV="1">
                <a:off x="4012770" y="5931538"/>
                <a:ext cx="0" cy="4480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Rectángulo 3">
              <a:extLst>
                <a:ext uri="{FF2B5EF4-FFF2-40B4-BE49-F238E27FC236}">
                  <a16:creationId xmlns:a16="http://schemas.microsoft.com/office/drawing/2014/main" id="{A7A09D2F-E827-D0F9-5345-9941EDD22C16}"/>
                </a:ext>
              </a:extLst>
            </p:cNvPr>
            <p:cNvSpPr/>
            <p:nvPr/>
          </p:nvSpPr>
          <p:spPr>
            <a:xfrm>
              <a:off x="4426667" y="5571281"/>
              <a:ext cx="3457288" cy="334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Cache L</a:t>
              </a:r>
              <a:r>
                <a:rPr lang="es-CO" baseline="-25000" dirty="0">
                  <a:solidFill>
                    <a:schemeClr val="tx1"/>
                  </a:solidFill>
                </a:rPr>
                <a:t>2</a:t>
              </a:r>
            </a:p>
          </p:txBody>
        </p:sp>
      </p:grpSp>
    </p:spTree>
    <p:extLst>
      <p:ext uri="{BB962C8B-B14F-4D97-AF65-F5344CB8AC3E}">
        <p14:creationId xmlns:p14="http://schemas.microsoft.com/office/powerpoint/2010/main" val="2749435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40BB88-CE9E-47F5-BDA8-A393353C6A40}"/>
              </a:ext>
            </a:extLst>
          </p:cNvPr>
          <p:cNvSpPr>
            <a:spLocks noGrp="1"/>
          </p:cNvSpPr>
          <p:nvPr>
            <p:ph type="title"/>
          </p:nvPr>
        </p:nvSpPr>
        <p:spPr>
          <a:xfrm>
            <a:off x="630936" y="640080"/>
            <a:ext cx="4818888" cy="1481328"/>
          </a:xfrm>
        </p:spPr>
        <p:txBody>
          <a:bodyPr anchor="b">
            <a:normAutofit/>
          </a:bodyPr>
          <a:lstStyle/>
          <a:p>
            <a:r>
              <a:rPr lang="es-ES" sz="5000"/>
              <a:t>Numeración Intel</a:t>
            </a:r>
            <a:endParaRPr lang="es-CO" sz="50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A799C01-3C74-4CC1-A9EC-193E68FA04A1}"/>
              </a:ext>
            </a:extLst>
          </p:cNvPr>
          <p:cNvSpPr>
            <a:spLocks noGrp="1"/>
          </p:cNvSpPr>
          <p:nvPr>
            <p:ph idx="1"/>
          </p:nvPr>
        </p:nvSpPr>
        <p:spPr>
          <a:xfrm>
            <a:off x="630936" y="2660904"/>
            <a:ext cx="4818888" cy="3547872"/>
          </a:xfrm>
        </p:spPr>
        <p:txBody>
          <a:bodyPr anchor="t">
            <a:normAutofit/>
          </a:bodyPr>
          <a:lstStyle/>
          <a:p>
            <a:r>
              <a:rPr lang="es-ES" sz="2200"/>
              <a:t>Intel utiliza un sistema de numeración que permite identificar las características básicas y uso esperado de un microprocesador. Por ejemplo:</a:t>
            </a:r>
          </a:p>
          <a:p>
            <a:pPr marL="0" indent="0">
              <a:buNone/>
            </a:pPr>
            <a:endParaRPr lang="es-CO" sz="2200"/>
          </a:p>
        </p:txBody>
      </p:sp>
      <p:pic>
        <p:nvPicPr>
          <p:cNvPr id="4" name="Imagen 3" descr="Microprocesadores_Intel_2">
            <a:hlinkClick r:id="rId2"/>
            <a:extLst>
              <a:ext uri="{FF2B5EF4-FFF2-40B4-BE49-F238E27FC236}">
                <a16:creationId xmlns:a16="http://schemas.microsoft.com/office/drawing/2014/main" id="{4B545004-6940-4CE8-BFD1-15CA15C98343}"/>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099048" y="1825428"/>
            <a:ext cx="5458968" cy="3207143"/>
          </a:xfrm>
          <a:prstGeom prst="rect">
            <a:avLst/>
          </a:prstGeom>
          <a:noFill/>
        </p:spPr>
      </p:pic>
    </p:spTree>
    <p:extLst>
      <p:ext uri="{BB962C8B-B14F-4D97-AF65-F5344CB8AC3E}">
        <p14:creationId xmlns:p14="http://schemas.microsoft.com/office/powerpoint/2010/main" val="933882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FA8A89-A697-44F3-80C4-E503FBAA3D31}"/>
              </a:ext>
            </a:extLst>
          </p:cNvPr>
          <p:cNvSpPr>
            <a:spLocks noGrp="1"/>
          </p:cNvSpPr>
          <p:nvPr>
            <p:ph type="title"/>
          </p:nvPr>
        </p:nvSpPr>
        <p:spPr>
          <a:xfrm>
            <a:off x="838200" y="365125"/>
            <a:ext cx="10515600" cy="1325563"/>
          </a:xfrm>
        </p:spPr>
        <p:txBody>
          <a:bodyPr>
            <a:normAutofit/>
          </a:bodyPr>
          <a:lstStyle/>
          <a:p>
            <a:r>
              <a:rPr lang="es-ES" sz="5400"/>
              <a:t>Numeración Intel</a:t>
            </a:r>
            <a:endParaRPr lang="es-CO"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F6E8A11-D930-4FBC-B88C-DEC0D898DD49}"/>
              </a:ext>
            </a:extLst>
          </p:cNvPr>
          <p:cNvSpPr>
            <a:spLocks noGrp="1"/>
          </p:cNvSpPr>
          <p:nvPr>
            <p:ph idx="1"/>
          </p:nvPr>
        </p:nvSpPr>
        <p:spPr>
          <a:xfrm>
            <a:off x="838200" y="1929384"/>
            <a:ext cx="10515600" cy="4251960"/>
          </a:xfrm>
        </p:spPr>
        <p:txBody>
          <a:bodyPr>
            <a:noAutofit/>
          </a:bodyPr>
          <a:lstStyle/>
          <a:p>
            <a:r>
              <a:rPr lang="es-ES" sz="2800" dirty="0"/>
              <a:t>En estos ejemplos se muestra:</a:t>
            </a:r>
            <a:endParaRPr lang="es-CO" sz="2800" dirty="0"/>
          </a:p>
          <a:p>
            <a:pPr lvl="1"/>
            <a:r>
              <a:rPr lang="es-ES" sz="2400" dirty="0"/>
              <a:t>La marca del procesador (Intel Core), </a:t>
            </a:r>
            <a:endParaRPr lang="es-CO" sz="2400" dirty="0"/>
          </a:p>
          <a:p>
            <a:pPr lvl="1"/>
            <a:r>
              <a:rPr lang="es-ES" sz="2400" dirty="0"/>
              <a:t>El modificador de marca. En este ejemplo es i7. De forma simple, </a:t>
            </a:r>
            <a:r>
              <a:rPr lang="es-ES" sz="2400" i="1" dirty="0"/>
              <a:t>para una misma generación de procesadores</a:t>
            </a:r>
            <a:r>
              <a:rPr lang="es-ES" sz="2400" dirty="0"/>
              <a:t>, un procesador Intel Core i7 tiene un rendimiento superior a un Core i5, que a su vez es superior a un Core i3.  </a:t>
            </a:r>
            <a:endParaRPr lang="es-CO" sz="2400" dirty="0"/>
          </a:p>
          <a:p>
            <a:pPr lvl="1"/>
            <a:r>
              <a:rPr lang="es-ES" sz="2400" dirty="0"/>
              <a:t>El “indicador de generación”.  El número 6 -mostrado en el ejemplo- corresponde a la sexta generación de procesadores Core con microarquitectura [nombre clave] Skylake. Los procesadores de esta generación fueron liberados en el mercado a partir agosto de 2015. Hasta mediados de 2017, Intel había liberado ocho generaciones de procesadores Core para equipos de escritorio</a:t>
            </a:r>
            <a:endParaRPr lang="es-CO" sz="2400" dirty="0"/>
          </a:p>
        </p:txBody>
      </p:sp>
      <p:pic>
        <p:nvPicPr>
          <p:cNvPr id="4" name="Imagen 3" descr="Calendario&#10;&#10;Descripción generada automáticamente">
            <a:extLst>
              <a:ext uri="{FF2B5EF4-FFF2-40B4-BE49-F238E27FC236}">
                <a16:creationId xmlns:a16="http://schemas.microsoft.com/office/drawing/2014/main" id="{49649339-7A38-C9CF-B89E-A59DA887E652}"/>
              </a:ext>
            </a:extLst>
          </p:cNvPr>
          <p:cNvPicPr>
            <a:picLocks noChangeAspect="1"/>
          </p:cNvPicPr>
          <p:nvPr/>
        </p:nvPicPr>
        <p:blipFill>
          <a:blip r:embed="rId2"/>
          <a:stretch>
            <a:fillRect/>
          </a:stretch>
        </p:blipFill>
        <p:spPr>
          <a:xfrm>
            <a:off x="6784585" y="1842317"/>
            <a:ext cx="803449" cy="803449"/>
          </a:xfrm>
          <a:prstGeom prst="rect">
            <a:avLst/>
          </a:prstGeom>
        </p:spPr>
      </p:pic>
      <p:pic>
        <p:nvPicPr>
          <p:cNvPr id="9" name="Imagen 8" descr="Interfaz de usuario gráfica&#10;&#10;Descripción generada automáticamente">
            <a:extLst>
              <a:ext uri="{FF2B5EF4-FFF2-40B4-BE49-F238E27FC236}">
                <a16:creationId xmlns:a16="http://schemas.microsoft.com/office/drawing/2014/main" id="{ABDEF9CC-B831-ADDC-1DE6-DE9E3DAA2F99}"/>
              </a:ext>
            </a:extLst>
          </p:cNvPr>
          <p:cNvPicPr>
            <a:picLocks noChangeAspect="1"/>
          </p:cNvPicPr>
          <p:nvPr/>
        </p:nvPicPr>
        <p:blipFill>
          <a:blip r:embed="rId3"/>
          <a:stretch>
            <a:fillRect/>
          </a:stretch>
        </p:blipFill>
        <p:spPr>
          <a:xfrm>
            <a:off x="7801803" y="1842316"/>
            <a:ext cx="803449" cy="803449"/>
          </a:xfrm>
          <a:prstGeom prst="rect">
            <a:avLst/>
          </a:prstGeom>
        </p:spPr>
      </p:pic>
      <p:pic>
        <p:nvPicPr>
          <p:cNvPr id="12" name="Imagen 11" descr="Interfaz de usuario gráfica&#10;&#10;Descripción generada automáticamente">
            <a:extLst>
              <a:ext uri="{FF2B5EF4-FFF2-40B4-BE49-F238E27FC236}">
                <a16:creationId xmlns:a16="http://schemas.microsoft.com/office/drawing/2014/main" id="{5467B196-1C68-A412-F441-D983F910694F}"/>
              </a:ext>
            </a:extLst>
          </p:cNvPr>
          <p:cNvPicPr>
            <a:picLocks noChangeAspect="1"/>
          </p:cNvPicPr>
          <p:nvPr/>
        </p:nvPicPr>
        <p:blipFill>
          <a:blip r:embed="rId4"/>
          <a:stretch>
            <a:fillRect/>
          </a:stretch>
        </p:blipFill>
        <p:spPr>
          <a:xfrm>
            <a:off x="8819021" y="1842317"/>
            <a:ext cx="803449" cy="803449"/>
          </a:xfrm>
          <a:prstGeom prst="rect">
            <a:avLst/>
          </a:prstGeom>
        </p:spPr>
      </p:pic>
      <p:pic>
        <p:nvPicPr>
          <p:cNvPr id="14" name="Imagen 13" descr="Interfaz de usuario gráfica, Aplicación&#10;&#10;Descripción generada automáticamente">
            <a:extLst>
              <a:ext uri="{FF2B5EF4-FFF2-40B4-BE49-F238E27FC236}">
                <a16:creationId xmlns:a16="http://schemas.microsoft.com/office/drawing/2014/main" id="{BC5E9215-F87D-2213-9017-CD43A449E896}"/>
              </a:ext>
            </a:extLst>
          </p:cNvPr>
          <p:cNvPicPr>
            <a:picLocks noChangeAspect="1"/>
          </p:cNvPicPr>
          <p:nvPr/>
        </p:nvPicPr>
        <p:blipFill>
          <a:blip r:embed="rId5"/>
          <a:stretch>
            <a:fillRect/>
          </a:stretch>
        </p:blipFill>
        <p:spPr>
          <a:xfrm>
            <a:off x="9836239" y="1850669"/>
            <a:ext cx="803449" cy="803449"/>
          </a:xfrm>
          <a:prstGeom prst="rect">
            <a:avLst/>
          </a:prstGeom>
        </p:spPr>
      </p:pic>
      <p:pic>
        <p:nvPicPr>
          <p:cNvPr id="16" name="Imagen 15" descr="Interfaz de usuario gráfica, Aplicación&#10;&#10;Descripción generada automáticamente">
            <a:extLst>
              <a:ext uri="{FF2B5EF4-FFF2-40B4-BE49-F238E27FC236}">
                <a16:creationId xmlns:a16="http://schemas.microsoft.com/office/drawing/2014/main" id="{EC516F7A-E785-8691-63CD-D1ED5D4F41DF}"/>
              </a:ext>
            </a:extLst>
          </p:cNvPr>
          <p:cNvPicPr>
            <a:picLocks noChangeAspect="1"/>
          </p:cNvPicPr>
          <p:nvPr/>
        </p:nvPicPr>
        <p:blipFill>
          <a:blip r:embed="rId6"/>
          <a:stretch>
            <a:fillRect/>
          </a:stretch>
        </p:blipFill>
        <p:spPr>
          <a:xfrm>
            <a:off x="10853457" y="1840729"/>
            <a:ext cx="803449" cy="803449"/>
          </a:xfrm>
          <a:prstGeom prst="rect">
            <a:avLst/>
          </a:prstGeom>
        </p:spPr>
      </p:pic>
      <p:sp>
        <p:nvSpPr>
          <p:cNvPr id="17" name="CuadroTexto 16">
            <a:extLst>
              <a:ext uri="{FF2B5EF4-FFF2-40B4-BE49-F238E27FC236}">
                <a16:creationId xmlns:a16="http://schemas.microsoft.com/office/drawing/2014/main" id="{827166B0-BD06-2283-6AB3-EE2E079C6056}"/>
              </a:ext>
            </a:extLst>
          </p:cNvPr>
          <p:cNvSpPr txBox="1"/>
          <p:nvPr/>
        </p:nvSpPr>
        <p:spPr>
          <a:xfrm>
            <a:off x="4412974" y="6308209"/>
            <a:ext cx="3990067" cy="369332"/>
          </a:xfrm>
          <a:prstGeom prst="rect">
            <a:avLst/>
          </a:prstGeom>
          <a:noFill/>
        </p:spPr>
        <p:txBody>
          <a:bodyPr wrap="none" rtlCol="0">
            <a:spAutoFit/>
          </a:bodyPr>
          <a:lstStyle/>
          <a:p>
            <a:r>
              <a:rPr lang="es-CO" dirty="0"/>
              <a:t>https://en.wikipedia.org/wiki/Intel_Core</a:t>
            </a:r>
          </a:p>
        </p:txBody>
      </p:sp>
    </p:spTree>
    <p:extLst>
      <p:ext uri="{BB962C8B-B14F-4D97-AF65-F5344CB8AC3E}">
        <p14:creationId xmlns:p14="http://schemas.microsoft.com/office/powerpoint/2010/main" val="19679041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209E824-8244-48AF-96BD-1C448C471F1A}"/>
              </a:ext>
            </a:extLst>
          </p:cNvPr>
          <p:cNvSpPr>
            <a:spLocks noGrp="1"/>
          </p:cNvSpPr>
          <p:nvPr>
            <p:ph type="title"/>
          </p:nvPr>
        </p:nvSpPr>
        <p:spPr>
          <a:xfrm>
            <a:off x="838200" y="365125"/>
            <a:ext cx="10515600" cy="1325563"/>
          </a:xfrm>
        </p:spPr>
        <p:txBody>
          <a:bodyPr>
            <a:normAutofit/>
          </a:bodyPr>
          <a:lstStyle/>
          <a:p>
            <a:r>
              <a:rPr lang="es-ES" sz="5400"/>
              <a:t>Numeración Intel</a:t>
            </a:r>
            <a:endParaRPr lang="es-CO"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01FD9E38-6D39-404D-9B8C-2FFFB6C713AF}"/>
              </a:ext>
            </a:extLst>
          </p:cNvPr>
          <p:cNvSpPr>
            <a:spLocks noGrp="1"/>
          </p:cNvSpPr>
          <p:nvPr>
            <p:ph idx="1"/>
          </p:nvPr>
        </p:nvSpPr>
        <p:spPr>
          <a:xfrm>
            <a:off x="838200" y="1929384"/>
            <a:ext cx="10515600" cy="4251960"/>
          </a:xfrm>
        </p:spPr>
        <p:txBody>
          <a:bodyPr>
            <a:normAutofit/>
          </a:bodyPr>
          <a:lstStyle/>
          <a:p>
            <a:r>
              <a:rPr lang="es-ES" sz="2000" dirty="0"/>
              <a:t>Los tres dígitos siguientes corresponden al “número de modelo”. Por lo general, en la misma serie, ofrece un rendimiento superior cuanto más grande sea este número. Por ejemplo: un Intel Core i3-5350 sería superior a un Core i3-5200.</a:t>
            </a:r>
          </a:p>
          <a:p>
            <a:r>
              <a:rPr lang="es-ES" sz="2000" dirty="0"/>
              <a:t>Finalmente, las letras que acompañan al número de modelo indican la línea de producto. Por ejemplo:</a:t>
            </a:r>
          </a:p>
          <a:p>
            <a:pPr marL="800100" lvl="2" indent="0">
              <a:buNone/>
            </a:pPr>
            <a:r>
              <a:rPr lang="es-ES" sz="2000" dirty="0"/>
              <a:t>i.   “K”: Equipo de escritorio – Multiplicador desbloqueado para facilitar </a:t>
            </a:r>
            <a:r>
              <a:rPr lang="es-ES" sz="2000" dirty="0" err="1"/>
              <a:t>overclocking</a:t>
            </a:r>
            <a:endParaRPr lang="es-ES" sz="2000" dirty="0"/>
          </a:p>
          <a:p>
            <a:pPr marL="800100" lvl="2" indent="0">
              <a:buNone/>
            </a:pPr>
            <a:r>
              <a:rPr lang="es-ES" sz="2000" dirty="0" err="1"/>
              <a:t>ii</a:t>
            </a:r>
            <a:r>
              <a:rPr lang="es-ES" sz="2000" dirty="0"/>
              <a:t>. “T”: Equipo de escritorio – Optimizado para reducir consumo de potencia</a:t>
            </a:r>
          </a:p>
          <a:p>
            <a:pPr marL="800100" lvl="2" indent="0">
              <a:buNone/>
            </a:pPr>
            <a:r>
              <a:rPr lang="es-ES" sz="2000" dirty="0" err="1"/>
              <a:t>iii</a:t>
            </a:r>
            <a:r>
              <a:rPr lang="es-ES" sz="2000" dirty="0"/>
              <a:t>. “HK”: Portátil – Gráficos de alto rendimiento y Multiplicador desbloqueado</a:t>
            </a:r>
          </a:p>
          <a:p>
            <a:pPr marL="800100" lvl="2" indent="0">
              <a:buNone/>
            </a:pPr>
            <a:r>
              <a:rPr lang="es-ES" sz="2000" dirty="0" err="1"/>
              <a:t>iv</a:t>
            </a:r>
            <a:r>
              <a:rPr lang="es-ES" sz="2000" dirty="0"/>
              <a:t>. “H”: Portátil – Gráficos de alto rendimiento</a:t>
            </a:r>
          </a:p>
          <a:p>
            <a:pPr marL="800100" lvl="2" indent="0">
              <a:buNone/>
            </a:pPr>
            <a:r>
              <a:rPr lang="es-ES" sz="2000" dirty="0"/>
              <a:t>v. “HQ”: Portátil – Gráficos de alto rendimiento y CPU de cuatro núcleos</a:t>
            </a:r>
          </a:p>
          <a:p>
            <a:pPr marL="800100" lvl="2" indent="0">
              <a:buNone/>
            </a:pPr>
            <a:r>
              <a:rPr lang="es-ES" sz="2000" dirty="0"/>
              <a:t>vi. “U”: Portátil – Consumo ultra bajo</a:t>
            </a:r>
          </a:p>
          <a:p>
            <a:pPr marL="800100" lvl="2" indent="0">
              <a:buNone/>
            </a:pPr>
            <a:r>
              <a:rPr lang="es-ES" sz="2000" dirty="0" err="1"/>
              <a:t>vii</a:t>
            </a:r>
            <a:r>
              <a:rPr lang="es-ES" sz="2000" dirty="0"/>
              <a:t>. “Y”: Portátil – Bajo consumo </a:t>
            </a:r>
          </a:p>
          <a:p>
            <a:endParaRPr lang="es-CO" sz="2000" dirty="0"/>
          </a:p>
        </p:txBody>
      </p:sp>
    </p:spTree>
    <p:extLst>
      <p:ext uri="{BB962C8B-B14F-4D97-AF65-F5344CB8AC3E}">
        <p14:creationId xmlns:p14="http://schemas.microsoft.com/office/powerpoint/2010/main" val="1318822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F17F2A-63D2-4E6B-90D8-3EF67F98E91B}"/>
              </a:ext>
            </a:extLst>
          </p:cNvPr>
          <p:cNvSpPr>
            <a:spLocks noGrp="1"/>
          </p:cNvSpPr>
          <p:nvPr>
            <p:ph type="title"/>
          </p:nvPr>
        </p:nvSpPr>
        <p:spPr>
          <a:xfrm>
            <a:off x="838200" y="365125"/>
            <a:ext cx="10515600" cy="1325563"/>
          </a:xfrm>
        </p:spPr>
        <p:txBody>
          <a:bodyPr>
            <a:normAutofit/>
          </a:bodyPr>
          <a:lstStyle/>
          <a:p>
            <a:pPr>
              <a:lnSpc>
                <a:spcPct val="90000"/>
              </a:lnSpc>
            </a:pPr>
            <a:r>
              <a:rPr lang="es-ES" sz="4200"/>
              <a:t>Características que diferencian los procesadores Intel</a:t>
            </a:r>
            <a:endParaRPr lang="es-CO"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2202712-2BF4-4118-87CD-F083EE93CF44}"/>
              </a:ext>
            </a:extLst>
          </p:cNvPr>
          <p:cNvSpPr>
            <a:spLocks noGrp="1"/>
          </p:cNvSpPr>
          <p:nvPr>
            <p:ph idx="1"/>
          </p:nvPr>
        </p:nvSpPr>
        <p:spPr>
          <a:xfrm>
            <a:off x="838200" y="1929384"/>
            <a:ext cx="10515600" cy="4251960"/>
          </a:xfrm>
        </p:spPr>
        <p:txBody>
          <a:bodyPr>
            <a:normAutofit/>
          </a:bodyPr>
          <a:lstStyle/>
          <a:p>
            <a:r>
              <a:rPr lang="es-CO" sz="2000"/>
              <a:t>Diferencias entre Intel Core i3, i5, i7 e i9</a:t>
            </a:r>
          </a:p>
          <a:p>
            <a:pPr lvl="1"/>
            <a:r>
              <a:rPr lang="es-CO" sz="2000" b="1"/>
              <a:t>Número de núcleos:</a:t>
            </a:r>
            <a:r>
              <a:rPr lang="es-CO" sz="2000"/>
              <a:t> </a:t>
            </a:r>
            <a:r>
              <a:rPr lang="es-ES" sz="2000"/>
              <a:t>Cuantos más núcleos, más eficientemente se podrán realizar varias tareas a la vez. </a:t>
            </a:r>
            <a:endParaRPr lang="es-CO" sz="2000"/>
          </a:p>
          <a:p>
            <a:pPr lvl="1"/>
            <a:r>
              <a:rPr lang="es-CO" sz="2000" b="1"/>
              <a:t>Cantidad de memoria cache:</a:t>
            </a:r>
            <a:r>
              <a:rPr lang="es-CO" sz="2000"/>
              <a:t> </a:t>
            </a:r>
            <a:r>
              <a:rPr lang="es-ES" sz="2000"/>
              <a:t>está dentro del procesador. Ésta suele ser de unos pocos MB de capacidad, y en ella se almacenan datos que el procesador necesita de manera constante.</a:t>
            </a:r>
            <a:endParaRPr lang="es-CO" sz="2000"/>
          </a:p>
          <a:p>
            <a:pPr lvl="1"/>
            <a:r>
              <a:rPr lang="es-CO" sz="2000" b="1"/>
              <a:t>HyperThreading:</a:t>
            </a:r>
            <a:r>
              <a:rPr lang="es-CO" sz="2000"/>
              <a:t> </a:t>
            </a:r>
            <a:r>
              <a:rPr lang="es-ES" sz="2000"/>
              <a:t>divide un núcleo físico en dos núcleos lógicos, más conocidos como threads o hilos. Gracias a ello, un procesador de 2 núcleos funcionará como uno de 4, y uno de 4 funcionará como uno de 8. Curiosamente, son los i3 y los i7 los que tienen esta característica, mientras que los i5 no tienen HyperThreading. (¿i9 tiene HyperThreading?)</a:t>
            </a:r>
          </a:p>
          <a:p>
            <a:pPr lvl="2"/>
            <a:r>
              <a:rPr lang="es-ES" sz="2000"/>
              <a:t>Es importante tener en cuenta que un núcleo físico es más potente que uno virtual. Así, un procesador i5 de 4 núcleos reales va a ser siempre más potente que un i3 de 2 núcleos físicos y 4 virtuales.</a:t>
            </a:r>
          </a:p>
        </p:txBody>
      </p:sp>
    </p:spTree>
    <p:extLst>
      <p:ext uri="{BB962C8B-B14F-4D97-AF65-F5344CB8AC3E}">
        <p14:creationId xmlns:p14="http://schemas.microsoft.com/office/powerpoint/2010/main" val="315279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1926815224"/>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0" y="194636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2599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F17F2A-63D2-4E6B-90D8-3EF67F98E91B}"/>
              </a:ext>
            </a:extLst>
          </p:cNvPr>
          <p:cNvSpPr>
            <a:spLocks noGrp="1"/>
          </p:cNvSpPr>
          <p:nvPr>
            <p:ph type="title"/>
          </p:nvPr>
        </p:nvSpPr>
        <p:spPr>
          <a:xfrm>
            <a:off x="838200" y="365125"/>
            <a:ext cx="10515600" cy="1325563"/>
          </a:xfrm>
        </p:spPr>
        <p:txBody>
          <a:bodyPr>
            <a:normAutofit/>
          </a:bodyPr>
          <a:lstStyle/>
          <a:p>
            <a:pPr>
              <a:lnSpc>
                <a:spcPct val="90000"/>
              </a:lnSpc>
            </a:pPr>
            <a:r>
              <a:rPr lang="es-ES" sz="4200"/>
              <a:t>Numeración Intel para identificar los procesadores </a:t>
            </a:r>
            <a:endParaRPr lang="es-CO"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2202712-2BF4-4118-87CD-F083EE93CF44}"/>
              </a:ext>
            </a:extLst>
          </p:cNvPr>
          <p:cNvSpPr>
            <a:spLocks noGrp="1"/>
          </p:cNvSpPr>
          <p:nvPr>
            <p:ph idx="1"/>
          </p:nvPr>
        </p:nvSpPr>
        <p:spPr>
          <a:xfrm>
            <a:off x="838200" y="1929384"/>
            <a:ext cx="10515600" cy="4251960"/>
          </a:xfrm>
        </p:spPr>
        <p:txBody>
          <a:bodyPr>
            <a:normAutofit/>
          </a:bodyPr>
          <a:lstStyle/>
          <a:p>
            <a:pPr lvl="1"/>
            <a:r>
              <a:rPr lang="es-CO" sz="2000" b="1"/>
              <a:t>Frecuencia de procesamiento:</a:t>
            </a:r>
            <a:r>
              <a:rPr lang="es-CO" sz="2000"/>
              <a:t> </a:t>
            </a:r>
            <a:r>
              <a:rPr lang="es-ES" sz="2000"/>
              <a:t>La frecuencia de un procesador es el número de ciclos de reloj que puede realizar un procesador en un segundo. </a:t>
            </a:r>
          </a:p>
          <a:p>
            <a:pPr lvl="2"/>
            <a:r>
              <a:rPr lang="es-ES" sz="2000"/>
              <a:t>Un chip a 3,5 GHz puede hacer 3.500 millones de ciclos de reloj por segundo. En algunos casos, la frecuencia en GHz de algunos procesadores i3 es superior a la de procesadores i5 e i7. </a:t>
            </a:r>
          </a:p>
          <a:p>
            <a:pPr lvl="2"/>
            <a:r>
              <a:rPr lang="es-ES" sz="2000"/>
              <a:t>Esto no quiere decir que el i3 sea más potente, ya que los i5 y los i7 tienen lo que se conoce como Turbo Boost. </a:t>
            </a:r>
          </a:p>
          <a:p>
            <a:pPr lvl="1"/>
            <a:r>
              <a:rPr lang="es-ES" sz="2000"/>
              <a:t>El Turbo Boost permite que el procesador suba su frecuencia durante una cantidad determinada de tiempo en el caso de que sea necesario, funcionando a frecuencias más bajas cuando esto no sea así. </a:t>
            </a:r>
          </a:p>
          <a:p>
            <a:pPr lvl="2"/>
            <a:r>
              <a:rPr lang="es-ES" sz="2000"/>
              <a:t>Un i3-7300 funciona a 4 GHz, mientras que un i5-7600 alcanza los 3.5 GHz. Sin embargo, gracias al Turbo Boost, el i5-7600 llega a alcanzar los 4,1 GHz cuando hace falta.</a:t>
            </a:r>
            <a:endParaRPr lang="es-CO" sz="2000"/>
          </a:p>
        </p:txBody>
      </p:sp>
    </p:spTree>
    <p:extLst>
      <p:ext uri="{BB962C8B-B14F-4D97-AF65-F5344CB8AC3E}">
        <p14:creationId xmlns:p14="http://schemas.microsoft.com/office/powerpoint/2010/main" val="16074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F17F2A-63D2-4E6B-90D8-3EF67F98E91B}"/>
              </a:ext>
            </a:extLst>
          </p:cNvPr>
          <p:cNvSpPr>
            <a:spLocks noGrp="1"/>
          </p:cNvSpPr>
          <p:nvPr>
            <p:ph type="title"/>
          </p:nvPr>
        </p:nvSpPr>
        <p:spPr>
          <a:xfrm>
            <a:off x="838200" y="365125"/>
            <a:ext cx="10515600" cy="1325563"/>
          </a:xfrm>
        </p:spPr>
        <p:txBody>
          <a:bodyPr>
            <a:normAutofit/>
          </a:bodyPr>
          <a:lstStyle/>
          <a:p>
            <a:pPr>
              <a:lnSpc>
                <a:spcPct val="90000"/>
              </a:lnSpc>
            </a:pPr>
            <a:r>
              <a:rPr lang="es-ES" sz="4200"/>
              <a:t>Numeración Intel para identificar los procesadores </a:t>
            </a:r>
            <a:endParaRPr lang="es-CO"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2202712-2BF4-4118-87CD-F083EE93CF44}"/>
              </a:ext>
            </a:extLst>
          </p:cNvPr>
          <p:cNvSpPr>
            <a:spLocks noGrp="1"/>
          </p:cNvSpPr>
          <p:nvPr>
            <p:ph idx="1"/>
          </p:nvPr>
        </p:nvSpPr>
        <p:spPr>
          <a:xfrm>
            <a:off x="838200" y="1929384"/>
            <a:ext cx="10515600" cy="4251960"/>
          </a:xfrm>
        </p:spPr>
        <p:txBody>
          <a:bodyPr>
            <a:normAutofit/>
          </a:bodyPr>
          <a:lstStyle/>
          <a:p>
            <a:pPr lvl="1"/>
            <a:r>
              <a:rPr lang="es-ES" sz="2200" b="1"/>
              <a:t>Potencia de la tarjeta gráfica integrada:</a:t>
            </a:r>
            <a:r>
              <a:rPr lang="es-ES" sz="2200"/>
              <a:t> Prácticamente todos los procesadores de Intel incluyen una tarjeta gráfica en su interior, lo que hace que sus chips sean ideales para portátiles, al no requerir una tarjeta gráfica dedicada para funcionar, así como en un computador de sobremesa podemos estar un tiempo sin tarjeta gráfica dedicada por avería o porque la hayamos vendido a la espera de comprar una nueva. </a:t>
            </a:r>
          </a:p>
          <a:p>
            <a:pPr lvl="1"/>
            <a:r>
              <a:rPr lang="es-ES" sz="2200"/>
              <a:t>Intel ha homogeneizado las tarjetas gráficas que incluyen sus procesadores, y encontramos la HD 630 en todos los procesadores i3, i5 e i7 de computador y algunos de portátiles, mientras que la HD 620 queda relegada a unos pocos procesadores para portátiles.</a:t>
            </a:r>
            <a:endParaRPr lang="es-CO" sz="2200"/>
          </a:p>
        </p:txBody>
      </p:sp>
    </p:spTree>
    <p:extLst>
      <p:ext uri="{BB962C8B-B14F-4D97-AF65-F5344CB8AC3E}">
        <p14:creationId xmlns:p14="http://schemas.microsoft.com/office/powerpoint/2010/main" val="3553515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FD8CF9-EF82-4314-900E-E551B6418DDF}"/>
              </a:ext>
            </a:extLst>
          </p:cNvPr>
          <p:cNvSpPr>
            <a:spLocks noGrp="1"/>
          </p:cNvSpPr>
          <p:nvPr>
            <p:ph type="title"/>
          </p:nvPr>
        </p:nvSpPr>
        <p:spPr>
          <a:xfrm>
            <a:off x="838200" y="365125"/>
            <a:ext cx="10515600" cy="1325563"/>
          </a:xfrm>
        </p:spPr>
        <p:txBody>
          <a:bodyPr>
            <a:normAutofit/>
          </a:bodyPr>
          <a:lstStyle/>
          <a:p>
            <a:pPr>
              <a:lnSpc>
                <a:spcPct val="90000"/>
              </a:lnSpc>
            </a:pPr>
            <a:r>
              <a:rPr lang="es-CO" sz="4200"/>
              <a:t>Listas con las características de procesadores/microarquitecturas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194E5E1-3C71-4E8B-9715-3F0FFFAF1B5B}"/>
              </a:ext>
            </a:extLst>
          </p:cNvPr>
          <p:cNvSpPr>
            <a:spLocks noGrp="1"/>
          </p:cNvSpPr>
          <p:nvPr>
            <p:ph idx="1"/>
          </p:nvPr>
        </p:nvSpPr>
        <p:spPr>
          <a:xfrm>
            <a:off x="838200" y="1929384"/>
            <a:ext cx="10515600" cy="4251960"/>
          </a:xfrm>
        </p:spPr>
        <p:txBody>
          <a:bodyPr>
            <a:normAutofit/>
          </a:bodyPr>
          <a:lstStyle/>
          <a:p>
            <a:r>
              <a:rPr lang="es-CO" sz="2200" dirty="0">
                <a:hlinkClick r:id="rId2"/>
              </a:rPr>
              <a:t>https://en.wikipedia.org/wiki/List_of_Intel_Core_i3_microprocessors</a:t>
            </a:r>
            <a:endParaRPr lang="es-CO" sz="2200" dirty="0"/>
          </a:p>
          <a:p>
            <a:r>
              <a:rPr lang="es-CO" sz="2200" dirty="0">
                <a:hlinkClick r:id="rId2"/>
              </a:rPr>
              <a:t>https://en.wikipedia.org/wiki/List_of_Intel_Core_i5_microprocessors</a:t>
            </a:r>
            <a:endParaRPr lang="es-CO" sz="2200" dirty="0"/>
          </a:p>
          <a:p>
            <a:r>
              <a:rPr lang="es-CO" sz="2200" dirty="0">
                <a:hlinkClick r:id="rId3"/>
              </a:rPr>
              <a:t>https://en.wikipedia.org/wiki/List_of_Intel_Core_i7_microprocessors</a:t>
            </a:r>
            <a:endParaRPr lang="es-CO" sz="2200" dirty="0"/>
          </a:p>
          <a:p>
            <a:r>
              <a:rPr lang="es-CO" sz="2200" dirty="0">
                <a:hlinkClick r:id="rId4"/>
              </a:rPr>
              <a:t>https://en.wikipedia.org/wiki/List_of_Intel_Core_i9_microprocessors</a:t>
            </a:r>
            <a:endParaRPr lang="es-CO" sz="2200" dirty="0"/>
          </a:p>
          <a:p>
            <a:r>
              <a:rPr lang="es-CO" sz="2200" dirty="0">
                <a:hlinkClick r:id="rId5"/>
              </a:rPr>
              <a:t>https://en.wikipedia.org/wiki/List_of_AMD_microprocessors</a:t>
            </a:r>
            <a:endParaRPr lang="es-CO" sz="2200" dirty="0"/>
          </a:p>
          <a:p>
            <a:r>
              <a:rPr lang="es-CO" sz="2200" dirty="0">
                <a:hlinkClick r:id="rId6"/>
              </a:rPr>
              <a:t>https://en.wikipedia.org/wiki/List_of_ARM_microarchitectures</a:t>
            </a:r>
            <a:endParaRPr lang="es-CO" sz="2200" dirty="0"/>
          </a:p>
          <a:p>
            <a:endParaRPr lang="es-CO" sz="2200" dirty="0"/>
          </a:p>
          <a:p>
            <a:endParaRPr lang="es-CO" sz="2200" dirty="0"/>
          </a:p>
        </p:txBody>
      </p:sp>
      <p:pic>
        <p:nvPicPr>
          <p:cNvPr id="5" name="Imagen 4" descr="Forma&#10;&#10;Descripción generada automáticamente con confianza media">
            <a:extLst>
              <a:ext uri="{FF2B5EF4-FFF2-40B4-BE49-F238E27FC236}">
                <a16:creationId xmlns:a16="http://schemas.microsoft.com/office/drawing/2014/main" id="{3B5AEC60-83BA-6E84-50A0-37F3487D79E3}"/>
              </a:ext>
            </a:extLst>
          </p:cNvPr>
          <p:cNvPicPr>
            <a:picLocks noChangeAspect="1"/>
          </p:cNvPicPr>
          <p:nvPr/>
        </p:nvPicPr>
        <p:blipFill>
          <a:blip r:embed="rId7"/>
          <a:stretch>
            <a:fillRect/>
          </a:stretch>
        </p:blipFill>
        <p:spPr>
          <a:xfrm>
            <a:off x="2033381" y="5040000"/>
            <a:ext cx="3000000" cy="720000"/>
          </a:xfrm>
          <a:prstGeom prst="rect">
            <a:avLst/>
          </a:prstGeom>
        </p:spPr>
      </p:pic>
      <p:pic>
        <p:nvPicPr>
          <p:cNvPr id="7" name="Imagen 6" descr="Imagen que contiene reloj, monitor, dibujo&#10;&#10;Descripción generada automáticamente">
            <a:extLst>
              <a:ext uri="{FF2B5EF4-FFF2-40B4-BE49-F238E27FC236}">
                <a16:creationId xmlns:a16="http://schemas.microsoft.com/office/drawing/2014/main" id="{32E2592E-50B1-E708-96EE-C64558548B99}"/>
              </a:ext>
            </a:extLst>
          </p:cNvPr>
          <p:cNvPicPr>
            <a:picLocks noChangeAspect="1"/>
          </p:cNvPicPr>
          <p:nvPr/>
        </p:nvPicPr>
        <p:blipFill>
          <a:blip r:embed="rId8"/>
          <a:stretch>
            <a:fillRect/>
          </a:stretch>
        </p:blipFill>
        <p:spPr>
          <a:xfrm>
            <a:off x="7665140" y="5040000"/>
            <a:ext cx="2329412" cy="720000"/>
          </a:xfrm>
          <a:prstGeom prst="rect">
            <a:avLst/>
          </a:prstGeom>
        </p:spPr>
      </p:pic>
    </p:spTree>
    <p:extLst>
      <p:ext uri="{BB962C8B-B14F-4D97-AF65-F5344CB8AC3E}">
        <p14:creationId xmlns:p14="http://schemas.microsoft.com/office/powerpoint/2010/main" val="3514500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B4532-5701-2CFB-BAA4-5AF710484B3B}"/>
              </a:ext>
            </a:extLst>
          </p:cNvPr>
          <p:cNvSpPr>
            <a:spLocks noGrp="1"/>
          </p:cNvSpPr>
          <p:nvPr>
            <p:ph type="title"/>
          </p:nvPr>
        </p:nvSpPr>
        <p:spPr/>
        <p:txBody>
          <a:bodyPr/>
          <a:lstStyle/>
          <a:p>
            <a:r>
              <a:rPr lang="es-CO" dirty="0"/>
              <a:t>Arquitectura de multiprocesamiento NUMA.</a:t>
            </a:r>
          </a:p>
        </p:txBody>
      </p:sp>
      <p:sp>
        <p:nvSpPr>
          <p:cNvPr id="3" name="Marcador de contenido 2">
            <a:extLst>
              <a:ext uri="{FF2B5EF4-FFF2-40B4-BE49-F238E27FC236}">
                <a16:creationId xmlns:a16="http://schemas.microsoft.com/office/drawing/2014/main" id="{8A65E6BE-ECB2-06D0-1D72-CACE610F64D7}"/>
              </a:ext>
            </a:extLst>
          </p:cNvPr>
          <p:cNvSpPr>
            <a:spLocks noGrp="1"/>
          </p:cNvSpPr>
          <p:nvPr>
            <p:ph idx="1"/>
          </p:nvPr>
        </p:nvSpPr>
        <p:spPr>
          <a:xfrm>
            <a:off x="609600" y="1600201"/>
            <a:ext cx="5486396" cy="5078895"/>
          </a:xfrm>
        </p:spPr>
        <p:txBody>
          <a:bodyPr>
            <a:normAutofit fontScale="85000" lnSpcReduction="20000"/>
          </a:bodyPr>
          <a:lstStyle/>
          <a:p>
            <a:r>
              <a:rPr lang="es-MX" dirty="0"/>
              <a:t>NUMA: </a:t>
            </a:r>
            <a:r>
              <a:rPr lang="es-MX" i="1" dirty="0"/>
              <a:t>Non-</a:t>
            </a:r>
            <a:r>
              <a:rPr lang="es-MX" i="1" dirty="0" err="1"/>
              <a:t>Uniform</a:t>
            </a:r>
            <a:r>
              <a:rPr lang="es-MX" i="1" dirty="0"/>
              <a:t> </a:t>
            </a:r>
            <a:r>
              <a:rPr lang="es-MX" i="1" dirty="0" err="1"/>
              <a:t>Memory</a:t>
            </a:r>
            <a:r>
              <a:rPr lang="es-MX" i="1" dirty="0"/>
              <a:t> Access</a:t>
            </a:r>
          </a:p>
          <a:p>
            <a:pPr lvl="1"/>
            <a:r>
              <a:rPr lang="es-MX" dirty="0"/>
              <a:t>Proporcionar a cada CPU (o grupo de </a:t>
            </a:r>
            <a:r>
              <a:rPr lang="es-MX" dirty="0" err="1"/>
              <a:t>CPUs</a:t>
            </a:r>
            <a:r>
              <a:rPr lang="es-MX" dirty="0"/>
              <a:t>) su propia memoria local a la que se accede a través de un bus local pequeño y rápido. </a:t>
            </a:r>
          </a:p>
          <a:p>
            <a:pPr lvl="1"/>
            <a:r>
              <a:rPr lang="es-MX" dirty="0"/>
              <a:t>Las CPU están conectadas por una interconexión de sistema compartida, de modo que todas las CPU comparten un espacio de direcciones físico.</a:t>
            </a:r>
          </a:p>
          <a:p>
            <a:pPr lvl="1"/>
            <a:r>
              <a:rPr lang="es-MX" dirty="0"/>
              <a:t>Cuando una CPU accede a su memoria local, no sólo lo hace con rapidez, sino que además no existe contención en la interconexión del sistema.</a:t>
            </a:r>
            <a:endParaRPr lang="es-CO" dirty="0"/>
          </a:p>
        </p:txBody>
      </p:sp>
      <p:grpSp>
        <p:nvGrpSpPr>
          <p:cNvPr id="38" name="Grupo 37">
            <a:extLst>
              <a:ext uri="{FF2B5EF4-FFF2-40B4-BE49-F238E27FC236}">
                <a16:creationId xmlns:a16="http://schemas.microsoft.com/office/drawing/2014/main" id="{6970CE42-AD40-4705-D01C-BE75F1F5C9F4}"/>
              </a:ext>
            </a:extLst>
          </p:cNvPr>
          <p:cNvGrpSpPr/>
          <p:nvPr/>
        </p:nvGrpSpPr>
        <p:grpSpPr>
          <a:xfrm>
            <a:off x="6927571" y="1682197"/>
            <a:ext cx="4248979" cy="3746396"/>
            <a:chOff x="6728791" y="2166731"/>
            <a:chExt cx="4248979" cy="3746396"/>
          </a:xfrm>
        </p:grpSpPr>
        <p:sp>
          <p:nvSpPr>
            <p:cNvPr id="4" name="Rectángulo 3">
              <a:extLst>
                <a:ext uri="{FF2B5EF4-FFF2-40B4-BE49-F238E27FC236}">
                  <a16:creationId xmlns:a16="http://schemas.microsoft.com/office/drawing/2014/main" id="{A591DDBE-A957-6978-B2FC-B64F9916A0B6}"/>
                </a:ext>
              </a:extLst>
            </p:cNvPr>
            <p:cNvSpPr/>
            <p:nvPr/>
          </p:nvSpPr>
          <p:spPr>
            <a:xfrm>
              <a:off x="6728791" y="2166731"/>
              <a:ext cx="1361661" cy="66592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Memoria</a:t>
              </a:r>
              <a:r>
                <a:rPr lang="es-MX" baseline="-25000" dirty="0">
                  <a:solidFill>
                    <a:schemeClr val="tx1"/>
                  </a:solidFill>
                </a:rPr>
                <a:t>0</a:t>
              </a:r>
              <a:endParaRPr lang="es-CO" baseline="-25000" dirty="0">
                <a:solidFill>
                  <a:schemeClr val="tx1"/>
                </a:solidFill>
              </a:endParaRPr>
            </a:p>
          </p:txBody>
        </p:sp>
        <p:sp>
          <p:nvSpPr>
            <p:cNvPr id="5" name="Rectángulo 4">
              <a:extLst>
                <a:ext uri="{FF2B5EF4-FFF2-40B4-BE49-F238E27FC236}">
                  <a16:creationId xmlns:a16="http://schemas.microsoft.com/office/drawing/2014/main" id="{C0190AF4-3F0A-A9A8-234C-9522F07C0BAB}"/>
                </a:ext>
              </a:extLst>
            </p:cNvPr>
            <p:cNvSpPr/>
            <p:nvPr/>
          </p:nvSpPr>
          <p:spPr>
            <a:xfrm>
              <a:off x="6728791" y="3066221"/>
              <a:ext cx="1361661" cy="665921"/>
            </a:xfrm>
            <a:prstGeom prst="rect">
              <a:avLst/>
            </a:prstGeom>
            <a:gradFill>
              <a:gsLst>
                <a:gs pos="0">
                  <a:schemeClr val="bg1">
                    <a:lumMod val="65000"/>
                  </a:schemeClr>
                </a:gs>
                <a:gs pos="100000">
                  <a:schemeClr val="bg1">
                    <a:lumMod val="9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CPU</a:t>
              </a:r>
              <a:r>
                <a:rPr lang="es-MX" baseline="-25000" dirty="0">
                  <a:solidFill>
                    <a:schemeClr val="tx1"/>
                  </a:solidFill>
                </a:rPr>
                <a:t>0</a:t>
              </a:r>
              <a:endParaRPr lang="es-CO" baseline="-25000" dirty="0">
                <a:solidFill>
                  <a:schemeClr val="tx1"/>
                </a:solidFill>
              </a:endParaRPr>
            </a:p>
          </p:txBody>
        </p:sp>
        <p:sp>
          <p:nvSpPr>
            <p:cNvPr id="6" name="Rectángulo 5">
              <a:extLst>
                <a:ext uri="{FF2B5EF4-FFF2-40B4-BE49-F238E27FC236}">
                  <a16:creationId xmlns:a16="http://schemas.microsoft.com/office/drawing/2014/main" id="{11200507-717B-D1CA-C93A-56A3C7043799}"/>
                </a:ext>
              </a:extLst>
            </p:cNvPr>
            <p:cNvSpPr/>
            <p:nvPr/>
          </p:nvSpPr>
          <p:spPr>
            <a:xfrm>
              <a:off x="9616109" y="2166731"/>
              <a:ext cx="1361661" cy="66592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Memoria</a:t>
              </a:r>
              <a:r>
                <a:rPr lang="es-MX" baseline="-25000" dirty="0">
                  <a:solidFill>
                    <a:schemeClr val="tx1"/>
                  </a:solidFill>
                </a:rPr>
                <a:t>1</a:t>
              </a:r>
              <a:endParaRPr lang="es-CO" baseline="-25000" dirty="0">
                <a:solidFill>
                  <a:schemeClr val="tx1"/>
                </a:solidFill>
              </a:endParaRPr>
            </a:p>
          </p:txBody>
        </p:sp>
        <p:sp>
          <p:nvSpPr>
            <p:cNvPr id="7" name="Rectángulo 6">
              <a:extLst>
                <a:ext uri="{FF2B5EF4-FFF2-40B4-BE49-F238E27FC236}">
                  <a16:creationId xmlns:a16="http://schemas.microsoft.com/office/drawing/2014/main" id="{612EBFA8-324E-67BD-C199-F79BBCDF40AB}"/>
                </a:ext>
              </a:extLst>
            </p:cNvPr>
            <p:cNvSpPr/>
            <p:nvPr/>
          </p:nvSpPr>
          <p:spPr>
            <a:xfrm>
              <a:off x="6728791" y="5239097"/>
              <a:ext cx="1361661" cy="66592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Memoria</a:t>
              </a:r>
              <a:r>
                <a:rPr lang="es-MX" baseline="-25000" dirty="0">
                  <a:solidFill>
                    <a:schemeClr val="tx1"/>
                  </a:solidFill>
                </a:rPr>
                <a:t>2</a:t>
              </a:r>
              <a:endParaRPr lang="es-CO" baseline="-25000" dirty="0">
                <a:solidFill>
                  <a:schemeClr val="tx1"/>
                </a:solidFill>
              </a:endParaRPr>
            </a:p>
          </p:txBody>
        </p:sp>
        <p:sp>
          <p:nvSpPr>
            <p:cNvPr id="8" name="Rectángulo 7">
              <a:extLst>
                <a:ext uri="{FF2B5EF4-FFF2-40B4-BE49-F238E27FC236}">
                  <a16:creationId xmlns:a16="http://schemas.microsoft.com/office/drawing/2014/main" id="{14245227-B3C4-E756-6663-6C2B2EBF5AAA}"/>
                </a:ext>
              </a:extLst>
            </p:cNvPr>
            <p:cNvSpPr/>
            <p:nvPr/>
          </p:nvSpPr>
          <p:spPr>
            <a:xfrm>
              <a:off x="9616108" y="5247206"/>
              <a:ext cx="1361661" cy="665921"/>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Memoria</a:t>
              </a:r>
              <a:r>
                <a:rPr lang="es-MX" baseline="-25000" dirty="0">
                  <a:solidFill>
                    <a:schemeClr val="tx1"/>
                  </a:solidFill>
                </a:rPr>
                <a:t>3</a:t>
              </a:r>
              <a:endParaRPr lang="es-CO" baseline="-25000" dirty="0">
                <a:solidFill>
                  <a:schemeClr val="tx1"/>
                </a:solidFill>
              </a:endParaRPr>
            </a:p>
          </p:txBody>
        </p:sp>
        <p:sp>
          <p:nvSpPr>
            <p:cNvPr id="9" name="Rectángulo 8">
              <a:extLst>
                <a:ext uri="{FF2B5EF4-FFF2-40B4-BE49-F238E27FC236}">
                  <a16:creationId xmlns:a16="http://schemas.microsoft.com/office/drawing/2014/main" id="{DD066064-4959-B109-52DB-35DF5DE7138D}"/>
                </a:ext>
              </a:extLst>
            </p:cNvPr>
            <p:cNvSpPr/>
            <p:nvPr/>
          </p:nvSpPr>
          <p:spPr>
            <a:xfrm>
              <a:off x="9616107" y="3064564"/>
              <a:ext cx="1361661" cy="665921"/>
            </a:xfrm>
            <a:prstGeom prst="rect">
              <a:avLst/>
            </a:prstGeom>
            <a:gradFill>
              <a:gsLst>
                <a:gs pos="0">
                  <a:schemeClr val="bg1">
                    <a:lumMod val="65000"/>
                  </a:schemeClr>
                </a:gs>
                <a:gs pos="100000">
                  <a:schemeClr val="bg1">
                    <a:lumMod val="9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CPU</a:t>
              </a:r>
              <a:r>
                <a:rPr lang="es-MX" baseline="-25000" dirty="0">
                  <a:solidFill>
                    <a:schemeClr val="tx1"/>
                  </a:solidFill>
                </a:rPr>
                <a:t>1</a:t>
              </a:r>
              <a:endParaRPr lang="es-CO" baseline="-25000" dirty="0">
                <a:solidFill>
                  <a:schemeClr val="tx1"/>
                </a:solidFill>
              </a:endParaRPr>
            </a:p>
          </p:txBody>
        </p:sp>
        <p:sp>
          <p:nvSpPr>
            <p:cNvPr id="10" name="Rectángulo 9">
              <a:extLst>
                <a:ext uri="{FF2B5EF4-FFF2-40B4-BE49-F238E27FC236}">
                  <a16:creationId xmlns:a16="http://schemas.microsoft.com/office/drawing/2014/main" id="{DEF2A92A-30E9-18FD-5CFC-F797B0BC3AF1}"/>
                </a:ext>
              </a:extLst>
            </p:cNvPr>
            <p:cNvSpPr/>
            <p:nvPr/>
          </p:nvSpPr>
          <p:spPr>
            <a:xfrm>
              <a:off x="6728791" y="4354342"/>
              <a:ext cx="1361661" cy="665921"/>
            </a:xfrm>
            <a:prstGeom prst="rect">
              <a:avLst/>
            </a:prstGeom>
            <a:gradFill>
              <a:gsLst>
                <a:gs pos="0">
                  <a:schemeClr val="bg1">
                    <a:lumMod val="65000"/>
                  </a:schemeClr>
                </a:gs>
                <a:gs pos="100000">
                  <a:schemeClr val="bg1">
                    <a:lumMod val="9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CPU</a:t>
              </a:r>
              <a:r>
                <a:rPr lang="es-MX" baseline="-25000" dirty="0">
                  <a:solidFill>
                    <a:schemeClr val="tx1"/>
                  </a:solidFill>
                </a:rPr>
                <a:t>2</a:t>
              </a:r>
              <a:endParaRPr lang="es-CO" baseline="-25000" dirty="0">
                <a:solidFill>
                  <a:schemeClr val="tx1"/>
                </a:solidFill>
              </a:endParaRPr>
            </a:p>
          </p:txBody>
        </p:sp>
        <p:sp>
          <p:nvSpPr>
            <p:cNvPr id="11" name="Rectángulo 10">
              <a:extLst>
                <a:ext uri="{FF2B5EF4-FFF2-40B4-BE49-F238E27FC236}">
                  <a16:creationId xmlns:a16="http://schemas.microsoft.com/office/drawing/2014/main" id="{5E4DB2BB-5987-C7FB-5332-5F43CE2141F7}"/>
                </a:ext>
              </a:extLst>
            </p:cNvPr>
            <p:cNvSpPr/>
            <p:nvPr/>
          </p:nvSpPr>
          <p:spPr>
            <a:xfrm>
              <a:off x="9616109" y="4354342"/>
              <a:ext cx="1361661" cy="665921"/>
            </a:xfrm>
            <a:prstGeom prst="rect">
              <a:avLst/>
            </a:prstGeom>
            <a:gradFill>
              <a:gsLst>
                <a:gs pos="0">
                  <a:schemeClr val="bg1">
                    <a:lumMod val="65000"/>
                  </a:schemeClr>
                </a:gs>
                <a:gs pos="100000">
                  <a:schemeClr val="bg1">
                    <a:lumMod val="9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MX" dirty="0">
                  <a:solidFill>
                    <a:schemeClr val="tx1"/>
                  </a:solidFill>
                </a:rPr>
                <a:t>CPU</a:t>
              </a:r>
              <a:r>
                <a:rPr lang="es-MX" baseline="-25000" dirty="0">
                  <a:solidFill>
                    <a:schemeClr val="tx1"/>
                  </a:solidFill>
                </a:rPr>
                <a:t>3</a:t>
              </a:r>
              <a:endParaRPr lang="es-CO" baseline="-25000" dirty="0">
                <a:solidFill>
                  <a:schemeClr val="tx1"/>
                </a:solidFill>
              </a:endParaRPr>
            </a:p>
          </p:txBody>
        </p:sp>
        <p:cxnSp>
          <p:nvCxnSpPr>
            <p:cNvPr id="13" name="Conector recto 12">
              <a:extLst>
                <a:ext uri="{FF2B5EF4-FFF2-40B4-BE49-F238E27FC236}">
                  <a16:creationId xmlns:a16="http://schemas.microsoft.com/office/drawing/2014/main" id="{F9057E54-BE5B-809B-93AB-DAEEB168F188}"/>
                </a:ext>
              </a:extLst>
            </p:cNvPr>
            <p:cNvCxnSpPr>
              <a:stCxn id="4" idx="2"/>
              <a:endCxn id="5" idx="0"/>
            </p:cNvCxnSpPr>
            <p:nvPr/>
          </p:nvCxnSpPr>
          <p:spPr>
            <a:xfrm>
              <a:off x="7409622" y="2832652"/>
              <a:ext cx="0" cy="2335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Conector recto 14">
              <a:extLst>
                <a:ext uri="{FF2B5EF4-FFF2-40B4-BE49-F238E27FC236}">
                  <a16:creationId xmlns:a16="http://schemas.microsoft.com/office/drawing/2014/main" id="{1F5EEB1F-9357-ECE1-4258-6CB5762AB4DE}"/>
                </a:ext>
              </a:extLst>
            </p:cNvPr>
            <p:cNvCxnSpPr>
              <a:stCxn id="6" idx="2"/>
              <a:endCxn id="9" idx="0"/>
            </p:cNvCxnSpPr>
            <p:nvPr/>
          </p:nvCxnSpPr>
          <p:spPr>
            <a:xfrm flipH="1">
              <a:off x="10296938" y="2832652"/>
              <a:ext cx="2" cy="2319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Conector recto 16">
              <a:extLst>
                <a:ext uri="{FF2B5EF4-FFF2-40B4-BE49-F238E27FC236}">
                  <a16:creationId xmlns:a16="http://schemas.microsoft.com/office/drawing/2014/main" id="{F6ECBE16-252D-68D8-6B2B-249134783D56}"/>
                </a:ext>
              </a:extLst>
            </p:cNvPr>
            <p:cNvCxnSpPr>
              <a:stCxn id="10" idx="2"/>
              <a:endCxn id="7" idx="0"/>
            </p:cNvCxnSpPr>
            <p:nvPr/>
          </p:nvCxnSpPr>
          <p:spPr>
            <a:xfrm>
              <a:off x="7409622" y="5020263"/>
              <a:ext cx="0" cy="2188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Conector recto 18">
              <a:extLst>
                <a:ext uri="{FF2B5EF4-FFF2-40B4-BE49-F238E27FC236}">
                  <a16:creationId xmlns:a16="http://schemas.microsoft.com/office/drawing/2014/main" id="{65933248-693C-5CFA-4974-64FC59556F4D}"/>
                </a:ext>
              </a:extLst>
            </p:cNvPr>
            <p:cNvCxnSpPr>
              <a:stCxn id="11" idx="2"/>
              <a:endCxn id="8" idx="0"/>
            </p:cNvCxnSpPr>
            <p:nvPr/>
          </p:nvCxnSpPr>
          <p:spPr>
            <a:xfrm flipH="1">
              <a:off x="10296939" y="5020263"/>
              <a:ext cx="1" cy="22694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Conector recto 20">
              <a:extLst>
                <a:ext uri="{FF2B5EF4-FFF2-40B4-BE49-F238E27FC236}">
                  <a16:creationId xmlns:a16="http://schemas.microsoft.com/office/drawing/2014/main" id="{D198578C-8045-57B6-0F5B-81525AA0D4A2}"/>
                </a:ext>
              </a:extLst>
            </p:cNvPr>
            <p:cNvCxnSpPr>
              <a:stCxn id="5" idx="2"/>
              <a:endCxn id="10" idx="0"/>
            </p:cNvCxnSpPr>
            <p:nvPr/>
          </p:nvCxnSpPr>
          <p:spPr>
            <a:xfrm>
              <a:off x="7409622" y="3732142"/>
              <a:ext cx="0" cy="6222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2" name="Conector recto 21">
              <a:extLst>
                <a:ext uri="{FF2B5EF4-FFF2-40B4-BE49-F238E27FC236}">
                  <a16:creationId xmlns:a16="http://schemas.microsoft.com/office/drawing/2014/main" id="{1A38E4A2-C78F-BD3A-0CDE-5B60DCEFAFCC}"/>
                </a:ext>
              </a:extLst>
            </p:cNvPr>
            <p:cNvCxnSpPr>
              <a:cxnSpLocks/>
              <a:stCxn id="9" idx="2"/>
              <a:endCxn id="11" idx="0"/>
            </p:cNvCxnSpPr>
            <p:nvPr/>
          </p:nvCxnSpPr>
          <p:spPr>
            <a:xfrm>
              <a:off x="10296938" y="3730485"/>
              <a:ext cx="2" cy="623857"/>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Conector recto 24">
              <a:extLst>
                <a:ext uri="{FF2B5EF4-FFF2-40B4-BE49-F238E27FC236}">
                  <a16:creationId xmlns:a16="http://schemas.microsoft.com/office/drawing/2014/main" id="{1FA56910-E7DF-FCC6-A2B7-2723C43B7B60}"/>
                </a:ext>
              </a:extLst>
            </p:cNvPr>
            <p:cNvCxnSpPr>
              <a:cxnSpLocks/>
              <a:stCxn id="5" idx="3"/>
              <a:endCxn id="9" idx="1"/>
            </p:cNvCxnSpPr>
            <p:nvPr/>
          </p:nvCxnSpPr>
          <p:spPr>
            <a:xfrm flipV="1">
              <a:off x="8090452" y="3397525"/>
              <a:ext cx="1525655" cy="1657"/>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 name="Conector recto 27">
              <a:extLst>
                <a:ext uri="{FF2B5EF4-FFF2-40B4-BE49-F238E27FC236}">
                  <a16:creationId xmlns:a16="http://schemas.microsoft.com/office/drawing/2014/main" id="{8EE9B4B5-F5C7-4BB0-6D06-41DCBED998E2}"/>
                </a:ext>
              </a:extLst>
            </p:cNvPr>
            <p:cNvCxnSpPr>
              <a:cxnSpLocks/>
              <a:stCxn id="10" idx="3"/>
              <a:endCxn id="11" idx="1"/>
            </p:cNvCxnSpPr>
            <p:nvPr/>
          </p:nvCxnSpPr>
          <p:spPr>
            <a:xfrm>
              <a:off x="8090452" y="4687303"/>
              <a:ext cx="1525657"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DB233C20-AF26-EA1A-A761-A22A9EE07299}"/>
                </a:ext>
              </a:extLst>
            </p:cNvPr>
            <p:cNvCxnSpPr>
              <a:cxnSpLocks/>
            </p:cNvCxnSpPr>
            <p:nvPr/>
          </p:nvCxnSpPr>
          <p:spPr>
            <a:xfrm flipV="1">
              <a:off x="8090452" y="3732142"/>
              <a:ext cx="1525655" cy="6222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4" name="Conector recto 33">
              <a:extLst>
                <a:ext uri="{FF2B5EF4-FFF2-40B4-BE49-F238E27FC236}">
                  <a16:creationId xmlns:a16="http://schemas.microsoft.com/office/drawing/2014/main" id="{A4E98AE3-ECFD-2494-12DD-76CF6979F2C4}"/>
                </a:ext>
              </a:extLst>
            </p:cNvPr>
            <p:cNvCxnSpPr>
              <a:cxnSpLocks/>
            </p:cNvCxnSpPr>
            <p:nvPr/>
          </p:nvCxnSpPr>
          <p:spPr>
            <a:xfrm>
              <a:off x="8090450" y="3730485"/>
              <a:ext cx="1525659" cy="6222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89003928-0E75-0E70-126B-278F9E3767AE}"/>
                </a:ext>
              </a:extLst>
            </p:cNvPr>
            <p:cNvSpPr txBox="1"/>
            <p:nvPr/>
          </p:nvSpPr>
          <p:spPr>
            <a:xfrm>
              <a:off x="8339986" y="3101511"/>
              <a:ext cx="1190582" cy="307777"/>
            </a:xfrm>
            <a:prstGeom prst="rect">
              <a:avLst/>
            </a:prstGeom>
            <a:noFill/>
          </p:spPr>
          <p:txBody>
            <a:bodyPr wrap="none" rtlCol="0">
              <a:spAutoFit/>
            </a:bodyPr>
            <a:lstStyle/>
            <a:p>
              <a:r>
                <a:rPr lang="es-MX" sz="1400" dirty="0"/>
                <a:t>Interconexión</a:t>
              </a:r>
              <a:endParaRPr lang="es-CO" sz="1400" dirty="0"/>
            </a:p>
          </p:txBody>
        </p:sp>
      </p:grpSp>
      <p:sp>
        <p:nvSpPr>
          <p:cNvPr id="39" name="CuadroTexto 38">
            <a:extLst>
              <a:ext uri="{FF2B5EF4-FFF2-40B4-BE49-F238E27FC236}">
                <a16:creationId xmlns:a16="http://schemas.microsoft.com/office/drawing/2014/main" id="{8CD6967C-5C7B-5BB4-BAB0-EEC5BD03FAEE}"/>
              </a:ext>
            </a:extLst>
          </p:cNvPr>
          <p:cNvSpPr txBox="1"/>
          <p:nvPr/>
        </p:nvSpPr>
        <p:spPr>
          <a:xfrm>
            <a:off x="6798365" y="5536096"/>
            <a:ext cx="4967577" cy="1077218"/>
          </a:xfrm>
          <a:prstGeom prst="rect">
            <a:avLst/>
          </a:prstGeom>
          <a:noFill/>
        </p:spPr>
        <p:txBody>
          <a:bodyPr wrap="square" rtlCol="0">
            <a:spAutoFit/>
          </a:bodyPr>
          <a:lstStyle/>
          <a:p>
            <a:r>
              <a:rPr lang="es-MX" sz="1600" dirty="0"/>
              <a:t>Un posible inconveniente de NUMA es el aumento de la latencia cuando una CPU debe acceder a la memoria remota a través de la interconexión del sistema: puede suponer una pérdida de rendimiento.</a:t>
            </a:r>
            <a:endParaRPr lang="es-CO" sz="1600" dirty="0"/>
          </a:p>
        </p:txBody>
      </p:sp>
    </p:spTree>
    <p:extLst>
      <p:ext uri="{BB962C8B-B14F-4D97-AF65-F5344CB8AC3E}">
        <p14:creationId xmlns:p14="http://schemas.microsoft.com/office/powerpoint/2010/main" val="219380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A034-C2E9-E450-0C31-0B391B755003}"/>
              </a:ext>
            </a:extLst>
          </p:cNvPr>
          <p:cNvSpPr>
            <a:spLocks noGrp="1"/>
          </p:cNvSpPr>
          <p:nvPr>
            <p:ph type="title"/>
          </p:nvPr>
        </p:nvSpPr>
        <p:spPr/>
        <p:txBody>
          <a:bodyPr/>
          <a:lstStyle/>
          <a:p>
            <a:r>
              <a:rPr lang="es-CO" dirty="0"/>
              <a:t>Placa base de PC</a:t>
            </a:r>
          </a:p>
        </p:txBody>
      </p:sp>
      <p:sp>
        <p:nvSpPr>
          <p:cNvPr id="3" name="Marcador de contenido 2">
            <a:extLst>
              <a:ext uri="{FF2B5EF4-FFF2-40B4-BE49-F238E27FC236}">
                <a16:creationId xmlns:a16="http://schemas.microsoft.com/office/drawing/2014/main" id="{12E7AADF-65A0-F48C-061F-B95FBB5B9C8A}"/>
              </a:ext>
            </a:extLst>
          </p:cNvPr>
          <p:cNvSpPr>
            <a:spLocks noGrp="1"/>
          </p:cNvSpPr>
          <p:nvPr>
            <p:ph idx="1"/>
          </p:nvPr>
        </p:nvSpPr>
        <p:spPr>
          <a:xfrm>
            <a:off x="609600" y="5377868"/>
            <a:ext cx="10972800" cy="1325564"/>
          </a:xfrm>
        </p:spPr>
        <p:txBody>
          <a:bodyPr>
            <a:normAutofit fontScale="62500" lnSpcReduction="20000"/>
          </a:bodyPr>
          <a:lstStyle/>
          <a:p>
            <a:pPr marL="0" indent="0">
              <a:buNone/>
            </a:pPr>
            <a:r>
              <a:rPr lang="es-MX" dirty="0"/>
              <a:t>Esta placa es un computador completamente funcional, una vez que sus ranuras están ocupadas. Consta de un zócalo de procesador que contiene una CPU, ranuras de DRAM, ranuras de bus PCIe y conectores de E/S de varios tipos. Incluso las CPU de propósito general más baratas contienen varios </a:t>
            </a:r>
            <a:r>
              <a:rPr lang="es-MX" dirty="0" err="1"/>
              <a:t>cores</a:t>
            </a:r>
            <a:r>
              <a:rPr lang="es-MX" dirty="0"/>
              <a:t>. Algunas placas base contienen varios zócalos de procesador. Los computadores más avanzados permiten más de una placa base, creando sistemas NUMA.</a:t>
            </a:r>
            <a:endParaRPr lang="es-CO" dirty="0"/>
          </a:p>
        </p:txBody>
      </p:sp>
      <p:pic>
        <p:nvPicPr>
          <p:cNvPr id="5" name="Imagen 4">
            <a:extLst>
              <a:ext uri="{FF2B5EF4-FFF2-40B4-BE49-F238E27FC236}">
                <a16:creationId xmlns:a16="http://schemas.microsoft.com/office/drawing/2014/main" id="{8EA8BB43-3FA2-46A0-BA6F-72B65840C513}"/>
              </a:ext>
            </a:extLst>
          </p:cNvPr>
          <p:cNvPicPr>
            <a:picLocks noChangeAspect="1"/>
          </p:cNvPicPr>
          <p:nvPr/>
        </p:nvPicPr>
        <p:blipFill>
          <a:blip r:embed="rId2"/>
          <a:stretch>
            <a:fillRect/>
          </a:stretch>
        </p:blipFill>
        <p:spPr>
          <a:xfrm>
            <a:off x="2713487" y="1508920"/>
            <a:ext cx="6987104" cy="3777666"/>
          </a:xfrm>
          <a:prstGeom prst="rect">
            <a:avLst/>
          </a:prstGeom>
        </p:spPr>
      </p:pic>
    </p:spTree>
    <p:extLst>
      <p:ext uri="{BB962C8B-B14F-4D97-AF65-F5344CB8AC3E}">
        <p14:creationId xmlns:p14="http://schemas.microsoft.com/office/powerpoint/2010/main" val="1846491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a:latin typeface="Ancizar Sans" panose="020B0602040300000003" pitchFamily="34" charset="0"/>
              </a:rPr>
              <a:t>Sistemas en Cluster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803856"/>
          </a:xfrm>
        </p:spPr>
        <p:txBody>
          <a:bodyPr>
            <a:normAutofit fontScale="92500" lnSpcReduction="10000"/>
          </a:bodyPr>
          <a:lstStyle/>
          <a:p>
            <a:r>
              <a:rPr lang="en-US" sz="2400" dirty="0">
                <a:latin typeface="Ancizar Sans" panose="020B0602040300000003" pitchFamily="34" charset="0"/>
              </a:rPr>
              <a:t>Similar a </a:t>
            </a:r>
            <a:r>
              <a:rPr lang="en-US" sz="2400" dirty="0" err="1">
                <a:latin typeface="Ancizar Sans" panose="020B0602040300000003" pitchFamily="34" charset="0"/>
              </a:rPr>
              <a:t>los</a:t>
            </a:r>
            <a:r>
              <a:rPr lang="en-US" sz="2400" dirty="0">
                <a:latin typeface="Ancizar Sans" panose="020B0602040300000003" pitchFamily="34" charset="0"/>
              </a:rPr>
              <a:t>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multiprocesador</a:t>
            </a:r>
            <a:r>
              <a:rPr lang="en-US" sz="2400" dirty="0">
                <a:latin typeface="Ancizar Sans" panose="020B0602040300000003" pitchFamily="34" charset="0"/>
              </a:rPr>
              <a:t>, </a:t>
            </a:r>
            <a:r>
              <a:rPr lang="en-US" sz="2400" dirty="0" err="1">
                <a:latin typeface="Ancizar Sans" panose="020B0602040300000003" pitchFamily="34" charset="0"/>
              </a:rPr>
              <a:t>pero</a:t>
            </a:r>
            <a:r>
              <a:rPr lang="en-US" sz="2400" dirty="0">
                <a:latin typeface="Ancizar Sans" panose="020B0602040300000003" pitchFamily="34" charset="0"/>
              </a:rPr>
              <a:t> multiples </a:t>
            </a:r>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trabajan</a:t>
            </a:r>
            <a:r>
              <a:rPr lang="en-US" sz="2400" dirty="0">
                <a:latin typeface="Ancizar Sans" panose="020B0602040300000003" pitchFamily="34" charset="0"/>
              </a:rPr>
              <a:t> </a:t>
            </a:r>
            <a:r>
              <a:rPr lang="en-US" sz="2400" dirty="0" err="1">
                <a:latin typeface="Ancizar Sans" panose="020B0602040300000003" pitchFamily="34" charset="0"/>
              </a:rPr>
              <a:t>juntos</a:t>
            </a:r>
            <a:endParaRPr lang="en-US" sz="2400" dirty="0">
              <a:latin typeface="Ancizar Sans" panose="020B0602040300000003" pitchFamily="34" charset="0"/>
            </a:endParaRPr>
          </a:p>
          <a:p>
            <a:pPr lvl="1"/>
            <a:r>
              <a:rPr lang="en-US" sz="2400" dirty="0" err="1">
                <a:latin typeface="Ancizar Sans" panose="020B0602040300000003" pitchFamily="34" charset="0"/>
              </a:rPr>
              <a:t>Usualmente</a:t>
            </a:r>
            <a:r>
              <a:rPr lang="en-US" sz="2400" dirty="0">
                <a:latin typeface="Ancizar Sans" panose="020B0602040300000003" pitchFamily="34" charset="0"/>
              </a:rPr>
              <a:t> </a:t>
            </a:r>
            <a:r>
              <a:rPr lang="en-US" sz="2400" dirty="0" err="1">
                <a:latin typeface="Ancizar Sans" panose="020B0602040300000003" pitchFamily="34" charset="0"/>
              </a:rPr>
              <a:t>comparten</a:t>
            </a:r>
            <a:r>
              <a:rPr lang="en-US" sz="2400" dirty="0">
                <a:latin typeface="Ancizar Sans" panose="020B0602040300000003" pitchFamily="34" charset="0"/>
              </a:rPr>
              <a:t> </a:t>
            </a:r>
            <a:r>
              <a:rPr lang="en-US" sz="2400" dirty="0" err="1">
                <a:latin typeface="Ancizar Sans" panose="020B0602040300000003" pitchFamily="34" charset="0"/>
              </a:rPr>
              <a:t>almacenamiento</a:t>
            </a:r>
            <a:r>
              <a:rPr lang="en-US" sz="2400" dirty="0">
                <a:latin typeface="Ancizar Sans" panose="020B0602040300000003" pitchFamily="34" charset="0"/>
              </a:rPr>
              <a:t> a </a:t>
            </a:r>
            <a:r>
              <a:rPr lang="en-US" sz="2400" dirty="0" err="1">
                <a:latin typeface="Ancizar Sans" panose="020B0602040300000003" pitchFamily="34" charset="0"/>
              </a:rPr>
              <a:t>través</a:t>
            </a:r>
            <a:r>
              <a:rPr lang="en-US" sz="2400" dirty="0">
                <a:latin typeface="Ancizar Sans" panose="020B0602040300000003" pitchFamily="34" charset="0"/>
              </a:rPr>
              <a:t> de </a:t>
            </a:r>
            <a:r>
              <a:rPr lang="en-US" sz="2400" dirty="0" err="1">
                <a:latin typeface="Ancizar Sans" panose="020B0602040300000003" pitchFamily="34" charset="0"/>
              </a:rPr>
              <a:t>una</a:t>
            </a:r>
            <a:r>
              <a:rPr lang="en-US" sz="2400" dirty="0">
                <a:latin typeface="Ancizar Sans" panose="020B0602040300000003" pitchFamily="34" charset="0"/>
              </a:rPr>
              <a:t> red de </a:t>
            </a:r>
            <a:r>
              <a:rPr lang="en-US" sz="2400" dirty="0" err="1">
                <a:latin typeface="Ancizar Sans" panose="020B0602040300000003" pitchFamily="34" charset="0"/>
              </a:rPr>
              <a:t>área</a:t>
            </a:r>
            <a:r>
              <a:rPr lang="en-US" sz="2400" dirty="0">
                <a:latin typeface="Ancizar Sans" panose="020B0602040300000003" pitchFamily="34" charset="0"/>
              </a:rPr>
              <a:t> de </a:t>
            </a:r>
            <a:r>
              <a:rPr lang="en-US" sz="2400" dirty="0" err="1">
                <a:latin typeface="Ancizar Sans" panose="020B0602040300000003" pitchFamily="34" charset="0"/>
              </a:rPr>
              <a:t>almacenamiento</a:t>
            </a:r>
            <a:r>
              <a:rPr lang="en-US" sz="2400" dirty="0">
                <a:latin typeface="Ancizar Sans" panose="020B0602040300000003" pitchFamily="34" charset="0"/>
              </a:rPr>
              <a:t> [</a:t>
            </a:r>
            <a:r>
              <a:rPr lang="en-US" sz="2400" b="1" dirty="0">
                <a:latin typeface="Ancizar Sans" panose="020B0602040300000003" pitchFamily="34" charset="0"/>
              </a:rPr>
              <a:t>storage-area network (SAN)</a:t>
            </a:r>
            <a:r>
              <a:rPr lang="en-US" sz="2400" dirty="0">
                <a:latin typeface="Ancizar Sans" panose="020B0602040300000003" pitchFamily="34" charset="0"/>
              </a:rPr>
              <a:t>]</a:t>
            </a:r>
          </a:p>
          <a:p>
            <a:pPr lvl="1"/>
            <a:r>
              <a:rPr lang="en-US" sz="2400" dirty="0" err="1">
                <a:latin typeface="Ancizar Sans" panose="020B0602040300000003" pitchFamily="34" charset="0"/>
              </a:rPr>
              <a:t>Proporciona</a:t>
            </a:r>
            <a:r>
              <a:rPr lang="en-US" sz="2400" dirty="0">
                <a:latin typeface="Ancizar Sans" panose="020B0602040300000003" pitchFamily="34" charset="0"/>
              </a:rPr>
              <a:t> </a:t>
            </a:r>
            <a:r>
              <a:rPr lang="en-US" sz="2400" dirty="0" err="1">
                <a:latin typeface="Ancizar Sans" panose="020B0602040300000003" pitchFamily="34" charset="0"/>
              </a:rPr>
              <a:t>servicios</a:t>
            </a:r>
            <a:r>
              <a:rPr lang="en-US" sz="2400" dirty="0">
                <a:latin typeface="Ancizar Sans" panose="020B0602040300000003" pitchFamily="34" charset="0"/>
              </a:rPr>
              <a:t> de </a:t>
            </a:r>
            <a:r>
              <a:rPr lang="en-US" sz="2400" dirty="0" err="1">
                <a:latin typeface="Ancizar Sans" panose="020B0602040300000003" pitchFamily="34" charset="0"/>
              </a:rPr>
              <a:t>alta</a:t>
            </a:r>
            <a:r>
              <a:rPr lang="en-US" sz="2400" dirty="0">
                <a:latin typeface="Ancizar Sans" panose="020B0602040300000003" pitchFamily="34" charset="0"/>
              </a:rPr>
              <a:t> </a:t>
            </a:r>
            <a:r>
              <a:rPr lang="en-US" sz="2400" dirty="0" err="1">
                <a:latin typeface="Ancizar Sans" panose="020B0602040300000003" pitchFamily="34" charset="0"/>
              </a:rPr>
              <a:t>disponibilidad</a:t>
            </a:r>
            <a:r>
              <a:rPr lang="en-US" sz="2400" dirty="0">
                <a:latin typeface="Ancizar Sans" panose="020B0602040300000003" pitchFamily="34" charset="0"/>
              </a:rPr>
              <a:t> (</a:t>
            </a:r>
            <a:r>
              <a:rPr lang="en-US" sz="2400" b="1" dirty="0">
                <a:latin typeface="Ancizar Sans" panose="020B0602040300000003" pitchFamily="34" charset="0"/>
              </a:rPr>
              <a:t>high-availability - HA</a:t>
            </a:r>
            <a:r>
              <a:rPr lang="en-US" sz="2400" dirty="0">
                <a:latin typeface="Ancizar Sans" panose="020B0602040300000003" pitchFamily="34" charset="0"/>
              </a:rPr>
              <a:t>) que </a:t>
            </a:r>
            <a:r>
              <a:rPr lang="en-US" sz="2400" dirty="0" err="1">
                <a:latin typeface="Ancizar Sans" panose="020B0602040300000003" pitchFamily="34" charset="0"/>
              </a:rPr>
              <a:t>sobrevive</a:t>
            </a:r>
            <a:r>
              <a:rPr lang="en-US" sz="2400" dirty="0">
                <a:latin typeface="Ancizar Sans" panose="020B0602040300000003" pitchFamily="34" charset="0"/>
              </a:rPr>
              <a:t> a las </a:t>
            </a:r>
            <a:r>
              <a:rPr lang="en-US" sz="2400" dirty="0" err="1">
                <a:latin typeface="Ancizar Sans" panose="020B0602040300000003" pitchFamily="34" charset="0"/>
              </a:rPr>
              <a:t>fallas</a:t>
            </a:r>
            <a:endParaRPr lang="en-US" sz="2400" dirty="0">
              <a:latin typeface="Ancizar Sans" panose="020B0602040300000003" pitchFamily="34" charset="0"/>
            </a:endParaRPr>
          </a:p>
          <a:p>
            <a:pPr lvl="2"/>
            <a:r>
              <a:rPr lang="en-US" b="1" dirty="0">
                <a:latin typeface="Ancizar Sans" panose="020B0602040300000003" pitchFamily="34" charset="0"/>
              </a:rPr>
              <a:t>Clustering </a:t>
            </a:r>
            <a:r>
              <a:rPr lang="en-US" b="1" dirty="0" err="1">
                <a:latin typeface="Ancizar Sans" panose="020B0602040300000003" pitchFamily="34" charset="0"/>
              </a:rPr>
              <a:t>asimétrico</a:t>
            </a:r>
            <a:r>
              <a:rPr lang="en-US" dirty="0">
                <a:latin typeface="Ancizar Sans" panose="020B0602040300000003" pitchFamily="34" charset="0"/>
              </a:rPr>
              <a:t> </a:t>
            </a:r>
            <a:r>
              <a:rPr lang="en-US" dirty="0" err="1">
                <a:latin typeface="Ancizar Sans" panose="020B0602040300000003" pitchFamily="34" charset="0"/>
              </a:rPr>
              <a:t>tiene</a:t>
            </a:r>
            <a:r>
              <a:rPr lang="en-US" dirty="0">
                <a:latin typeface="Ancizar Sans" panose="020B0602040300000003" pitchFamily="34" charset="0"/>
              </a:rPr>
              <a:t> </a:t>
            </a:r>
            <a:r>
              <a:rPr lang="en-US" dirty="0" err="1">
                <a:latin typeface="Ancizar Sans" panose="020B0602040300000003" pitchFamily="34" charset="0"/>
              </a:rPr>
              <a:t>una</a:t>
            </a:r>
            <a:r>
              <a:rPr lang="en-US" dirty="0">
                <a:latin typeface="Ancizar Sans" panose="020B0602040300000003" pitchFamily="34" charset="0"/>
              </a:rPr>
              <a:t> </a:t>
            </a:r>
            <a:r>
              <a:rPr lang="en-US" dirty="0" err="1">
                <a:latin typeface="Ancizar Sans" panose="020B0602040300000003" pitchFamily="34" charset="0"/>
              </a:rPr>
              <a:t>máquina</a:t>
            </a:r>
            <a:r>
              <a:rPr lang="en-US" dirty="0">
                <a:latin typeface="Ancizar Sans" panose="020B0602040300000003" pitchFamily="34" charset="0"/>
              </a:rPr>
              <a:t> </a:t>
            </a:r>
            <a:r>
              <a:rPr lang="en-US" dirty="0" err="1">
                <a:latin typeface="Ancizar Sans" panose="020B0602040300000003" pitchFamily="34" charset="0"/>
              </a:rPr>
              <a:t>en</a:t>
            </a:r>
            <a:r>
              <a:rPr lang="en-US" dirty="0">
                <a:latin typeface="Ancizar Sans" panose="020B0602040300000003" pitchFamily="34" charset="0"/>
              </a:rPr>
              <a:t> modo hot-standby</a:t>
            </a:r>
          </a:p>
          <a:p>
            <a:pPr lvl="2"/>
            <a:r>
              <a:rPr lang="en-US" b="1" dirty="0">
                <a:latin typeface="Ancizar Sans" panose="020B0602040300000003" pitchFamily="34" charset="0"/>
              </a:rPr>
              <a:t>Clustering </a:t>
            </a:r>
            <a:r>
              <a:rPr lang="en-US" b="1" dirty="0" err="1">
                <a:latin typeface="Ancizar Sans" panose="020B0602040300000003" pitchFamily="34" charset="0"/>
              </a:rPr>
              <a:t>simétrico</a:t>
            </a:r>
            <a:r>
              <a:rPr lang="en-US" dirty="0">
                <a:latin typeface="Ancizar Sans" panose="020B0602040300000003" pitchFamily="34" charset="0"/>
              </a:rPr>
              <a:t> </a:t>
            </a:r>
            <a:r>
              <a:rPr lang="en-US" dirty="0" err="1">
                <a:latin typeface="Ancizar Sans" panose="020B0602040300000003" pitchFamily="34" charset="0"/>
              </a:rPr>
              <a:t>tiene</a:t>
            </a:r>
            <a:r>
              <a:rPr lang="en-US" dirty="0">
                <a:latin typeface="Ancizar Sans" panose="020B0602040300000003" pitchFamily="34" charset="0"/>
              </a:rPr>
              <a:t> multiples </a:t>
            </a:r>
            <a:r>
              <a:rPr lang="en-US" dirty="0" err="1">
                <a:latin typeface="Ancizar Sans" panose="020B0602040300000003" pitchFamily="34" charset="0"/>
              </a:rPr>
              <a:t>nodos</a:t>
            </a:r>
            <a:r>
              <a:rPr lang="en-US" dirty="0">
                <a:latin typeface="Ancizar Sans" panose="020B0602040300000003" pitchFamily="34" charset="0"/>
              </a:rPr>
              <a:t> </a:t>
            </a:r>
            <a:r>
              <a:rPr lang="en-US" dirty="0" err="1">
                <a:latin typeface="Ancizar Sans" panose="020B0602040300000003" pitchFamily="34" charset="0"/>
              </a:rPr>
              <a:t>ejecutando</a:t>
            </a:r>
            <a:r>
              <a:rPr lang="en-US" dirty="0">
                <a:latin typeface="Ancizar Sans" panose="020B0602040300000003" pitchFamily="34" charset="0"/>
              </a:rPr>
              <a:t> </a:t>
            </a:r>
            <a:r>
              <a:rPr lang="en-US" dirty="0" err="1">
                <a:latin typeface="Ancizar Sans" panose="020B0602040300000003" pitchFamily="34" charset="0"/>
              </a:rPr>
              <a:t>aplicaciones</a:t>
            </a:r>
            <a:r>
              <a:rPr lang="en-US" dirty="0">
                <a:latin typeface="Ancizar Sans" panose="020B0602040300000003" pitchFamily="34" charset="0"/>
              </a:rPr>
              <a:t>, </a:t>
            </a:r>
            <a:r>
              <a:rPr lang="en-US" dirty="0" err="1">
                <a:latin typeface="Ancizar Sans" panose="020B0602040300000003" pitchFamily="34" charset="0"/>
              </a:rPr>
              <a:t>haciendo</a:t>
            </a:r>
            <a:r>
              <a:rPr lang="en-US" dirty="0">
                <a:latin typeface="Ancizar Sans" panose="020B0602040300000003" pitchFamily="34" charset="0"/>
              </a:rPr>
              <a:t> </a:t>
            </a:r>
            <a:r>
              <a:rPr lang="en-US" dirty="0" err="1">
                <a:latin typeface="Ancizar Sans" panose="020B0602040300000003" pitchFamily="34" charset="0"/>
              </a:rPr>
              <a:t>monitoreo</a:t>
            </a:r>
            <a:r>
              <a:rPr lang="en-US" dirty="0">
                <a:latin typeface="Ancizar Sans" panose="020B0602040300000003" pitchFamily="34" charset="0"/>
              </a:rPr>
              <a:t> entre </a:t>
            </a:r>
            <a:r>
              <a:rPr lang="en-US" dirty="0" err="1">
                <a:latin typeface="Ancizar Sans" panose="020B0602040300000003" pitchFamily="34" charset="0"/>
              </a:rPr>
              <a:t>ellos</a:t>
            </a:r>
            <a:endParaRPr lang="en-US" dirty="0">
              <a:latin typeface="Ancizar Sans" panose="020B0602040300000003" pitchFamily="34" charset="0"/>
            </a:endParaRPr>
          </a:p>
          <a:p>
            <a:pPr lvl="1"/>
            <a:r>
              <a:rPr lang="en-US" sz="2400" dirty="0" err="1">
                <a:latin typeface="Ancizar Sans" panose="020B0602040300000003" pitchFamily="34" charset="0"/>
              </a:rPr>
              <a:t>Algunos</a:t>
            </a:r>
            <a:r>
              <a:rPr lang="en-US" sz="2400" dirty="0">
                <a:latin typeface="Ancizar Sans" panose="020B0602040300000003" pitchFamily="34" charset="0"/>
              </a:rPr>
              <a:t> cluster son para </a:t>
            </a:r>
            <a:r>
              <a:rPr lang="en-US" sz="2400" dirty="0" err="1">
                <a:latin typeface="Ancizar Sans" panose="020B0602040300000003" pitchFamily="34" charset="0"/>
              </a:rPr>
              <a:t>computación</a:t>
            </a:r>
            <a:r>
              <a:rPr lang="en-US" sz="2400" dirty="0">
                <a:latin typeface="Ancizar Sans" panose="020B0602040300000003" pitchFamily="34" charset="0"/>
              </a:rPr>
              <a:t> de alto </a:t>
            </a:r>
            <a:r>
              <a:rPr lang="en-US" sz="2400" dirty="0" err="1">
                <a:latin typeface="Ancizar Sans" panose="020B0602040300000003" pitchFamily="34" charset="0"/>
              </a:rPr>
              <a:t>desempeño</a:t>
            </a:r>
            <a:r>
              <a:rPr lang="en-US" sz="2400" dirty="0">
                <a:latin typeface="Ancizar Sans" panose="020B0602040300000003" pitchFamily="34" charset="0"/>
              </a:rPr>
              <a:t> (</a:t>
            </a:r>
            <a:r>
              <a:rPr lang="en-US" sz="2400" b="1" dirty="0">
                <a:latin typeface="Ancizar Sans" panose="020B0602040300000003" pitchFamily="34" charset="0"/>
              </a:rPr>
              <a:t>high-performance computing - HPC</a:t>
            </a:r>
            <a:r>
              <a:rPr lang="en-US" sz="2400" dirty="0">
                <a:latin typeface="Ancizar Sans" panose="020B0602040300000003" pitchFamily="34" charset="0"/>
              </a:rPr>
              <a:t>)</a:t>
            </a:r>
          </a:p>
          <a:p>
            <a:pPr lvl="2"/>
            <a:r>
              <a:rPr lang="en-US" dirty="0">
                <a:latin typeface="Ancizar Sans" panose="020B0602040300000003" pitchFamily="34" charset="0"/>
              </a:rPr>
              <a:t>Las </a:t>
            </a:r>
            <a:r>
              <a:rPr lang="en-US" dirty="0" err="1">
                <a:latin typeface="Ancizar Sans" panose="020B0602040300000003" pitchFamily="34" charset="0"/>
              </a:rPr>
              <a:t>aplicaciones</a:t>
            </a:r>
            <a:r>
              <a:rPr lang="en-US" dirty="0">
                <a:latin typeface="Ancizar Sans" panose="020B0602040300000003" pitchFamily="34" charset="0"/>
              </a:rPr>
              <a:t> </a:t>
            </a:r>
            <a:r>
              <a:rPr lang="en-US" dirty="0" err="1">
                <a:latin typeface="Ancizar Sans" panose="020B0602040300000003" pitchFamily="34" charset="0"/>
              </a:rPr>
              <a:t>deben</a:t>
            </a:r>
            <a:r>
              <a:rPr lang="en-US" dirty="0">
                <a:latin typeface="Ancizar Sans" panose="020B0602040300000003" pitchFamily="34" charset="0"/>
              </a:rPr>
              <a:t> ser </a:t>
            </a:r>
            <a:r>
              <a:rPr lang="en-US" dirty="0" err="1">
                <a:latin typeface="Ancizar Sans" panose="020B0602040300000003" pitchFamily="34" charset="0"/>
              </a:rPr>
              <a:t>escritas</a:t>
            </a:r>
            <a:r>
              <a:rPr lang="en-US" dirty="0">
                <a:latin typeface="Ancizar Sans" panose="020B0602040300000003" pitchFamily="34" charset="0"/>
              </a:rPr>
              <a:t> para </a:t>
            </a:r>
            <a:r>
              <a:rPr lang="en-US" dirty="0" err="1">
                <a:latin typeface="Ancizar Sans" panose="020B0602040300000003" pitchFamily="34" charset="0"/>
              </a:rPr>
              <a:t>utilizar</a:t>
            </a:r>
            <a:r>
              <a:rPr lang="en-US" dirty="0">
                <a:latin typeface="Ancizar Sans" panose="020B0602040300000003" pitchFamily="34" charset="0"/>
              </a:rPr>
              <a:t> </a:t>
            </a:r>
            <a:r>
              <a:rPr lang="en-US" b="1" dirty="0" err="1">
                <a:latin typeface="Ancizar Sans" panose="020B0602040300000003" pitchFamily="34" charset="0"/>
              </a:rPr>
              <a:t>paralelización</a:t>
            </a:r>
            <a:endParaRPr lang="en-US" b="1" dirty="0">
              <a:latin typeface="Ancizar Sans" panose="020B0602040300000003" pitchFamily="34" charset="0"/>
            </a:endParaRPr>
          </a:p>
          <a:p>
            <a:pPr lvl="1"/>
            <a:r>
              <a:rPr lang="en-US" sz="2400" dirty="0" err="1">
                <a:latin typeface="Ancizar Sans" panose="020B0602040300000003" pitchFamily="34" charset="0"/>
              </a:rPr>
              <a:t>Algunos</a:t>
            </a:r>
            <a:r>
              <a:rPr lang="en-US" sz="2400" dirty="0">
                <a:latin typeface="Ancizar Sans" panose="020B0602040300000003" pitchFamily="34" charset="0"/>
              </a:rPr>
              <a:t> </a:t>
            </a:r>
            <a:r>
              <a:rPr lang="en-US" sz="2400" dirty="0" err="1">
                <a:latin typeface="Ancizar Sans" panose="020B0602040300000003" pitchFamily="34" charset="0"/>
              </a:rPr>
              <a:t>tienen</a:t>
            </a:r>
            <a:r>
              <a:rPr lang="en-US" sz="2400" dirty="0">
                <a:latin typeface="Ancizar Sans" panose="020B0602040300000003" pitchFamily="34" charset="0"/>
              </a:rPr>
              <a:t> un gestor de </a:t>
            </a:r>
            <a:r>
              <a:rPr lang="en-US" sz="2400" dirty="0" err="1">
                <a:latin typeface="Ancizar Sans" panose="020B0602040300000003" pitchFamily="34" charset="0"/>
              </a:rPr>
              <a:t>bloqueo</a:t>
            </a:r>
            <a:r>
              <a:rPr lang="en-US" sz="2400" dirty="0">
                <a:latin typeface="Ancizar Sans" panose="020B0602040300000003" pitchFamily="34" charset="0"/>
              </a:rPr>
              <a:t> </a:t>
            </a:r>
            <a:r>
              <a:rPr lang="en-US" sz="2400" dirty="0" err="1">
                <a:latin typeface="Ancizar Sans" panose="020B0602040300000003" pitchFamily="34" charset="0"/>
              </a:rPr>
              <a:t>distribuido</a:t>
            </a:r>
            <a:r>
              <a:rPr lang="en-US" sz="2400" dirty="0">
                <a:latin typeface="Ancizar Sans" panose="020B0602040300000003" pitchFamily="34" charset="0"/>
              </a:rPr>
              <a:t> (</a:t>
            </a:r>
            <a:r>
              <a:rPr lang="en-US" sz="2400" b="1" dirty="0">
                <a:latin typeface="Ancizar Sans" panose="020B0602040300000003" pitchFamily="34" charset="0"/>
              </a:rPr>
              <a:t>distributed lock manager - DLM</a:t>
            </a:r>
            <a:r>
              <a:rPr lang="en-US" sz="2400" dirty="0">
                <a:latin typeface="Ancizar Sans" panose="020B0602040300000003" pitchFamily="34" charset="0"/>
              </a:rPr>
              <a:t>) para </a:t>
            </a:r>
            <a:r>
              <a:rPr lang="en-US" sz="2400" dirty="0" err="1">
                <a:latin typeface="Ancizar Sans" panose="020B0602040300000003" pitchFamily="34" charset="0"/>
              </a:rPr>
              <a:t>evitar</a:t>
            </a:r>
            <a:r>
              <a:rPr lang="en-US" sz="2400" dirty="0">
                <a:latin typeface="Ancizar Sans" panose="020B0602040300000003" pitchFamily="34" charset="0"/>
              </a:rPr>
              <a:t> </a:t>
            </a:r>
            <a:r>
              <a:rPr lang="en-US" sz="2400" dirty="0" err="1">
                <a:latin typeface="Ancizar Sans" panose="020B0602040300000003" pitchFamily="34" charset="0"/>
              </a:rPr>
              <a:t>el</a:t>
            </a:r>
            <a:r>
              <a:rPr lang="en-US" sz="2400" dirty="0">
                <a:latin typeface="Ancizar Sans" panose="020B0602040300000003" pitchFamily="34" charset="0"/>
              </a:rPr>
              <a:t> </a:t>
            </a:r>
            <a:r>
              <a:rPr lang="en-US" sz="2400" dirty="0" err="1">
                <a:latin typeface="Ancizar Sans" panose="020B0602040300000003" pitchFamily="34" charset="0"/>
              </a:rPr>
              <a:t>conflicto</a:t>
            </a:r>
            <a:r>
              <a:rPr lang="en-US" sz="2400" dirty="0">
                <a:latin typeface="Ancizar Sans" panose="020B0602040300000003" pitchFamily="34" charset="0"/>
              </a:rPr>
              <a:t> entre </a:t>
            </a:r>
            <a:r>
              <a:rPr lang="en-US" sz="2400" dirty="0" err="1">
                <a:latin typeface="Ancizar Sans" panose="020B0602040300000003" pitchFamily="34" charset="0"/>
              </a:rPr>
              <a:t>operaciones</a:t>
            </a:r>
            <a:endParaRPr lang="en-US" sz="2400" dirty="0">
              <a:latin typeface="Ancizar Sans" panose="020B0602040300000003" pitchFamily="34" charset="0"/>
            </a:endParaRPr>
          </a:p>
          <a:p>
            <a:endParaRPr lang="es-CO" sz="2000" dirty="0">
              <a:latin typeface="Ancizar Sans" panose="020B0602040300000003" pitchFamily="34" charset="0"/>
            </a:endParaRPr>
          </a:p>
        </p:txBody>
      </p:sp>
    </p:spTree>
    <p:extLst>
      <p:ext uri="{BB962C8B-B14F-4D97-AF65-F5344CB8AC3E}">
        <p14:creationId xmlns:p14="http://schemas.microsoft.com/office/powerpoint/2010/main" val="38117944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latin typeface="Ancizar Sans" panose="020B0602040300000003" pitchFamily="34" charset="0"/>
              </a:rPr>
              <a:t>Sistemas en </a:t>
            </a:r>
            <a:r>
              <a:rPr lang="es-CO" dirty="0" err="1">
                <a:latin typeface="Ancizar Sans" panose="020B0602040300000003" pitchFamily="34" charset="0"/>
              </a:rPr>
              <a:t>Cluster</a:t>
            </a:r>
            <a:endParaRPr lang="es-CO" dirty="0">
              <a:latin typeface="Ancizar Sans" panose="020B0602040300000003" pitchFamily="34" charset="0"/>
            </a:endParaRPr>
          </a:p>
        </p:txBody>
      </p:sp>
      <p:sp>
        <p:nvSpPr>
          <p:cNvPr id="5" name="Rectángulo 4"/>
          <p:cNvSpPr/>
          <p:nvPr/>
        </p:nvSpPr>
        <p:spPr>
          <a:xfrm>
            <a:off x="2928938" y="1685926"/>
            <a:ext cx="1300162" cy="6191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600" dirty="0">
                <a:solidFill>
                  <a:schemeClr val="tx1"/>
                </a:solidFill>
              </a:rPr>
              <a:t>Computador</a:t>
            </a:r>
          </a:p>
        </p:txBody>
      </p:sp>
      <p:sp>
        <p:nvSpPr>
          <p:cNvPr id="6" name="Rectángulo 5"/>
          <p:cNvSpPr/>
          <p:nvPr/>
        </p:nvSpPr>
        <p:spPr>
          <a:xfrm>
            <a:off x="5480050" y="1685926"/>
            <a:ext cx="1300162" cy="6191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600" dirty="0">
                <a:solidFill>
                  <a:schemeClr val="tx1"/>
                </a:solidFill>
              </a:rPr>
              <a:t>Computador</a:t>
            </a:r>
          </a:p>
        </p:txBody>
      </p:sp>
      <p:sp>
        <p:nvSpPr>
          <p:cNvPr id="7" name="Rectángulo 6"/>
          <p:cNvSpPr/>
          <p:nvPr/>
        </p:nvSpPr>
        <p:spPr>
          <a:xfrm>
            <a:off x="8031163" y="1685926"/>
            <a:ext cx="1300162" cy="6191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sz="1600" dirty="0">
                <a:solidFill>
                  <a:schemeClr val="tx1"/>
                </a:solidFill>
              </a:rPr>
              <a:t>Computador</a:t>
            </a:r>
          </a:p>
        </p:txBody>
      </p:sp>
      <p:grpSp>
        <p:nvGrpSpPr>
          <p:cNvPr id="32" name="Grupo 31"/>
          <p:cNvGrpSpPr/>
          <p:nvPr/>
        </p:nvGrpSpPr>
        <p:grpSpPr>
          <a:xfrm>
            <a:off x="5153422" y="5006579"/>
            <a:ext cx="942578" cy="1235868"/>
            <a:chOff x="3553222" y="4619626"/>
            <a:chExt cx="942578" cy="1235868"/>
          </a:xfrm>
        </p:grpSpPr>
        <p:sp>
          <p:nvSpPr>
            <p:cNvPr id="9" name="Cilindro 8"/>
            <p:cNvSpPr/>
            <p:nvPr/>
          </p:nvSpPr>
          <p:spPr>
            <a:xfrm>
              <a:off x="3553222" y="4619626"/>
              <a:ext cx="714375" cy="1004887"/>
            </a:xfrm>
            <a:prstGeom prst="can">
              <a:avLst/>
            </a:prstGeom>
            <a:gradFill>
              <a:gsLst>
                <a:gs pos="0">
                  <a:schemeClr val="accent6">
                    <a:lumMod val="75000"/>
                  </a:schemeClr>
                </a:gs>
                <a:gs pos="100000">
                  <a:schemeClr val="accent6">
                    <a:lumMod val="40000"/>
                    <a:lumOff val="60000"/>
                  </a:schemeClr>
                </a:gs>
              </a:gsLst>
            </a:grad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0" name="Cilindro 9"/>
            <p:cNvSpPr/>
            <p:nvPr/>
          </p:nvSpPr>
          <p:spPr>
            <a:xfrm>
              <a:off x="3781425" y="4850607"/>
              <a:ext cx="714375" cy="1004887"/>
            </a:xfrm>
            <a:prstGeom prst="can">
              <a:avLst/>
            </a:prstGeom>
            <a:gradFill>
              <a:gsLst>
                <a:gs pos="0">
                  <a:schemeClr val="accent6">
                    <a:lumMod val="75000"/>
                  </a:schemeClr>
                </a:gs>
                <a:gs pos="100000">
                  <a:schemeClr val="accent6">
                    <a:lumMod val="40000"/>
                    <a:lumOff val="60000"/>
                  </a:schemeClr>
                </a:gs>
              </a:gsLst>
            </a:grad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grpSp>
      <p:grpSp>
        <p:nvGrpSpPr>
          <p:cNvPr id="33" name="Grupo 32"/>
          <p:cNvGrpSpPr/>
          <p:nvPr/>
        </p:nvGrpSpPr>
        <p:grpSpPr>
          <a:xfrm>
            <a:off x="6404967" y="5006579"/>
            <a:ext cx="942578" cy="1235868"/>
            <a:chOff x="4804767" y="4619626"/>
            <a:chExt cx="942578" cy="1235868"/>
          </a:xfrm>
        </p:grpSpPr>
        <p:sp>
          <p:nvSpPr>
            <p:cNvPr id="12" name="Cilindro 11"/>
            <p:cNvSpPr/>
            <p:nvPr/>
          </p:nvSpPr>
          <p:spPr>
            <a:xfrm>
              <a:off x="4804767" y="4619626"/>
              <a:ext cx="714375" cy="1004887"/>
            </a:xfrm>
            <a:prstGeom prst="can">
              <a:avLst/>
            </a:prstGeom>
            <a:gradFill>
              <a:gsLst>
                <a:gs pos="0">
                  <a:schemeClr val="accent6">
                    <a:lumMod val="75000"/>
                  </a:schemeClr>
                </a:gs>
                <a:gs pos="100000">
                  <a:schemeClr val="accent6">
                    <a:lumMod val="40000"/>
                    <a:lumOff val="60000"/>
                  </a:schemeClr>
                </a:gs>
              </a:gsLst>
            </a:grad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Cilindro 12"/>
            <p:cNvSpPr/>
            <p:nvPr/>
          </p:nvSpPr>
          <p:spPr>
            <a:xfrm>
              <a:off x="5032970" y="4850607"/>
              <a:ext cx="714375" cy="1004887"/>
            </a:xfrm>
            <a:prstGeom prst="can">
              <a:avLst/>
            </a:prstGeom>
            <a:gradFill>
              <a:gsLst>
                <a:gs pos="0">
                  <a:schemeClr val="accent6">
                    <a:lumMod val="75000"/>
                  </a:schemeClr>
                </a:gs>
                <a:gs pos="100000">
                  <a:schemeClr val="accent6">
                    <a:lumMod val="40000"/>
                    <a:lumOff val="60000"/>
                  </a:schemeClr>
                </a:gs>
              </a:gsLst>
            </a:grad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grpSp>
      <p:sp>
        <p:nvSpPr>
          <p:cNvPr id="14" name="Elipse 13"/>
          <p:cNvSpPr/>
          <p:nvPr/>
        </p:nvSpPr>
        <p:spPr>
          <a:xfrm>
            <a:off x="4505326" y="3209926"/>
            <a:ext cx="3248025" cy="117157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a:solidFill>
                  <a:schemeClr val="tx1"/>
                </a:solidFill>
              </a:rPr>
              <a:t>SAN</a:t>
            </a:r>
          </a:p>
          <a:p>
            <a:pPr algn="ctr"/>
            <a:r>
              <a:rPr lang="es-CO" dirty="0">
                <a:solidFill>
                  <a:schemeClr val="tx1"/>
                </a:solidFill>
              </a:rPr>
              <a:t>Storage </a:t>
            </a:r>
            <a:r>
              <a:rPr lang="es-CO" dirty="0" err="1">
                <a:solidFill>
                  <a:schemeClr val="tx1"/>
                </a:solidFill>
              </a:rPr>
              <a:t>Area</a:t>
            </a:r>
            <a:r>
              <a:rPr lang="es-CO" dirty="0">
                <a:solidFill>
                  <a:schemeClr val="tx1"/>
                </a:solidFill>
              </a:rPr>
              <a:t> Network</a:t>
            </a:r>
          </a:p>
        </p:txBody>
      </p:sp>
      <p:cxnSp>
        <p:nvCxnSpPr>
          <p:cNvPr id="16" name="Conector recto 15"/>
          <p:cNvCxnSpPr>
            <a:stCxn id="5" idx="3"/>
            <a:endCxn id="6" idx="1"/>
          </p:cNvCxnSpPr>
          <p:nvPr/>
        </p:nvCxnSpPr>
        <p:spPr>
          <a:xfrm>
            <a:off x="4229100" y="1995488"/>
            <a:ext cx="12509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Conector recto 16"/>
          <p:cNvCxnSpPr/>
          <p:nvPr/>
        </p:nvCxnSpPr>
        <p:spPr>
          <a:xfrm>
            <a:off x="6780213" y="1995488"/>
            <a:ext cx="12509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Conector recto 20"/>
          <p:cNvCxnSpPr>
            <a:stCxn id="5" idx="2"/>
          </p:cNvCxnSpPr>
          <p:nvPr/>
        </p:nvCxnSpPr>
        <p:spPr>
          <a:xfrm>
            <a:off x="3579019" y="2305050"/>
            <a:ext cx="0" cy="14906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ector recto 21"/>
          <p:cNvCxnSpPr/>
          <p:nvPr/>
        </p:nvCxnSpPr>
        <p:spPr>
          <a:xfrm flipH="1">
            <a:off x="8679656" y="2305051"/>
            <a:ext cx="1589" cy="14696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Conector recto 25"/>
          <p:cNvCxnSpPr>
            <a:stCxn id="6" idx="2"/>
            <a:endCxn id="14" idx="0"/>
          </p:cNvCxnSpPr>
          <p:nvPr/>
        </p:nvCxnSpPr>
        <p:spPr>
          <a:xfrm flipH="1">
            <a:off x="6129339" y="2305051"/>
            <a:ext cx="793" cy="9048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Conector recto 28"/>
          <p:cNvCxnSpPr>
            <a:stCxn id="14" idx="2"/>
          </p:cNvCxnSpPr>
          <p:nvPr/>
        </p:nvCxnSpPr>
        <p:spPr>
          <a:xfrm flipH="1" flipV="1">
            <a:off x="3579019" y="3795713"/>
            <a:ext cx="92630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Conector recto 29"/>
          <p:cNvCxnSpPr/>
          <p:nvPr/>
        </p:nvCxnSpPr>
        <p:spPr>
          <a:xfrm flipH="1" flipV="1">
            <a:off x="7753349" y="3774680"/>
            <a:ext cx="92630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Conector recto 34"/>
          <p:cNvCxnSpPr>
            <a:endCxn id="9" idx="1"/>
          </p:cNvCxnSpPr>
          <p:nvPr/>
        </p:nvCxnSpPr>
        <p:spPr>
          <a:xfrm flipH="1">
            <a:off x="5510610" y="4381501"/>
            <a:ext cx="90090" cy="6250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Conector recto 36"/>
          <p:cNvCxnSpPr/>
          <p:nvPr/>
        </p:nvCxnSpPr>
        <p:spPr>
          <a:xfrm>
            <a:off x="6633170" y="4381501"/>
            <a:ext cx="147042" cy="6250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3358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2705768442"/>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7549018" y="194636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2326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fontScale="90000"/>
          </a:bodyPr>
          <a:lstStyle/>
          <a:p>
            <a:r>
              <a:rPr lang="en-US" altLang="es-CO" sz="5400" dirty="0" err="1">
                <a:latin typeface="Ancizar Sans" panose="020B0602040300000003" pitchFamily="34" charset="0"/>
              </a:rPr>
              <a:t>Funcionamiento</a:t>
            </a:r>
            <a:r>
              <a:rPr lang="en-US" altLang="es-CO" sz="5400" dirty="0">
                <a:latin typeface="Ancizar Sans" panose="020B0602040300000003" pitchFamily="34" charset="0"/>
              </a:rPr>
              <a:t> del Sistema </a:t>
            </a:r>
            <a:r>
              <a:rPr lang="en-US" altLang="es-CO" sz="5400" dirty="0" err="1">
                <a:latin typeface="Ancizar Sans" panose="020B0602040300000003" pitchFamily="34" charset="0"/>
              </a:rPr>
              <a:t>Operativo</a:t>
            </a:r>
            <a:endParaRPr lang="es-CO" sz="5400" dirty="0">
              <a:latin typeface="Ancizar Sans" panose="020B0602040300000003"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200" b="1" dirty="0" err="1">
                <a:latin typeface="Ancizar Sans" panose="020B0602040300000003" pitchFamily="34" charset="0"/>
              </a:rPr>
              <a:t>Programa</a:t>
            </a:r>
            <a:r>
              <a:rPr lang="en-US" sz="2200" b="1" dirty="0">
                <a:latin typeface="Ancizar Sans" panose="020B0602040300000003" pitchFamily="34" charset="0"/>
              </a:rPr>
              <a:t> de </a:t>
            </a:r>
            <a:r>
              <a:rPr lang="en-US" sz="2200" b="1" dirty="0" err="1">
                <a:latin typeface="Ancizar Sans" panose="020B0602040300000003" pitchFamily="34" charset="0"/>
              </a:rPr>
              <a:t>inicio</a:t>
            </a:r>
            <a:r>
              <a:rPr lang="en-US" sz="2200" b="1" dirty="0">
                <a:latin typeface="Ancizar Sans" panose="020B0602040300000003" pitchFamily="34" charset="0"/>
              </a:rPr>
              <a:t> (Bootstrap program) </a:t>
            </a:r>
            <a:r>
              <a:rPr lang="en-US" sz="2200" dirty="0">
                <a:latin typeface="Ancizar Sans" panose="020B0602040300000003" pitchFamily="34" charset="0"/>
              </a:rPr>
              <a:t>– Código simple para </a:t>
            </a:r>
            <a:r>
              <a:rPr lang="en-US" sz="2200" dirty="0" err="1">
                <a:latin typeface="Ancizar Sans" panose="020B0602040300000003" pitchFamily="34" charset="0"/>
              </a:rPr>
              <a:t>inicializar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Sistema, </a:t>
            </a:r>
            <a:r>
              <a:rPr lang="en-US" sz="2200" dirty="0" err="1">
                <a:latin typeface="Ancizar Sans" panose="020B0602040300000003" pitchFamily="34" charset="0"/>
              </a:rPr>
              <a:t>cargar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kernel</a:t>
            </a:r>
            <a:endParaRPr lang="en-US" sz="2200" b="1" dirty="0">
              <a:latin typeface="Ancizar Sans" panose="020B0602040300000003" pitchFamily="34" charset="0"/>
            </a:endParaRPr>
          </a:p>
          <a:p>
            <a:r>
              <a:rPr lang="en-US" sz="2200" dirty="0" err="1">
                <a:latin typeface="Ancizar Sans" panose="020B0602040300000003" pitchFamily="34" charset="0"/>
              </a:rPr>
              <a:t>Inicio</a:t>
            </a:r>
            <a:r>
              <a:rPr lang="en-US" sz="2200" dirty="0">
                <a:latin typeface="Ancizar Sans" panose="020B0602040300000003" pitchFamily="34" charset="0"/>
              </a:rPr>
              <a:t> de </a:t>
            </a:r>
            <a:r>
              <a:rPr lang="en-US" sz="2200" dirty="0" err="1">
                <a:latin typeface="Ancizar Sans" panose="020B0602040300000003" pitchFamily="34" charset="0"/>
              </a:rPr>
              <a:t>los</a:t>
            </a:r>
            <a:r>
              <a:rPr lang="en-US" sz="2200" dirty="0">
                <a:latin typeface="Ancizar Sans" panose="020B0602040300000003" pitchFamily="34" charset="0"/>
              </a:rPr>
              <a:t> daemons del </a:t>
            </a:r>
            <a:r>
              <a:rPr lang="en-US" sz="2200" dirty="0" err="1">
                <a:latin typeface="Ancizar Sans" panose="020B0602040300000003" pitchFamily="34" charset="0"/>
              </a:rPr>
              <a:t>sistema</a:t>
            </a:r>
            <a:r>
              <a:rPr lang="en-US" sz="2200" dirty="0">
                <a:latin typeface="Ancizar Sans" panose="020B0602040300000003" pitchFamily="34" charset="0"/>
              </a:rPr>
              <a:t> (</a:t>
            </a:r>
            <a:r>
              <a:rPr lang="en-US" sz="2200" dirty="0" err="1">
                <a:latin typeface="Ancizar Sans" panose="020B0602040300000003" pitchFamily="34" charset="0"/>
              </a:rPr>
              <a:t>servicios</a:t>
            </a:r>
            <a:r>
              <a:rPr lang="en-US" sz="2200" dirty="0">
                <a:latin typeface="Ancizar Sans" panose="020B0602040300000003" pitchFamily="34" charset="0"/>
              </a:rPr>
              <a:t> </a:t>
            </a:r>
            <a:r>
              <a:rPr lang="en-US" sz="2200" dirty="0" err="1">
                <a:latin typeface="Ancizar Sans" panose="020B0602040300000003" pitchFamily="34" charset="0"/>
              </a:rPr>
              <a:t>ofertados</a:t>
            </a:r>
            <a:r>
              <a:rPr lang="en-US" sz="2200" dirty="0">
                <a:latin typeface="Ancizar Sans" panose="020B0602040300000003" pitchFamily="34" charset="0"/>
              </a:rPr>
              <a:t> </a:t>
            </a:r>
            <a:r>
              <a:rPr lang="en-US" sz="2200" dirty="0" err="1">
                <a:latin typeface="Ancizar Sans" panose="020B0602040300000003" pitchFamily="34" charset="0"/>
              </a:rPr>
              <a:t>fuera</a:t>
            </a:r>
            <a:r>
              <a:rPr lang="en-US" sz="2200" dirty="0">
                <a:latin typeface="Ancizar Sans" panose="020B0602040300000003" pitchFamily="34" charset="0"/>
              </a:rPr>
              <a:t> del kernel)</a:t>
            </a:r>
            <a:endParaRPr lang="es-CO" sz="2200" dirty="0">
              <a:latin typeface="Ancizar Sans" panose="020B0602040300000003" pitchFamily="34" charset="0"/>
            </a:endParaRPr>
          </a:p>
          <a:p>
            <a:r>
              <a:rPr lang="es-CO" sz="2200" b="1" dirty="0">
                <a:latin typeface="Ancizar Sans" panose="020B0602040300000003" pitchFamily="34" charset="0"/>
              </a:rPr>
              <a:t>Manejador de interrupciones </a:t>
            </a:r>
            <a:r>
              <a:rPr lang="es-CO" sz="2200" dirty="0">
                <a:latin typeface="Ancizar Sans" panose="020B0602040300000003" pitchFamily="34" charset="0"/>
              </a:rPr>
              <a:t>(hardware y software)</a:t>
            </a:r>
          </a:p>
          <a:p>
            <a:pPr lvl="1"/>
            <a:r>
              <a:rPr lang="es-CO" sz="2200" dirty="0">
                <a:latin typeface="Ancizar Sans" panose="020B0602040300000003" pitchFamily="34" charset="0"/>
              </a:rPr>
              <a:t>Interrupciones por hardware desde uno de los dispositivos</a:t>
            </a:r>
          </a:p>
          <a:p>
            <a:pPr lvl="1"/>
            <a:r>
              <a:rPr lang="es-CO" sz="2200" dirty="0">
                <a:latin typeface="Ancizar Sans" panose="020B0602040300000003" pitchFamily="34" charset="0"/>
              </a:rPr>
              <a:t>Interrupciones por Software (</a:t>
            </a:r>
            <a:r>
              <a:rPr lang="es-CO" sz="2200" b="1" dirty="0" err="1">
                <a:latin typeface="Ancizar Sans" panose="020B0602040300000003" pitchFamily="34" charset="0"/>
              </a:rPr>
              <a:t>exception</a:t>
            </a:r>
            <a:r>
              <a:rPr lang="es-CO" sz="2200" dirty="0">
                <a:latin typeface="Ancizar Sans" panose="020B0602040300000003" pitchFamily="34" charset="0"/>
              </a:rPr>
              <a:t> o </a:t>
            </a:r>
            <a:r>
              <a:rPr lang="es-CO" sz="2200" b="1" dirty="0" err="1">
                <a:latin typeface="Ancizar Sans" panose="020B0602040300000003" pitchFamily="34" charset="0"/>
              </a:rPr>
              <a:t>trap</a:t>
            </a:r>
            <a:r>
              <a:rPr lang="es-CO" sz="2200" dirty="0">
                <a:latin typeface="Ancizar Sans" panose="020B0602040300000003" pitchFamily="34" charset="0"/>
              </a:rPr>
              <a:t>):</a:t>
            </a:r>
          </a:p>
          <a:p>
            <a:pPr lvl="2"/>
            <a:r>
              <a:rPr lang="es-CO" sz="2200" dirty="0">
                <a:latin typeface="Ancizar Sans" panose="020B0602040300000003" pitchFamily="34" charset="0"/>
              </a:rPr>
              <a:t>Error de software (división por cero)</a:t>
            </a:r>
          </a:p>
          <a:p>
            <a:pPr lvl="2"/>
            <a:r>
              <a:rPr lang="es-CO" sz="2200" dirty="0">
                <a:latin typeface="Ancizar Sans" panose="020B0602040300000003" pitchFamily="34" charset="0"/>
              </a:rPr>
              <a:t>Solicitud de servicios al sistema operativo (mediante </a:t>
            </a:r>
            <a:r>
              <a:rPr lang="es-CO" sz="2200" i="1" dirty="0" err="1">
                <a:latin typeface="Ancizar Sans" panose="020B0602040300000003" pitchFamily="34" charset="0"/>
              </a:rPr>
              <a:t>system</a:t>
            </a:r>
            <a:r>
              <a:rPr lang="es-CO" sz="2200" i="1" dirty="0">
                <a:latin typeface="Ancizar Sans" panose="020B0602040300000003" pitchFamily="34" charset="0"/>
              </a:rPr>
              <a:t> </a:t>
            </a:r>
            <a:r>
              <a:rPr lang="es-CO" sz="2200" i="1" dirty="0" err="1">
                <a:latin typeface="Ancizar Sans" panose="020B0602040300000003" pitchFamily="34" charset="0"/>
              </a:rPr>
              <a:t>calls</a:t>
            </a:r>
            <a:r>
              <a:rPr lang="es-CO" sz="2200" dirty="0">
                <a:latin typeface="Ancizar Sans" panose="020B0602040300000003" pitchFamily="34" charset="0"/>
              </a:rPr>
              <a:t>)</a:t>
            </a:r>
          </a:p>
          <a:p>
            <a:pPr lvl="2"/>
            <a:r>
              <a:rPr lang="es-CO" sz="2200" dirty="0">
                <a:latin typeface="Ancizar Sans" panose="020B0602040300000003" pitchFamily="34" charset="0"/>
              </a:rPr>
              <a:t>Otros problemas de procesos como ciclos infinitos, procesos interactuando entre ellos o con el sistema operativo</a:t>
            </a:r>
          </a:p>
        </p:txBody>
      </p:sp>
    </p:spTree>
    <p:extLst>
      <p:ext uri="{BB962C8B-B14F-4D97-AF65-F5344CB8AC3E}">
        <p14:creationId xmlns:p14="http://schemas.microsoft.com/office/powerpoint/2010/main" val="383269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a:latin typeface="Ancizar Sans" panose="020B0602040300000003" pitchFamily="34" charset="0"/>
              </a:rPr>
              <a:t>Multiprogramación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200" b="1">
                <a:latin typeface="Ancizar Sans" panose="020B0602040300000003" pitchFamily="34" charset="0"/>
              </a:rPr>
              <a:t>Multiprogramación (Sistema por lotes –Batch-)</a:t>
            </a:r>
            <a:r>
              <a:rPr lang="en-US" sz="2200">
                <a:latin typeface="Ancizar Sans" panose="020B0602040300000003" pitchFamily="34" charset="0"/>
              </a:rPr>
              <a:t> necesario por eficiencia</a:t>
            </a:r>
          </a:p>
          <a:p>
            <a:pPr lvl="1"/>
            <a:r>
              <a:rPr lang="en-US" sz="2200">
                <a:latin typeface="Ancizar Sans" panose="020B0602040300000003" pitchFamily="34" charset="0"/>
              </a:rPr>
              <a:t>Un solo usuario no puede mantener ocupados todo el tiempo la CPU y los dispositivos de E/S</a:t>
            </a:r>
          </a:p>
          <a:p>
            <a:pPr lvl="1"/>
            <a:r>
              <a:rPr lang="en-US" sz="2200">
                <a:latin typeface="Ancizar Sans" panose="020B0602040300000003" pitchFamily="34" charset="0"/>
              </a:rPr>
              <a:t>La multiprogramación organiza jobs (código + datos) de tal forma que la CPU siempre tiene ejecutando uno  de estos ‘jobs’</a:t>
            </a:r>
          </a:p>
          <a:p>
            <a:pPr lvl="1"/>
            <a:r>
              <a:rPr lang="en-US" sz="2200">
                <a:latin typeface="Ancizar Sans" panose="020B0602040300000003" pitchFamily="34" charset="0"/>
              </a:rPr>
              <a:t>Un subconjunto de jobs se mantiene en la memoria del sistema</a:t>
            </a:r>
          </a:p>
          <a:p>
            <a:pPr lvl="1"/>
            <a:r>
              <a:rPr lang="en-US" sz="2200">
                <a:latin typeface="Ancizar Sans" panose="020B0602040300000003" pitchFamily="34" charset="0"/>
              </a:rPr>
              <a:t>Un ‘job’ es seleccionado y ejecutado mediante el </a:t>
            </a:r>
            <a:r>
              <a:rPr lang="en-US" sz="2200" b="1">
                <a:latin typeface="Ancizar Sans" panose="020B0602040300000003" pitchFamily="34" charset="0"/>
              </a:rPr>
              <a:t>job scheduling (planificación de trabajos)</a:t>
            </a:r>
          </a:p>
          <a:p>
            <a:pPr lvl="1"/>
            <a:r>
              <a:rPr lang="en-US" sz="2200">
                <a:latin typeface="Ancizar Sans" panose="020B0602040300000003" pitchFamily="34" charset="0"/>
              </a:rPr>
              <a:t>Cuando este tiene que esperar (debido, por ejemplo, a una operación de E/S), el Sistema operativo Cambia a otro job.</a:t>
            </a:r>
          </a:p>
          <a:p>
            <a:pPr marL="0" indent="0">
              <a:buNone/>
            </a:pPr>
            <a:endParaRPr lang="en-US" sz="2200">
              <a:latin typeface="Ancizar Sans" panose="020B0602040300000003" pitchFamily="34" charset="0"/>
            </a:endParaRPr>
          </a:p>
        </p:txBody>
      </p:sp>
    </p:spTree>
    <p:extLst>
      <p:ext uri="{BB962C8B-B14F-4D97-AF65-F5344CB8AC3E}">
        <p14:creationId xmlns:p14="http://schemas.microsoft.com/office/powerpoint/2010/main" val="262026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dirty="0">
                <a:latin typeface="Ancizar Sans" panose="020B0602040300000003" pitchFamily="34" charset="0"/>
              </a:rPr>
              <a:t>¿Qué es un sistema operativo?</a:t>
            </a:r>
          </a:p>
        </p:txBody>
      </p:sp>
      <p:sp>
        <p:nvSpPr>
          <p:cNvPr id="3" name="Content Placeholder 2"/>
          <p:cNvSpPr>
            <a:spLocks noGrp="1"/>
          </p:cNvSpPr>
          <p:nvPr>
            <p:ph idx="1"/>
          </p:nvPr>
        </p:nvSpPr>
        <p:spPr>
          <a:xfrm>
            <a:off x="609600" y="1600201"/>
            <a:ext cx="6320609" cy="4525963"/>
          </a:xfrm>
        </p:spPr>
        <p:txBody>
          <a:bodyPr>
            <a:normAutofit fontScale="77500" lnSpcReduction="20000"/>
          </a:bodyPr>
          <a:lstStyle/>
          <a:p>
            <a:r>
              <a:rPr lang="en-US" dirty="0">
                <a:latin typeface="Ancizar Sans" panose="020B0602040300000003" pitchFamily="34" charset="0"/>
              </a:rPr>
              <a:t>Software que </a:t>
            </a:r>
            <a:r>
              <a:rPr lang="en-US" dirty="0" err="1">
                <a:latin typeface="Ancizar Sans" panose="020B0602040300000003" pitchFamily="34" charset="0"/>
              </a:rPr>
              <a:t>administra</a:t>
            </a:r>
            <a:r>
              <a:rPr lang="en-US" dirty="0">
                <a:latin typeface="Ancizar Sans" panose="020B0602040300000003" pitchFamily="34" charset="0"/>
              </a:rPr>
              <a:t>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recursos</a:t>
            </a:r>
            <a:r>
              <a:rPr lang="en-US" dirty="0">
                <a:latin typeface="Ancizar Sans" panose="020B0602040300000003" pitchFamily="34" charset="0"/>
              </a:rPr>
              <a:t> de un </a:t>
            </a:r>
            <a:r>
              <a:rPr lang="en-US" dirty="0" err="1">
                <a:latin typeface="Ancizar Sans" panose="020B0602040300000003" pitchFamily="34" charset="0"/>
              </a:rPr>
              <a:t>computador</a:t>
            </a:r>
            <a:r>
              <a:rPr lang="en-US" dirty="0">
                <a:latin typeface="Ancizar Sans" panose="020B0602040300000003" pitchFamily="34" charset="0"/>
              </a:rPr>
              <a:t> para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usuarios</a:t>
            </a:r>
            <a:r>
              <a:rPr lang="en-US" dirty="0">
                <a:latin typeface="Ancizar Sans" panose="020B0602040300000003" pitchFamily="34" charset="0"/>
              </a:rPr>
              <a:t> y las </a:t>
            </a:r>
            <a:r>
              <a:rPr lang="en-US" dirty="0" err="1">
                <a:latin typeface="Ancizar Sans" panose="020B0602040300000003" pitchFamily="34" charset="0"/>
              </a:rPr>
              <a:t>aplicaciones</a:t>
            </a:r>
            <a:endParaRPr lang="en-US" dirty="0">
              <a:latin typeface="Ancizar Sans" panose="020B0602040300000003" pitchFamily="34" charset="0"/>
            </a:endParaRPr>
          </a:p>
          <a:p>
            <a:r>
              <a:rPr lang="en-US" dirty="0">
                <a:latin typeface="Ancizar Sans" panose="020B0602040300000003" pitchFamily="34" charset="0"/>
              </a:rPr>
              <a:t>Un </a:t>
            </a:r>
            <a:r>
              <a:rPr lang="en-US" dirty="0" err="1">
                <a:latin typeface="Ancizar Sans" panose="020B0602040300000003" pitchFamily="34" charset="0"/>
              </a:rPr>
              <a:t>programa</a:t>
            </a:r>
            <a:r>
              <a:rPr lang="en-US" dirty="0">
                <a:latin typeface="Ancizar Sans" panose="020B0602040300000003" pitchFamily="34" charset="0"/>
              </a:rPr>
              <a:t> que </a:t>
            </a:r>
            <a:r>
              <a:rPr lang="en-US" dirty="0" err="1">
                <a:latin typeface="Ancizar Sans" panose="020B0602040300000003" pitchFamily="34" charset="0"/>
              </a:rPr>
              <a:t>actua</a:t>
            </a:r>
            <a:r>
              <a:rPr lang="en-US" dirty="0">
                <a:latin typeface="Ancizar Sans" panose="020B0602040300000003" pitchFamily="34" charset="0"/>
              </a:rPr>
              <a:t> </a:t>
            </a:r>
            <a:r>
              <a:rPr lang="en-US" dirty="0" err="1">
                <a:latin typeface="Ancizar Sans" panose="020B0602040300000003" pitchFamily="34" charset="0"/>
              </a:rPr>
              <a:t>como</a:t>
            </a:r>
            <a:r>
              <a:rPr lang="en-US" dirty="0">
                <a:latin typeface="Ancizar Sans" panose="020B0602040300000003" pitchFamily="34" charset="0"/>
              </a:rPr>
              <a:t> un </a:t>
            </a:r>
            <a:r>
              <a:rPr lang="en-US" dirty="0" err="1">
                <a:latin typeface="Ancizar Sans" panose="020B0602040300000003" pitchFamily="34" charset="0"/>
              </a:rPr>
              <a:t>intermediario</a:t>
            </a:r>
            <a:r>
              <a:rPr lang="en-US" dirty="0">
                <a:latin typeface="Ancizar Sans" panose="020B0602040300000003" pitchFamily="34" charset="0"/>
              </a:rPr>
              <a:t> entre los </a:t>
            </a:r>
            <a:r>
              <a:rPr lang="en-US" dirty="0" err="1">
                <a:latin typeface="Ancizar Sans" panose="020B0602040300000003" pitchFamily="34" charset="0"/>
              </a:rPr>
              <a:t>usuarios</a:t>
            </a:r>
            <a:r>
              <a:rPr lang="en-US" dirty="0">
                <a:latin typeface="Ancizar Sans" panose="020B0602040300000003" pitchFamily="34" charset="0"/>
              </a:rPr>
              <a:t> y el hardware del </a:t>
            </a:r>
            <a:r>
              <a:rPr lang="en-US" dirty="0" err="1">
                <a:latin typeface="Ancizar Sans" panose="020B0602040300000003" pitchFamily="34" charset="0"/>
              </a:rPr>
              <a:t>computador</a:t>
            </a:r>
            <a:endParaRPr lang="en-US" dirty="0">
              <a:latin typeface="Ancizar Sans" panose="020B0602040300000003" pitchFamily="34" charset="0"/>
            </a:endParaRPr>
          </a:p>
          <a:p>
            <a:r>
              <a:rPr lang="en-US" dirty="0" err="1">
                <a:latin typeface="Ancizar Sans" panose="020B0602040300000003" pitchFamily="34" charset="0"/>
              </a:rPr>
              <a:t>Metas</a:t>
            </a:r>
            <a:r>
              <a:rPr lang="en-US" dirty="0">
                <a:latin typeface="Ancizar Sans" panose="020B0602040300000003" pitchFamily="34" charset="0"/>
              </a:rPr>
              <a:t> del Sistema </a:t>
            </a:r>
            <a:r>
              <a:rPr lang="en-US" dirty="0" err="1">
                <a:latin typeface="Ancizar Sans" panose="020B0602040300000003" pitchFamily="34" charset="0"/>
              </a:rPr>
              <a:t>operativo</a:t>
            </a:r>
            <a:r>
              <a:rPr lang="en-US" dirty="0">
                <a:latin typeface="Ancizar Sans" panose="020B0602040300000003" pitchFamily="34" charset="0"/>
              </a:rPr>
              <a:t>:</a:t>
            </a:r>
          </a:p>
          <a:p>
            <a:pPr lvl="1"/>
            <a:r>
              <a:rPr lang="en-US" dirty="0" err="1">
                <a:latin typeface="Ancizar Sans" panose="020B0602040300000003" pitchFamily="34" charset="0"/>
              </a:rPr>
              <a:t>Ejecutar</a:t>
            </a:r>
            <a:r>
              <a:rPr lang="en-US" dirty="0">
                <a:latin typeface="Ancizar Sans" panose="020B0602040300000003" pitchFamily="34" charset="0"/>
              </a:rPr>
              <a:t>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programas</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usuarios</a:t>
            </a:r>
            <a:r>
              <a:rPr lang="en-US" dirty="0">
                <a:latin typeface="Ancizar Sans" panose="020B0602040300000003" pitchFamily="34" charset="0"/>
              </a:rPr>
              <a:t> y resolver </a:t>
            </a:r>
            <a:r>
              <a:rPr lang="en-US" dirty="0" err="1">
                <a:latin typeface="Ancizar Sans" panose="020B0602040300000003" pitchFamily="34" charset="0"/>
              </a:rPr>
              <a:t>problemas</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usuarios</a:t>
            </a:r>
            <a:r>
              <a:rPr lang="en-US" dirty="0">
                <a:latin typeface="Ancizar Sans" panose="020B0602040300000003" pitchFamily="34" charset="0"/>
              </a:rPr>
              <a:t> de </a:t>
            </a:r>
            <a:r>
              <a:rPr lang="en-US" dirty="0" err="1">
                <a:latin typeface="Ancizar Sans" panose="020B0602040300000003" pitchFamily="34" charset="0"/>
              </a:rPr>
              <a:t>manera</a:t>
            </a:r>
            <a:r>
              <a:rPr lang="en-US" dirty="0">
                <a:latin typeface="Ancizar Sans" panose="020B0602040300000003" pitchFamily="34" charset="0"/>
              </a:rPr>
              <a:t> </a:t>
            </a:r>
            <a:r>
              <a:rPr lang="en-US" dirty="0" err="1">
                <a:latin typeface="Ancizar Sans" panose="020B0602040300000003" pitchFamily="34" charset="0"/>
              </a:rPr>
              <a:t>más</a:t>
            </a:r>
            <a:r>
              <a:rPr lang="en-US" dirty="0">
                <a:latin typeface="Ancizar Sans" panose="020B0602040300000003" pitchFamily="34" charset="0"/>
              </a:rPr>
              <a:t> </a:t>
            </a:r>
            <a:r>
              <a:rPr lang="en-US" dirty="0" err="1">
                <a:latin typeface="Ancizar Sans" panose="020B0602040300000003" pitchFamily="34" charset="0"/>
              </a:rPr>
              <a:t>sencilla</a:t>
            </a:r>
            <a:endParaRPr lang="en-US" dirty="0">
              <a:latin typeface="Ancizar Sans" panose="020B0602040300000003" pitchFamily="34" charset="0"/>
            </a:endParaRPr>
          </a:p>
          <a:p>
            <a:pPr lvl="1"/>
            <a:r>
              <a:rPr lang="en-US" dirty="0" err="1">
                <a:latin typeface="Ancizar Sans" panose="020B0602040300000003" pitchFamily="34" charset="0"/>
              </a:rPr>
              <a:t>Hacer</a:t>
            </a:r>
            <a:r>
              <a:rPr lang="en-US" dirty="0">
                <a:latin typeface="Ancizar Sans" panose="020B0602040300000003" pitchFamily="34" charset="0"/>
              </a:rPr>
              <a:t> el Sistema de </a:t>
            </a:r>
            <a:r>
              <a:rPr lang="en-US" dirty="0" err="1">
                <a:latin typeface="Ancizar Sans" panose="020B0602040300000003" pitchFamily="34" charset="0"/>
              </a:rPr>
              <a:t>cómputo</a:t>
            </a:r>
            <a:r>
              <a:rPr lang="en-US" dirty="0">
                <a:latin typeface="Ancizar Sans" panose="020B0602040300000003" pitchFamily="34" charset="0"/>
              </a:rPr>
              <a:t> </a:t>
            </a:r>
            <a:r>
              <a:rPr lang="en-US" dirty="0" err="1">
                <a:latin typeface="Ancizar Sans" panose="020B0602040300000003" pitchFamily="34" charset="0"/>
              </a:rPr>
              <a:t>conveniente</a:t>
            </a:r>
            <a:r>
              <a:rPr lang="en-US" dirty="0">
                <a:latin typeface="Ancizar Sans" panose="020B0602040300000003" pitchFamily="34" charset="0"/>
              </a:rPr>
              <a:t> para </a:t>
            </a:r>
            <a:r>
              <a:rPr lang="en-US" dirty="0" err="1">
                <a:latin typeface="Ancizar Sans" panose="020B0602040300000003" pitchFamily="34" charset="0"/>
              </a:rPr>
              <a:t>ser</a:t>
            </a:r>
            <a:r>
              <a:rPr lang="en-US" dirty="0">
                <a:latin typeface="Ancizar Sans" panose="020B0602040300000003" pitchFamily="34" charset="0"/>
              </a:rPr>
              <a:t> </a:t>
            </a:r>
            <a:r>
              <a:rPr lang="en-US" dirty="0" err="1">
                <a:latin typeface="Ancizar Sans" panose="020B0602040300000003" pitchFamily="34" charset="0"/>
              </a:rPr>
              <a:t>utilizado</a:t>
            </a:r>
            <a:endParaRPr lang="en-US" dirty="0">
              <a:latin typeface="Ancizar Sans" panose="020B0602040300000003" pitchFamily="34" charset="0"/>
            </a:endParaRPr>
          </a:p>
          <a:p>
            <a:pPr lvl="1"/>
            <a:r>
              <a:rPr lang="en-US" dirty="0" err="1">
                <a:latin typeface="Ancizar Sans" panose="020B0602040300000003" pitchFamily="34" charset="0"/>
              </a:rPr>
              <a:t>Usar</a:t>
            </a:r>
            <a:r>
              <a:rPr lang="en-US" dirty="0">
                <a:latin typeface="Ancizar Sans" panose="020B0602040300000003" pitchFamily="34" charset="0"/>
              </a:rPr>
              <a:t> el hardware del </a:t>
            </a:r>
            <a:r>
              <a:rPr lang="en-US" dirty="0" err="1">
                <a:latin typeface="Ancizar Sans" panose="020B0602040300000003" pitchFamily="34" charset="0"/>
              </a:rPr>
              <a:t>computador</a:t>
            </a:r>
            <a:r>
              <a:rPr lang="en-US" dirty="0">
                <a:latin typeface="Ancizar Sans" panose="020B0602040300000003" pitchFamily="34" charset="0"/>
              </a:rPr>
              <a:t> de </a:t>
            </a:r>
            <a:r>
              <a:rPr lang="en-US" dirty="0" err="1">
                <a:latin typeface="Ancizar Sans" panose="020B0602040300000003" pitchFamily="34" charset="0"/>
              </a:rPr>
              <a:t>una</a:t>
            </a:r>
            <a:r>
              <a:rPr lang="en-US" dirty="0">
                <a:latin typeface="Ancizar Sans" panose="020B0602040300000003" pitchFamily="34" charset="0"/>
              </a:rPr>
              <a:t> </a:t>
            </a:r>
            <a:r>
              <a:rPr lang="en-US" dirty="0" err="1">
                <a:latin typeface="Ancizar Sans" panose="020B0602040300000003" pitchFamily="34" charset="0"/>
              </a:rPr>
              <a:t>manera</a:t>
            </a:r>
            <a:r>
              <a:rPr lang="en-US" dirty="0">
                <a:latin typeface="Ancizar Sans" panose="020B0602040300000003" pitchFamily="34" charset="0"/>
              </a:rPr>
              <a:t> </a:t>
            </a:r>
            <a:r>
              <a:rPr lang="en-US" dirty="0" err="1">
                <a:latin typeface="Ancizar Sans" panose="020B0602040300000003" pitchFamily="34" charset="0"/>
              </a:rPr>
              <a:t>más</a:t>
            </a:r>
            <a:r>
              <a:rPr lang="en-US" dirty="0">
                <a:latin typeface="Ancizar Sans" panose="020B0602040300000003" pitchFamily="34" charset="0"/>
              </a:rPr>
              <a:t> </a:t>
            </a:r>
            <a:r>
              <a:rPr lang="en-US" dirty="0" err="1">
                <a:latin typeface="Ancizar Sans" panose="020B0602040300000003" pitchFamily="34" charset="0"/>
              </a:rPr>
              <a:t>eficiente</a:t>
            </a:r>
            <a:endParaRPr lang="en-US" dirty="0">
              <a:latin typeface="Ancizar Sans" panose="020B0602040300000003" pitchFamily="34" charset="0"/>
            </a:endParaRPr>
          </a:p>
        </p:txBody>
      </p:sp>
      <p:pic>
        <p:nvPicPr>
          <p:cNvPr id="4" name="Picture 3"/>
          <p:cNvPicPr>
            <a:picLocks noChangeAspect="1"/>
          </p:cNvPicPr>
          <p:nvPr/>
        </p:nvPicPr>
        <p:blipFill>
          <a:blip r:embed="rId3"/>
          <a:stretch>
            <a:fillRect/>
          </a:stretch>
        </p:blipFill>
        <p:spPr>
          <a:xfrm>
            <a:off x="7004993" y="1528231"/>
            <a:ext cx="4502624" cy="5026435"/>
          </a:xfrm>
          <a:prstGeom prst="rect">
            <a:avLst/>
          </a:prstGeom>
        </p:spPr>
      </p:pic>
      <p:pic>
        <p:nvPicPr>
          <p:cNvPr id="5" name="Picture 3">
            <a:extLst>
              <a:ext uri="{FF2B5EF4-FFF2-40B4-BE49-F238E27FC236}">
                <a16:creationId xmlns:a16="http://schemas.microsoft.com/office/drawing/2014/main" id="{73675FC7-1B22-039D-C6D2-A1BF3253F859}"/>
              </a:ext>
            </a:extLst>
          </p:cNvPr>
          <p:cNvPicPr>
            <a:picLocks noChangeAspect="1"/>
          </p:cNvPicPr>
          <p:nvPr/>
        </p:nvPicPr>
        <p:blipFill>
          <a:blip r:embed="rId3"/>
          <a:stretch>
            <a:fillRect/>
          </a:stretch>
        </p:blipFill>
        <p:spPr>
          <a:xfrm>
            <a:off x="7004993" y="1528231"/>
            <a:ext cx="4502624" cy="5026435"/>
          </a:xfrm>
          <a:prstGeom prst="rect">
            <a:avLst/>
          </a:prstGeom>
        </p:spPr>
      </p:pic>
      <p:sp>
        <p:nvSpPr>
          <p:cNvPr id="6" name="Rectángulo: esquinas redondeadas 5">
            <a:extLst>
              <a:ext uri="{FF2B5EF4-FFF2-40B4-BE49-F238E27FC236}">
                <a16:creationId xmlns:a16="http://schemas.microsoft.com/office/drawing/2014/main" id="{C988D8B4-E2F5-C13F-55F6-68D479F5E339}"/>
              </a:ext>
            </a:extLst>
          </p:cNvPr>
          <p:cNvSpPr/>
          <p:nvPr/>
        </p:nvSpPr>
        <p:spPr>
          <a:xfrm>
            <a:off x="7250098" y="1330162"/>
            <a:ext cx="4012707" cy="701336"/>
          </a:xfrm>
          <a:custGeom>
            <a:avLst/>
            <a:gdLst>
              <a:gd name="connsiteX0" fmla="*/ 0 w 4012707"/>
              <a:gd name="connsiteY0" fmla="*/ 116892 h 701336"/>
              <a:gd name="connsiteX1" fmla="*/ 116892 w 4012707"/>
              <a:gd name="connsiteY1" fmla="*/ 0 h 701336"/>
              <a:gd name="connsiteX2" fmla="*/ 732317 w 4012707"/>
              <a:gd name="connsiteY2" fmla="*/ 0 h 701336"/>
              <a:gd name="connsiteX3" fmla="*/ 1234374 w 4012707"/>
              <a:gd name="connsiteY3" fmla="*/ 0 h 701336"/>
              <a:gd name="connsiteX4" fmla="*/ 1698641 w 4012707"/>
              <a:gd name="connsiteY4" fmla="*/ 0 h 701336"/>
              <a:gd name="connsiteX5" fmla="*/ 2276277 w 4012707"/>
              <a:gd name="connsiteY5" fmla="*/ 0 h 701336"/>
              <a:gd name="connsiteX6" fmla="*/ 2778333 w 4012707"/>
              <a:gd name="connsiteY6" fmla="*/ 0 h 701336"/>
              <a:gd name="connsiteX7" fmla="*/ 3393758 w 4012707"/>
              <a:gd name="connsiteY7" fmla="*/ 0 h 701336"/>
              <a:gd name="connsiteX8" fmla="*/ 3895815 w 4012707"/>
              <a:gd name="connsiteY8" fmla="*/ 0 h 701336"/>
              <a:gd name="connsiteX9" fmla="*/ 4012707 w 4012707"/>
              <a:gd name="connsiteY9" fmla="*/ 116892 h 701336"/>
              <a:gd name="connsiteX10" fmla="*/ 4012707 w 4012707"/>
              <a:gd name="connsiteY10" fmla="*/ 584444 h 701336"/>
              <a:gd name="connsiteX11" fmla="*/ 3895815 w 4012707"/>
              <a:gd name="connsiteY11" fmla="*/ 701336 h 701336"/>
              <a:gd name="connsiteX12" fmla="*/ 3469337 w 4012707"/>
              <a:gd name="connsiteY12" fmla="*/ 701336 h 701336"/>
              <a:gd name="connsiteX13" fmla="*/ 2853912 w 4012707"/>
              <a:gd name="connsiteY13" fmla="*/ 701336 h 701336"/>
              <a:gd name="connsiteX14" fmla="*/ 2389644 w 4012707"/>
              <a:gd name="connsiteY14" fmla="*/ 701336 h 701336"/>
              <a:gd name="connsiteX15" fmla="*/ 1849798 w 4012707"/>
              <a:gd name="connsiteY15" fmla="*/ 701336 h 701336"/>
              <a:gd name="connsiteX16" fmla="*/ 1234374 w 4012707"/>
              <a:gd name="connsiteY16" fmla="*/ 701336 h 701336"/>
              <a:gd name="connsiteX17" fmla="*/ 694527 w 4012707"/>
              <a:gd name="connsiteY17" fmla="*/ 701336 h 701336"/>
              <a:gd name="connsiteX18" fmla="*/ 116892 w 4012707"/>
              <a:gd name="connsiteY18" fmla="*/ 701336 h 701336"/>
              <a:gd name="connsiteX19" fmla="*/ 0 w 4012707"/>
              <a:gd name="connsiteY19" fmla="*/ 584444 h 701336"/>
              <a:gd name="connsiteX20" fmla="*/ 0 w 4012707"/>
              <a:gd name="connsiteY20" fmla="*/ 116892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2707" h="701336" extrusionOk="0">
                <a:moveTo>
                  <a:pt x="0" y="116892"/>
                </a:moveTo>
                <a:cubicBezTo>
                  <a:pt x="-15047" y="43053"/>
                  <a:pt x="36339" y="6003"/>
                  <a:pt x="116892" y="0"/>
                </a:cubicBezTo>
                <a:cubicBezTo>
                  <a:pt x="288658" y="-60350"/>
                  <a:pt x="437064" y="63089"/>
                  <a:pt x="732317" y="0"/>
                </a:cubicBezTo>
                <a:cubicBezTo>
                  <a:pt x="1027571" y="-63089"/>
                  <a:pt x="1011793" y="26678"/>
                  <a:pt x="1234374" y="0"/>
                </a:cubicBezTo>
                <a:cubicBezTo>
                  <a:pt x="1456955" y="-26678"/>
                  <a:pt x="1570957" y="50004"/>
                  <a:pt x="1698641" y="0"/>
                </a:cubicBezTo>
                <a:cubicBezTo>
                  <a:pt x="1826325" y="-50004"/>
                  <a:pt x="2052955" y="36285"/>
                  <a:pt x="2276277" y="0"/>
                </a:cubicBezTo>
                <a:cubicBezTo>
                  <a:pt x="2499599" y="-36285"/>
                  <a:pt x="2674935" y="54433"/>
                  <a:pt x="2778333" y="0"/>
                </a:cubicBezTo>
                <a:cubicBezTo>
                  <a:pt x="2881731" y="-54433"/>
                  <a:pt x="3232076" y="4232"/>
                  <a:pt x="3393758" y="0"/>
                </a:cubicBezTo>
                <a:cubicBezTo>
                  <a:pt x="3555441" y="-4232"/>
                  <a:pt x="3720347" y="7545"/>
                  <a:pt x="3895815" y="0"/>
                </a:cubicBezTo>
                <a:cubicBezTo>
                  <a:pt x="3953236" y="11806"/>
                  <a:pt x="4005774" y="44293"/>
                  <a:pt x="4012707" y="116892"/>
                </a:cubicBezTo>
                <a:cubicBezTo>
                  <a:pt x="4020252" y="250176"/>
                  <a:pt x="3994073" y="484300"/>
                  <a:pt x="4012707" y="584444"/>
                </a:cubicBezTo>
                <a:cubicBezTo>
                  <a:pt x="4019151" y="658595"/>
                  <a:pt x="3960801" y="705773"/>
                  <a:pt x="3895815" y="701336"/>
                </a:cubicBezTo>
                <a:cubicBezTo>
                  <a:pt x="3716387" y="744478"/>
                  <a:pt x="3623394" y="684159"/>
                  <a:pt x="3469337" y="701336"/>
                </a:cubicBezTo>
                <a:cubicBezTo>
                  <a:pt x="3315280" y="718513"/>
                  <a:pt x="3125578" y="647565"/>
                  <a:pt x="2853912" y="701336"/>
                </a:cubicBezTo>
                <a:cubicBezTo>
                  <a:pt x="2582247" y="755107"/>
                  <a:pt x="2582478" y="668225"/>
                  <a:pt x="2389644" y="701336"/>
                </a:cubicBezTo>
                <a:cubicBezTo>
                  <a:pt x="2196810" y="734447"/>
                  <a:pt x="1997566" y="700205"/>
                  <a:pt x="1849798" y="701336"/>
                </a:cubicBezTo>
                <a:cubicBezTo>
                  <a:pt x="1702030" y="702467"/>
                  <a:pt x="1518394" y="691468"/>
                  <a:pt x="1234374" y="701336"/>
                </a:cubicBezTo>
                <a:cubicBezTo>
                  <a:pt x="950354" y="711204"/>
                  <a:pt x="804414" y="685963"/>
                  <a:pt x="694527" y="701336"/>
                </a:cubicBezTo>
                <a:cubicBezTo>
                  <a:pt x="584640" y="716709"/>
                  <a:pt x="288496" y="657914"/>
                  <a:pt x="116892" y="701336"/>
                </a:cubicBezTo>
                <a:cubicBezTo>
                  <a:pt x="49963" y="701434"/>
                  <a:pt x="8308" y="634025"/>
                  <a:pt x="0" y="584444"/>
                </a:cubicBezTo>
                <a:cubicBezTo>
                  <a:pt x="-18046" y="488436"/>
                  <a:pt x="9260" y="279417"/>
                  <a:pt x="0" y="116892"/>
                </a:cubicBezTo>
                <a:close/>
              </a:path>
            </a:pathLst>
          </a:custGeom>
          <a:noFill/>
          <a:ln w="25400">
            <a:solidFill>
              <a:srgbClr val="C00000"/>
            </a:solidFill>
            <a:prstDash val="dash"/>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EAE0E1CD-9EB6-AD1D-4056-7621381FC026}"/>
              </a:ext>
            </a:extLst>
          </p:cNvPr>
          <p:cNvSpPr/>
          <p:nvPr/>
        </p:nvSpPr>
        <p:spPr>
          <a:xfrm>
            <a:off x="7004992" y="2074206"/>
            <a:ext cx="4577408" cy="1142999"/>
          </a:xfrm>
          <a:custGeom>
            <a:avLst/>
            <a:gdLst>
              <a:gd name="connsiteX0" fmla="*/ 0 w 4577408"/>
              <a:gd name="connsiteY0" fmla="*/ 190504 h 1142999"/>
              <a:gd name="connsiteX1" fmla="*/ 190504 w 4577408"/>
              <a:gd name="connsiteY1" fmla="*/ 0 h 1142999"/>
              <a:gd name="connsiteX2" fmla="*/ 873918 w 4577408"/>
              <a:gd name="connsiteY2" fmla="*/ 0 h 1142999"/>
              <a:gd name="connsiteX3" fmla="*/ 1431439 w 4577408"/>
              <a:gd name="connsiteY3" fmla="*/ 0 h 1142999"/>
              <a:gd name="connsiteX4" fmla="*/ 1946997 w 4577408"/>
              <a:gd name="connsiteY4" fmla="*/ 0 h 1142999"/>
              <a:gd name="connsiteX5" fmla="*/ 2588447 w 4577408"/>
              <a:gd name="connsiteY5" fmla="*/ 0 h 1142999"/>
              <a:gd name="connsiteX6" fmla="*/ 3145969 w 4577408"/>
              <a:gd name="connsiteY6" fmla="*/ 0 h 1142999"/>
              <a:gd name="connsiteX7" fmla="*/ 3829382 w 4577408"/>
              <a:gd name="connsiteY7" fmla="*/ 0 h 1142999"/>
              <a:gd name="connsiteX8" fmla="*/ 4386904 w 4577408"/>
              <a:gd name="connsiteY8" fmla="*/ 0 h 1142999"/>
              <a:gd name="connsiteX9" fmla="*/ 4577408 w 4577408"/>
              <a:gd name="connsiteY9" fmla="*/ 190504 h 1142999"/>
              <a:gd name="connsiteX10" fmla="*/ 4577408 w 4577408"/>
              <a:gd name="connsiteY10" fmla="*/ 556260 h 1142999"/>
              <a:gd name="connsiteX11" fmla="*/ 4577408 w 4577408"/>
              <a:gd name="connsiteY11" fmla="*/ 952495 h 1142999"/>
              <a:gd name="connsiteX12" fmla="*/ 4386904 w 4577408"/>
              <a:gd name="connsiteY12" fmla="*/ 1142999 h 1142999"/>
              <a:gd name="connsiteX13" fmla="*/ 3787418 w 4577408"/>
              <a:gd name="connsiteY13" fmla="*/ 1142999 h 1142999"/>
              <a:gd name="connsiteX14" fmla="*/ 3271861 w 4577408"/>
              <a:gd name="connsiteY14" fmla="*/ 1142999 h 1142999"/>
              <a:gd name="connsiteX15" fmla="*/ 2672375 w 4577408"/>
              <a:gd name="connsiteY15" fmla="*/ 1142999 h 1142999"/>
              <a:gd name="connsiteX16" fmla="*/ 1988961 w 4577408"/>
              <a:gd name="connsiteY16" fmla="*/ 1142999 h 1142999"/>
              <a:gd name="connsiteX17" fmla="*/ 1389475 w 4577408"/>
              <a:gd name="connsiteY17" fmla="*/ 1142999 h 1142999"/>
              <a:gd name="connsiteX18" fmla="*/ 915882 w 4577408"/>
              <a:gd name="connsiteY18" fmla="*/ 1142999 h 1142999"/>
              <a:gd name="connsiteX19" fmla="*/ 190504 w 4577408"/>
              <a:gd name="connsiteY19" fmla="*/ 1142999 h 1142999"/>
              <a:gd name="connsiteX20" fmla="*/ 0 w 4577408"/>
              <a:gd name="connsiteY20" fmla="*/ 952495 h 1142999"/>
              <a:gd name="connsiteX21" fmla="*/ 0 w 4577408"/>
              <a:gd name="connsiteY21" fmla="*/ 579119 h 1142999"/>
              <a:gd name="connsiteX22" fmla="*/ 0 w 4577408"/>
              <a:gd name="connsiteY22" fmla="*/ 190504 h 114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7408" h="1142999" extrusionOk="0">
                <a:moveTo>
                  <a:pt x="0" y="190504"/>
                </a:moveTo>
                <a:cubicBezTo>
                  <a:pt x="-9379" y="79507"/>
                  <a:pt x="65372" y="7476"/>
                  <a:pt x="190504" y="0"/>
                </a:cubicBezTo>
                <a:cubicBezTo>
                  <a:pt x="502700" y="-56277"/>
                  <a:pt x="570075" y="44918"/>
                  <a:pt x="873918" y="0"/>
                </a:cubicBezTo>
                <a:cubicBezTo>
                  <a:pt x="1177761" y="-44918"/>
                  <a:pt x="1291681" y="60167"/>
                  <a:pt x="1431439" y="0"/>
                </a:cubicBezTo>
                <a:cubicBezTo>
                  <a:pt x="1571197" y="-60167"/>
                  <a:pt x="1706911" y="17293"/>
                  <a:pt x="1946997" y="0"/>
                </a:cubicBezTo>
                <a:cubicBezTo>
                  <a:pt x="2187083" y="-17293"/>
                  <a:pt x="2448559" y="48863"/>
                  <a:pt x="2588447" y="0"/>
                </a:cubicBezTo>
                <a:cubicBezTo>
                  <a:pt x="2728335" y="-48863"/>
                  <a:pt x="2912626" y="7837"/>
                  <a:pt x="3145969" y="0"/>
                </a:cubicBezTo>
                <a:cubicBezTo>
                  <a:pt x="3379312" y="-7837"/>
                  <a:pt x="3661058" y="2347"/>
                  <a:pt x="3829382" y="0"/>
                </a:cubicBezTo>
                <a:cubicBezTo>
                  <a:pt x="3997706" y="-2347"/>
                  <a:pt x="4255187" y="64286"/>
                  <a:pt x="4386904" y="0"/>
                </a:cubicBezTo>
                <a:cubicBezTo>
                  <a:pt x="4476964" y="25065"/>
                  <a:pt x="4561291" y="66598"/>
                  <a:pt x="4577408" y="190504"/>
                </a:cubicBezTo>
                <a:cubicBezTo>
                  <a:pt x="4606758" y="294736"/>
                  <a:pt x="4571912" y="478681"/>
                  <a:pt x="4577408" y="556260"/>
                </a:cubicBezTo>
                <a:cubicBezTo>
                  <a:pt x="4582904" y="633839"/>
                  <a:pt x="4572442" y="865550"/>
                  <a:pt x="4577408" y="952495"/>
                </a:cubicBezTo>
                <a:cubicBezTo>
                  <a:pt x="4590647" y="1044625"/>
                  <a:pt x="4514859" y="1128334"/>
                  <a:pt x="4386904" y="1142999"/>
                </a:cubicBezTo>
                <a:cubicBezTo>
                  <a:pt x="4101466" y="1145922"/>
                  <a:pt x="4079503" y="1109799"/>
                  <a:pt x="3787418" y="1142999"/>
                </a:cubicBezTo>
                <a:cubicBezTo>
                  <a:pt x="3495333" y="1176199"/>
                  <a:pt x="3432222" y="1102948"/>
                  <a:pt x="3271861" y="1142999"/>
                </a:cubicBezTo>
                <a:cubicBezTo>
                  <a:pt x="3111500" y="1183050"/>
                  <a:pt x="2816038" y="1116594"/>
                  <a:pt x="2672375" y="1142999"/>
                </a:cubicBezTo>
                <a:cubicBezTo>
                  <a:pt x="2528712" y="1169404"/>
                  <a:pt x="2228437" y="1076057"/>
                  <a:pt x="1988961" y="1142999"/>
                </a:cubicBezTo>
                <a:cubicBezTo>
                  <a:pt x="1749485" y="1209941"/>
                  <a:pt x="1528598" y="1091435"/>
                  <a:pt x="1389475" y="1142999"/>
                </a:cubicBezTo>
                <a:cubicBezTo>
                  <a:pt x="1250352" y="1194563"/>
                  <a:pt x="1060694" y="1108649"/>
                  <a:pt x="915882" y="1142999"/>
                </a:cubicBezTo>
                <a:cubicBezTo>
                  <a:pt x="771070" y="1177349"/>
                  <a:pt x="529338" y="1106139"/>
                  <a:pt x="190504" y="1142999"/>
                </a:cubicBezTo>
                <a:cubicBezTo>
                  <a:pt x="99129" y="1134791"/>
                  <a:pt x="-13474" y="1079098"/>
                  <a:pt x="0" y="952495"/>
                </a:cubicBezTo>
                <a:cubicBezTo>
                  <a:pt x="-8680" y="862627"/>
                  <a:pt x="42188" y="748449"/>
                  <a:pt x="0" y="579119"/>
                </a:cubicBezTo>
                <a:cubicBezTo>
                  <a:pt x="-42188" y="409789"/>
                  <a:pt x="17578" y="378633"/>
                  <a:pt x="0" y="190504"/>
                </a:cubicBezTo>
                <a:close/>
              </a:path>
            </a:pathLst>
          </a:custGeom>
          <a:noFill/>
          <a:ln w="25400">
            <a:solidFill>
              <a:schemeClr val="accent3">
                <a:lumMod val="75000"/>
              </a:schemeClr>
            </a:solidFill>
            <a:prstDash val="sysDot"/>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141B0861-DF27-67E2-08E9-E65F978963A0}"/>
              </a:ext>
            </a:extLst>
          </p:cNvPr>
          <p:cNvSpPr/>
          <p:nvPr/>
        </p:nvSpPr>
        <p:spPr>
          <a:xfrm>
            <a:off x="7004994" y="3259911"/>
            <a:ext cx="4577406" cy="2189490"/>
          </a:xfrm>
          <a:custGeom>
            <a:avLst/>
            <a:gdLst>
              <a:gd name="connsiteX0" fmla="*/ 0 w 4577406"/>
              <a:gd name="connsiteY0" fmla="*/ 364922 h 2189490"/>
              <a:gd name="connsiteX1" fmla="*/ 364922 w 4577406"/>
              <a:gd name="connsiteY1" fmla="*/ 0 h 2189490"/>
              <a:gd name="connsiteX2" fmla="*/ 991525 w 4577406"/>
              <a:gd name="connsiteY2" fmla="*/ 0 h 2189490"/>
              <a:gd name="connsiteX3" fmla="*/ 1502701 w 4577406"/>
              <a:gd name="connsiteY3" fmla="*/ 0 h 2189490"/>
              <a:gd name="connsiteX4" fmla="*/ 1975402 w 4577406"/>
              <a:gd name="connsiteY4" fmla="*/ 0 h 2189490"/>
              <a:gd name="connsiteX5" fmla="*/ 2563529 w 4577406"/>
              <a:gd name="connsiteY5" fmla="*/ 0 h 2189490"/>
              <a:gd name="connsiteX6" fmla="*/ 3074705 w 4577406"/>
              <a:gd name="connsiteY6" fmla="*/ 0 h 2189490"/>
              <a:gd name="connsiteX7" fmla="*/ 3701308 w 4577406"/>
              <a:gd name="connsiteY7" fmla="*/ 0 h 2189490"/>
              <a:gd name="connsiteX8" fmla="*/ 4212484 w 4577406"/>
              <a:gd name="connsiteY8" fmla="*/ 0 h 2189490"/>
              <a:gd name="connsiteX9" fmla="*/ 4577406 w 4577406"/>
              <a:gd name="connsiteY9" fmla="*/ 364922 h 2189490"/>
              <a:gd name="connsiteX10" fmla="*/ 4577406 w 4577406"/>
              <a:gd name="connsiteY10" fmla="*/ 822278 h 2189490"/>
              <a:gd name="connsiteX11" fmla="*/ 4577406 w 4577406"/>
              <a:gd name="connsiteY11" fmla="*/ 1308826 h 2189490"/>
              <a:gd name="connsiteX12" fmla="*/ 4577406 w 4577406"/>
              <a:gd name="connsiteY12" fmla="*/ 1824568 h 2189490"/>
              <a:gd name="connsiteX13" fmla="*/ 4212484 w 4577406"/>
              <a:gd name="connsiteY13" fmla="*/ 2189490 h 2189490"/>
              <a:gd name="connsiteX14" fmla="*/ 3662832 w 4577406"/>
              <a:gd name="connsiteY14" fmla="*/ 2189490 h 2189490"/>
              <a:gd name="connsiteX15" fmla="*/ 3113181 w 4577406"/>
              <a:gd name="connsiteY15" fmla="*/ 2189490 h 2189490"/>
              <a:gd name="connsiteX16" fmla="*/ 2486578 w 4577406"/>
              <a:gd name="connsiteY16" fmla="*/ 2189490 h 2189490"/>
              <a:gd name="connsiteX17" fmla="*/ 1936926 w 4577406"/>
              <a:gd name="connsiteY17" fmla="*/ 2189490 h 2189490"/>
              <a:gd name="connsiteX18" fmla="*/ 1502701 w 4577406"/>
              <a:gd name="connsiteY18" fmla="*/ 2189490 h 2189490"/>
              <a:gd name="connsiteX19" fmla="*/ 1030001 w 4577406"/>
              <a:gd name="connsiteY19" fmla="*/ 2189490 h 2189490"/>
              <a:gd name="connsiteX20" fmla="*/ 364922 w 4577406"/>
              <a:gd name="connsiteY20" fmla="*/ 2189490 h 2189490"/>
              <a:gd name="connsiteX21" fmla="*/ 0 w 4577406"/>
              <a:gd name="connsiteY21" fmla="*/ 1824568 h 2189490"/>
              <a:gd name="connsiteX22" fmla="*/ 0 w 4577406"/>
              <a:gd name="connsiteY22" fmla="*/ 1367212 h 2189490"/>
              <a:gd name="connsiteX23" fmla="*/ 0 w 4577406"/>
              <a:gd name="connsiteY23" fmla="*/ 924453 h 2189490"/>
              <a:gd name="connsiteX24" fmla="*/ 0 w 4577406"/>
              <a:gd name="connsiteY24" fmla="*/ 364922 h 218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406" h="2189490" extrusionOk="0">
                <a:moveTo>
                  <a:pt x="0" y="364922"/>
                </a:moveTo>
                <a:cubicBezTo>
                  <a:pt x="-16222" y="153375"/>
                  <a:pt x="109271" y="20308"/>
                  <a:pt x="364922" y="0"/>
                </a:cubicBezTo>
                <a:cubicBezTo>
                  <a:pt x="633746" y="-30"/>
                  <a:pt x="731080" y="43007"/>
                  <a:pt x="991525" y="0"/>
                </a:cubicBezTo>
                <a:cubicBezTo>
                  <a:pt x="1251970" y="-43007"/>
                  <a:pt x="1261110" y="60061"/>
                  <a:pt x="1502701" y="0"/>
                </a:cubicBezTo>
                <a:cubicBezTo>
                  <a:pt x="1744292" y="-60061"/>
                  <a:pt x="1793017" y="27556"/>
                  <a:pt x="1975402" y="0"/>
                </a:cubicBezTo>
                <a:cubicBezTo>
                  <a:pt x="2157787" y="-27556"/>
                  <a:pt x="2371177" y="22388"/>
                  <a:pt x="2563529" y="0"/>
                </a:cubicBezTo>
                <a:cubicBezTo>
                  <a:pt x="2755881" y="-22388"/>
                  <a:pt x="2850266" y="41738"/>
                  <a:pt x="3074705" y="0"/>
                </a:cubicBezTo>
                <a:cubicBezTo>
                  <a:pt x="3299144" y="-41738"/>
                  <a:pt x="3549352" y="41201"/>
                  <a:pt x="3701308" y="0"/>
                </a:cubicBezTo>
                <a:cubicBezTo>
                  <a:pt x="3853264" y="-41201"/>
                  <a:pt x="3970154" y="39108"/>
                  <a:pt x="4212484" y="0"/>
                </a:cubicBezTo>
                <a:cubicBezTo>
                  <a:pt x="4399231" y="24473"/>
                  <a:pt x="4543941" y="124566"/>
                  <a:pt x="4577406" y="364922"/>
                </a:cubicBezTo>
                <a:cubicBezTo>
                  <a:pt x="4611134" y="500291"/>
                  <a:pt x="4571182" y="638699"/>
                  <a:pt x="4577406" y="822278"/>
                </a:cubicBezTo>
                <a:cubicBezTo>
                  <a:pt x="4583630" y="1005857"/>
                  <a:pt x="4538481" y="1174097"/>
                  <a:pt x="4577406" y="1308826"/>
                </a:cubicBezTo>
                <a:cubicBezTo>
                  <a:pt x="4616331" y="1443555"/>
                  <a:pt x="4550825" y="1573249"/>
                  <a:pt x="4577406" y="1824568"/>
                </a:cubicBezTo>
                <a:cubicBezTo>
                  <a:pt x="4584716" y="2035064"/>
                  <a:pt x="4445269" y="2162135"/>
                  <a:pt x="4212484" y="2189490"/>
                </a:cubicBezTo>
                <a:cubicBezTo>
                  <a:pt x="4094878" y="2219020"/>
                  <a:pt x="3923349" y="2138812"/>
                  <a:pt x="3662832" y="2189490"/>
                </a:cubicBezTo>
                <a:cubicBezTo>
                  <a:pt x="3402315" y="2240168"/>
                  <a:pt x="3277915" y="2159547"/>
                  <a:pt x="3113181" y="2189490"/>
                </a:cubicBezTo>
                <a:cubicBezTo>
                  <a:pt x="2948447" y="2219433"/>
                  <a:pt x="2739503" y="2140596"/>
                  <a:pt x="2486578" y="2189490"/>
                </a:cubicBezTo>
                <a:cubicBezTo>
                  <a:pt x="2233653" y="2238384"/>
                  <a:pt x="2207739" y="2148750"/>
                  <a:pt x="1936926" y="2189490"/>
                </a:cubicBezTo>
                <a:cubicBezTo>
                  <a:pt x="1666113" y="2230230"/>
                  <a:pt x="1590708" y="2182007"/>
                  <a:pt x="1502701" y="2189490"/>
                </a:cubicBezTo>
                <a:cubicBezTo>
                  <a:pt x="1414694" y="2196973"/>
                  <a:pt x="1263016" y="2160467"/>
                  <a:pt x="1030001" y="2189490"/>
                </a:cubicBezTo>
                <a:cubicBezTo>
                  <a:pt x="796986" y="2218513"/>
                  <a:pt x="624905" y="2161385"/>
                  <a:pt x="364922" y="2189490"/>
                </a:cubicBezTo>
                <a:cubicBezTo>
                  <a:pt x="199807" y="2181782"/>
                  <a:pt x="5083" y="2074375"/>
                  <a:pt x="0" y="1824568"/>
                </a:cubicBezTo>
                <a:cubicBezTo>
                  <a:pt x="-6892" y="1625889"/>
                  <a:pt x="7795" y="1522674"/>
                  <a:pt x="0" y="1367212"/>
                </a:cubicBezTo>
                <a:cubicBezTo>
                  <a:pt x="-7795" y="1211750"/>
                  <a:pt x="14324" y="1073312"/>
                  <a:pt x="0" y="924453"/>
                </a:cubicBezTo>
                <a:cubicBezTo>
                  <a:pt x="-14324" y="775594"/>
                  <a:pt x="27847" y="592865"/>
                  <a:pt x="0" y="364922"/>
                </a:cubicBezTo>
                <a:close/>
              </a:path>
            </a:pathLst>
          </a:custGeom>
          <a:noFill/>
          <a:ln w="25400">
            <a:solidFill>
              <a:schemeClr val="accent3">
                <a:lumMod val="75000"/>
              </a:schemeClr>
            </a:solidFill>
            <a:prstDash val="sysDot"/>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CC6A709B-8357-0AB8-BD64-2E61A128316B}"/>
              </a:ext>
            </a:extLst>
          </p:cNvPr>
          <p:cNvSpPr/>
          <p:nvPr/>
        </p:nvSpPr>
        <p:spPr>
          <a:xfrm>
            <a:off x="7250098" y="5449402"/>
            <a:ext cx="4012707" cy="1029809"/>
          </a:xfrm>
          <a:custGeom>
            <a:avLst/>
            <a:gdLst>
              <a:gd name="connsiteX0" fmla="*/ 0 w 4012707"/>
              <a:gd name="connsiteY0" fmla="*/ 171638 h 1029809"/>
              <a:gd name="connsiteX1" fmla="*/ 171638 w 4012707"/>
              <a:gd name="connsiteY1" fmla="*/ 0 h 1029809"/>
              <a:gd name="connsiteX2" fmla="*/ 769231 w 4012707"/>
              <a:gd name="connsiteY2" fmla="*/ 0 h 1029809"/>
              <a:gd name="connsiteX3" fmla="*/ 1256741 w 4012707"/>
              <a:gd name="connsiteY3" fmla="*/ 0 h 1029809"/>
              <a:gd name="connsiteX4" fmla="*/ 1707557 w 4012707"/>
              <a:gd name="connsiteY4" fmla="*/ 0 h 1029809"/>
              <a:gd name="connsiteX5" fmla="*/ 2268456 w 4012707"/>
              <a:gd name="connsiteY5" fmla="*/ 0 h 1029809"/>
              <a:gd name="connsiteX6" fmla="*/ 2755966 w 4012707"/>
              <a:gd name="connsiteY6" fmla="*/ 0 h 1029809"/>
              <a:gd name="connsiteX7" fmla="*/ 3353559 w 4012707"/>
              <a:gd name="connsiteY7" fmla="*/ 0 h 1029809"/>
              <a:gd name="connsiteX8" fmla="*/ 3841069 w 4012707"/>
              <a:gd name="connsiteY8" fmla="*/ 0 h 1029809"/>
              <a:gd name="connsiteX9" fmla="*/ 4012707 w 4012707"/>
              <a:gd name="connsiteY9" fmla="*/ 171638 h 1029809"/>
              <a:gd name="connsiteX10" fmla="*/ 4012707 w 4012707"/>
              <a:gd name="connsiteY10" fmla="*/ 501174 h 1029809"/>
              <a:gd name="connsiteX11" fmla="*/ 4012707 w 4012707"/>
              <a:gd name="connsiteY11" fmla="*/ 858171 h 1029809"/>
              <a:gd name="connsiteX12" fmla="*/ 3841069 w 4012707"/>
              <a:gd name="connsiteY12" fmla="*/ 1029809 h 1029809"/>
              <a:gd name="connsiteX13" fmla="*/ 3316865 w 4012707"/>
              <a:gd name="connsiteY13" fmla="*/ 1029809 h 1029809"/>
              <a:gd name="connsiteX14" fmla="*/ 2866049 w 4012707"/>
              <a:gd name="connsiteY14" fmla="*/ 1029809 h 1029809"/>
              <a:gd name="connsiteX15" fmla="*/ 2341844 w 4012707"/>
              <a:gd name="connsiteY15" fmla="*/ 1029809 h 1029809"/>
              <a:gd name="connsiteX16" fmla="*/ 1744251 w 4012707"/>
              <a:gd name="connsiteY16" fmla="*/ 1029809 h 1029809"/>
              <a:gd name="connsiteX17" fmla="*/ 1220047 w 4012707"/>
              <a:gd name="connsiteY17" fmla="*/ 1029809 h 1029809"/>
              <a:gd name="connsiteX18" fmla="*/ 805925 w 4012707"/>
              <a:gd name="connsiteY18" fmla="*/ 1029809 h 1029809"/>
              <a:gd name="connsiteX19" fmla="*/ 171638 w 4012707"/>
              <a:gd name="connsiteY19" fmla="*/ 1029809 h 1029809"/>
              <a:gd name="connsiteX20" fmla="*/ 0 w 4012707"/>
              <a:gd name="connsiteY20" fmla="*/ 858171 h 1029809"/>
              <a:gd name="connsiteX21" fmla="*/ 0 w 4012707"/>
              <a:gd name="connsiteY21" fmla="*/ 521770 h 1029809"/>
              <a:gd name="connsiteX22" fmla="*/ 0 w 4012707"/>
              <a:gd name="connsiteY22" fmla="*/ 171638 h 102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12707" h="1029809" extrusionOk="0">
                <a:moveTo>
                  <a:pt x="0" y="171638"/>
                </a:moveTo>
                <a:cubicBezTo>
                  <a:pt x="-16274" y="66807"/>
                  <a:pt x="56846" y="7506"/>
                  <a:pt x="171638" y="0"/>
                </a:cubicBezTo>
                <a:cubicBezTo>
                  <a:pt x="400042" y="-35795"/>
                  <a:pt x="603793" y="6150"/>
                  <a:pt x="769231" y="0"/>
                </a:cubicBezTo>
                <a:cubicBezTo>
                  <a:pt x="934669" y="-6150"/>
                  <a:pt x="1125559" y="18367"/>
                  <a:pt x="1256741" y="0"/>
                </a:cubicBezTo>
                <a:cubicBezTo>
                  <a:pt x="1387923" y="-18367"/>
                  <a:pt x="1487544" y="2447"/>
                  <a:pt x="1707557" y="0"/>
                </a:cubicBezTo>
                <a:cubicBezTo>
                  <a:pt x="1927570" y="-2447"/>
                  <a:pt x="2109745" y="40486"/>
                  <a:pt x="2268456" y="0"/>
                </a:cubicBezTo>
                <a:cubicBezTo>
                  <a:pt x="2427167" y="-40486"/>
                  <a:pt x="2647338" y="38991"/>
                  <a:pt x="2755966" y="0"/>
                </a:cubicBezTo>
                <a:cubicBezTo>
                  <a:pt x="2864594" y="-38991"/>
                  <a:pt x="3062088" y="39999"/>
                  <a:pt x="3353559" y="0"/>
                </a:cubicBezTo>
                <a:cubicBezTo>
                  <a:pt x="3645030" y="-39999"/>
                  <a:pt x="3727029" y="4248"/>
                  <a:pt x="3841069" y="0"/>
                </a:cubicBezTo>
                <a:cubicBezTo>
                  <a:pt x="3927993" y="13018"/>
                  <a:pt x="4008178" y="71592"/>
                  <a:pt x="4012707" y="171638"/>
                </a:cubicBezTo>
                <a:cubicBezTo>
                  <a:pt x="4048488" y="305578"/>
                  <a:pt x="3996335" y="372389"/>
                  <a:pt x="4012707" y="501174"/>
                </a:cubicBezTo>
                <a:cubicBezTo>
                  <a:pt x="4029079" y="629959"/>
                  <a:pt x="4009360" y="692800"/>
                  <a:pt x="4012707" y="858171"/>
                </a:cubicBezTo>
                <a:cubicBezTo>
                  <a:pt x="4020699" y="945067"/>
                  <a:pt x="3958753" y="1015049"/>
                  <a:pt x="3841069" y="1029809"/>
                </a:cubicBezTo>
                <a:cubicBezTo>
                  <a:pt x="3598728" y="1083387"/>
                  <a:pt x="3558057" y="973376"/>
                  <a:pt x="3316865" y="1029809"/>
                </a:cubicBezTo>
                <a:cubicBezTo>
                  <a:pt x="3075673" y="1086242"/>
                  <a:pt x="3036904" y="989867"/>
                  <a:pt x="2866049" y="1029809"/>
                </a:cubicBezTo>
                <a:cubicBezTo>
                  <a:pt x="2695194" y="1069751"/>
                  <a:pt x="2551024" y="1027838"/>
                  <a:pt x="2341844" y="1029809"/>
                </a:cubicBezTo>
                <a:cubicBezTo>
                  <a:pt x="2132664" y="1031780"/>
                  <a:pt x="1959162" y="1016441"/>
                  <a:pt x="1744251" y="1029809"/>
                </a:cubicBezTo>
                <a:cubicBezTo>
                  <a:pt x="1529340" y="1043177"/>
                  <a:pt x="1473145" y="1021489"/>
                  <a:pt x="1220047" y="1029809"/>
                </a:cubicBezTo>
                <a:cubicBezTo>
                  <a:pt x="966949" y="1038129"/>
                  <a:pt x="900012" y="1018516"/>
                  <a:pt x="805925" y="1029809"/>
                </a:cubicBezTo>
                <a:cubicBezTo>
                  <a:pt x="711838" y="1041102"/>
                  <a:pt x="310588" y="958465"/>
                  <a:pt x="171638" y="1029809"/>
                </a:cubicBezTo>
                <a:cubicBezTo>
                  <a:pt x="84145" y="1025479"/>
                  <a:pt x="-14471" y="975937"/>
                  <a:pt x="0" y="858171"/>
                </a:cubicBezTo>
                <a:cubicBezTo>
                  <a:pt x="-12234" y="696403"/>
                  <a:pt x="36526" y="675380"/>
                  <a:pt x="0" y="521770"/>
                </a:cubicBezTo>
                <a:cubicBezTo>
                  <a:pt x="-36526" y="368160"/>
                  <a:pt x="7574" y="289168"/>
                  <a:pt x="0" y="171638"/>
                </a:cubicBezTo>
                <a:close/>
              </a:path>
            </a:pathLst>
          </a:custGeom>
          <a:noFill/>
          <a:ln w="25400">
            <a:solidFill>
              <a:srgbClr val="C00000"/>
            </a:solidFill>
            <a:prstDash val="dash"/>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a:latin typeface="Ancizar Sans" panose="020B0602040300000003" pitchFamily="34" charset="0"/>
              </a:rPr>
              <a:t>Distribución de la memoria para sistemas multiprogramados</a:t>
            </a:r>
            <a:endParaRPr lang="es-CO" dirty="0">
              <a:latin typeface="Ancizar Sans" panose="020B0602040300000003" pitchFamily="34" charset="0"/>
            </a:endParaRPr>
          </a:p>
        </p:txBody>
      </p:sp>
      <p:sp>
        <p:nvSpPr>
          <p:cNvPr id="4" name="Marcador de contenido 3">
            <a:extLst>
              <a:ext uri="{FF2B5EF4-FFF2-40B4-BE49-F238E27FC236}">
                <a16:creationId xmlns:a16="http://schemas.microsoft.com/office/drawing/2014/main" id="{55E4DC5D-C971-A323-8BBC-8A9D2AAC2B0A}"/>
              </a:ext>
            </a:extLst>
          </p:cNvPr>
          <p:cNvSpPr>
            <a:spLocks noGrp="1"/>
          </p:cNvSpPr>
          <p:nvPr>
            <p:ph idx="1"/>
          </p:nvPr>
        </p:nvSpPr>
        <p:spPr/>
        <p:txBody>
          <a:bodyPr/>
          <a:lstStyle/>
          <a:p>
            <a:endParaRPr lang="es-CO"/>
          </a:p>
        </p:txBody>
      </p:sp>
      <p:pic>
        <p:nvPicPr>
          <p:cNvPr id="3" name="Imagen 2"/>
          <p:cNvPicPr>
            <a:picLocks noChangeAspect="1"/>
          </p:cNvPicPr>
          <p:nvPr/>
        </p:nvPicPr>
        <p:blipFill>
          <a:blip r:embed="rId2"/>
          <a:stretch>
            <a:fillRect/>
          </a:stretch>
        </p:blipFill>
        <p:spPr>
          <a:xfrm>
            <a:off x="4463034" y="1618679"/>
            <a:ext cx="3265932" cy="5020267"/>
          </a:xfrm>
          <a:prstGeom prst="rect">
            <a:avLst/>
          </a:prstGeom>
        </p:spPr>
      </p:pic>
    </p:spTree>
    <p:extLst>
      <p:ext uri="{BB962C8B-B14F-4D97-AF65-F5344CB8AC3E}">
        <p14:creationId xmlns:p14="http://schemas.microsoft.com/office/powerpoint/2010/main" val="2998810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9B51ED-EF4F-2E29-5990-2970696B6F27}"/>
            </a:ext>
          </a:extLst>
        </p:cNvPr>
        <p:cNvGrpSpPr/>
        <p:nvPr/>
      </p:nvGrpSpPr>
      <p:grpSpPr>
        <a:xfrm>
          <a:off x="0" y="0"/>
          <a:ext cx="0" cy="0"/>
          <a:chOff x="0" y="0"/>
          <a:chExt cx="0" cy="0"/>
        </a:xfrm>
      </p:grpSpPr>
      <p:pic>
        <p:nvPicPr>
          <p:cNvPr id="5" name="Marcador de contenido 4" descr="Forma&#10;&#10;Descripción generada automáticamente">
            <a:extLst>
              <a:ext uri="{FF2B5EF4-FFF2-40B4-BE49-F238E27FC236}">
                <a16:creationId xmlns:a16="http://schemas.microsoft.com/office/drawing/2014/main" id="{4DB5AA3C-F8B6-5DA0-BAF3-EAE9B49F962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883744" y="2498942"/>
            <a:ext cx="4284380" cy="3275557"/>
          </a:xfrm>
          <a:prstGeom prst="rect">
            <a:avLst/>
          </a:prstGeom>
          <a:noFill/>
          <a:ln>
            <a:noFill/>
          </a:ln>
        </p:spPr>
      </p:pic>
      <p:sp>
        <p:nvSpPr>
          <p:cNvPr id="2" name="Título 1">
            <a:extLst>
              <a:ext uri="{FF2B5EF4-FFF2-40B4-BE49-F238E27FC236}">
                <a16:creationId xmlns:a16="http://schemas.microsoft.com/office/drawing/2014/main" id="{1CB83C79-D658-F528-BC53-CB74920AE230}"/>
              </a:ext>
            </a:extLst>
          </p:cNvPr>
          <p:cNvSpPr>
            <a:spLocks noGrp="1"/>
          </p:cNvSpPr>
          <p:nvPr>
            <p:ph type="title"/>
          </p:nvPr>
        </p:nvSpPr>
        <p:spPr/>
        <p:txBody>
          <a:bodyPr>
            <a:normAutofit/>
          </a:bodyPr>
          <a:lstStyle/>
          <a:p>
            <a:r>
              <a:rPr lang="es-CO" sz="5400">
                <a:latin typeface="Ancizar Sans" panose="020B0602040300000003" pitchFamily="34" charset="0"/>
              </a:rPr>
              <a:t>Multitasking</a:t>
            </a:r>
          </a:p>
        </p:txBody>
      </p:sp>
      <p:sp>
        <p:nvSpPr>
          <p:cNvPr id="3" name="Marcador de contenido 2">
            <a:extLst>
              <a:ext uri="{FF2B5EF4-FFF2-40B4-BE49-F238E27FC236}">
                <a16:creationId xmlns:a16="http://schemas.microsoft.com/office/drawing/2014/main" id="{36420711-28D3-3893-6FED-905933CA6649}"/>
              </a:ext>
            </a:extLst>
          </p:cNvPr>
          <p:cNvSpPr>
            <a:spLocks noGrp="1"/>
          </p:cNvSpPr>
          <p:nvPr>
            <p:ph sz="half" idx="1"/>
          </p:nvPr>
        </p:nvSpPr>
        <p:spPr>
          <a:xfrm>
            <a:off x="609599" y="1600201"/>
            <a:ext cx="7807891" cy="5101224"/>
          </a:xfrm>
        </p:spPr>
        <p:txBody>
          <a:bodyPr>
            <a:normAutofit/>
          </a:bodyPr>
          <a:lstStyle/>
          <a:p>
            <a:r>
              <a:rPr lang="es-MX" sz="2400" dirty="0">
                <a:latin typeface="Ancizar Sans" panose="020B0602040300000003" pitchFamily="34" charset="0"/>
              </a:rPr>
              <a:t>En el mundo actual, la multitarea está en todas partes. Escuchamos música mientras caminamos, atendemos una llamada mientras cocinamos o comemos mientras leemos un libro.</a:t>
            </a:r>
          </a:p>
          <a:p>
            <a:r>
              <a:rPr lang="es-MX" sz="2400" dirty="0">
                <a:latin typeface="Ancizar Sans" panose="020B0602040300000003" pitchFamily="34" charset="0"/>
              </a:rPr>
              <a:t>La multitarea es el concepto de realizar múltiples tareas durante un periodo de tiempo ejecutándolas simultáneamente.</a:t>
            </a:r>
          </a:p>
          <a:p>
            <a:r>
              <a:rPr lang="es-MX" sz="2400" dirty="0">
                <a:latin typeface="Ancizar Sans" panose="020B0602040300000003" pitchFamily="34" charset="0"/>
              </a:rPr>
              <a:t>En un verdadero sistema multitarea, las operaciones se ejecutan en paralelo, pero la ejecución paralela requiere un soporte de hardware adecuado. </a:t>
            </a:r>
          </a:p>
          <a:p>
            <a:pPr lvl="1"/>
            <a:r>
              <a:rPr lang="es-MX" sz="2200" dirty="0">
                <a:latin typeface="Ancizar Sans" panose="020B0602040300000003" pitchFamily="34" charset="0"/>
              </a:rPr>
              <a:t>Sin embargo, la apariencia de multitarea puede conseguirse incluso en procesadores antiguos utilizando diversas técnicas [que se estudiarán en el curso].</a:t>
            </a:r>
          </a:p>
        </p:txBody>
      </p:sp>
    </p:spTree>
    <p:extLst>
      <p:ext uri="{BB962C8B-B14F-4D97-AF65-F5344CB8AC3E}">
        <p14:creationId xmlns:p14="http://schemas.microsoft.com/office/powerpoint/2010/main" val="34832935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a:latin typeface="Ancizar Sans" panose="020B0602040300000003" pitchFamily="34" charset="0"/>
              </a:rPr>
              <a:t>Multitasking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200" b="1" dirty="0" err="1">
                <a:latin typeface="Ancizar Sans" panose="020B0602040300000003" pitchFamily="34" charset="0"/>
              </a:rPr>
              <a:t>Tiempo</a:t>
            </a:r>
            <a:r>
              <a:rPr lang="en-US" sz="2200" b="1" dirty="0">
                <a:latin typeface="Ancizar Sans" panose="020B0602040300000003" pitchFamily="34" charset="0"/>
              </a:rPr>
              <a:t> </a:t>
            </a:r>
            <a:r>
              <a:rPr lang="en-US" sz="2200" b="1" dirty="0" err="1">
                <a:latin typeface="Ancizar Sans" panose="020B0602040300000003" pitchFamily="34" charset="0"/>
              </a:rPr>
              <a:t>compartido</a:t>
            </a:r>
            <a:r>
              <a:rPr lang="en-US" sz="2200" dirty="0">
                <a:latin typeface="Ancizar Sans" panose="020B0602040300000003" pitchFamily="34" charset="0"/>
              </a:rPr>
              <a:t> (</a:t>
            </a:r>
            <a:r>
              <a:rPr lang="en-US" sz="2200" dirty="0" err="1">
                <a:latin typeface="Ancizar Sans" panose="020B0602040300000003" pitchFamily="34" charset="0"/>
              </a:rPr>
              <a:t>multitarea</a:t>
            </a:r>
            <a:r>
              <a:rPr lang="en-US" sz="2200" dirty="0">
                <a:latin typeface="Ancizar Sans" panose="020B0602040300000003" pitchFamily="34" charset="0"/>
              </a:rPr>
              <a:t>- </a:t>
            </a:r>
            <a:r>
              <a:rPr lang="en-US" sz="2200" b="1" dirty="0">
                <a:latin typeface="Ancizar Sans" panose="020B0602040300000003" pitchFamily="34" charset="0"/>
              </a:rPr>
              <a:t>multitasking</a:t>
            </a:r>
            <a:r>
              <a:rPr lang="en-US" sz="2200" dirty="0">
                <a:latin typeface="Ancizar Sans" panose="020B0602040300000003" pitchFamily="34" charset="0"/>
              </a:rPr>
              <a:t>) es la extension </a:t>
            </a:r>
            <a:r>
              <a:rPr lang="en-US" sz="2200" dirty="0" err="1">
                <a:latin typeface="Ancizar Sans" panose="020B0602040300000003" pitchFamily="34" charset="0"/>
              </a:rPr>
              <a:t>lógica</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la </a:t>
            </a:r>
            <a:r>
              <a:rPr lang="en-US" sz="2200" dirty="0" err="1">
                <a:latin typeface="Ancizar Sans" panose="020B0602040300000003" pitchFamily="34" charset="0"/>
              </a:rPr>
              <a:t>cual</a:t>
            </a:r>
            <a:r>
              <a:rPr lang="en-US" sz="2200" dirty="0">
                <a:latin typeface="Ancizar Sans" panose="020B0602040300000003" pitchFamily="34" charset="0"/>
              </a:rPr>
              <a:t> la CPU </a:t>
            </a:r>
            <a:r>
              <a:rPr lang="en-US" sz="2200" dirty="0" err="1">
                <a:latin typeface="Ancizar Sans" panose="020B0602040300000003" pitchFamily="34" charset="0"/>
              </a:rPr>
              <a:t>conmuta</a:t>
            </a:r>
            <a:r>
              <a:rPr lang="en-US" sz="2200" dirty="0">
                <a:latin typeface="Ancizar Sans" panose="020B0602040300000003" pitchFamily="34" charset="0"/>
              </a:rPr>
              <a:t> jobs de </a:t>
            </a:r>
            <a:r>
              <a:rPr lang="en-US" sz="2200" dirty="0" err="1">
                <a:latin typeface="Ancizar Sans" panose="020B0602040300000003" pitchFamily="34" charset="0"/>
              </a:rPr>
              <a:t>manera</a:t>
            </a:r>
            <a:r>
              <a:rPr lang="en-US" sz="2200" dirty="0">
                <a:latin typeface="Ancizar Sans" panose="020B0602040300000003" pitchFamily="34" charset="0"/>
              </a:rPr>
              <a:t> tan </a:t>
            </a:r>
            <a:r>
              <a:rPr lang="en-US" sz="2200" dirty="0" err="1">
                <a:latin typeface="Ancizar Sans" panose="020B0602040300000003" pitchFamily="34" charset="0"/>
              </a:rPr>
              <a:t>frecuente</a:t>
            </a:r>
            <a:r>
              <a:rPr lang="en-US" sz="2200" dirty="0">
                <a:latin typeface="Ancizar Sans" panose="020B0602040300000003" pitchFamily="34" charset="0"/>
              </a:rPr>
              <a:t> que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usuarios</a:t>
            </a:r>
            <a:r>
              <a:rPr lang="en-US" sz="2200" dirty="0">
                <a:latin typeface="Ancizar Sans" panose="020B0602040300000003" pitchFamily="34" charset="0"/>
              </a:rPr>
              <a:t> </a:t>
            </a:r>
            <a:r>
              <a:rPr lang="en-US" sz="2200" dirty="0" err="1">
                <a:latin typeface="Ancizar Sans" panose="020B0602040300000003" pitchFamily="34" charset="0"/>
              </a:rPr>
              <a:t>pueden</a:t>
            </a:r>
            <a:r>
              <a:rPr lang="en-US" sz="2200" dirty="0">
                <a:latin typeface="Ancizar Sans" panose="020B0602040300000003" pitchFamily="34" charset="0"/>
              </a:rPr>
              <a:t> </a:t>
            </a:r>
            <a:r>
              <a:rPr lang="en-US" sz="2200" dirty="0" err="1">
                <a:latin typeface="Ancizar Sans" panose="020B0602040300000003" pitchFamily="34" charset="0"/>
              </a:rPr>
              <a:t>interactuar</a:t>
            </a:r>
            <a:r>
              <a:rPr lang="en-US" sz="2200" dirty="0">
                <a:latin typeface="Ancizar Sans" panose="020B0602040300000003" pitchFamily="34" charset="0"/>
              </a:rPr>
              <a:t>  con </a:t>
            </a:r>
            <a:r>
              <a:rPr lang="en-US" sz="2200" dirty="0" err="1">
                <a:latin typeface="Ancizar Sans" panose="020B0602040300000003" pitchFamily="34" charset="0"/>
              </a:rPr>
              <a:t>cada</a:t>
            </a:r>
            <a:r>
              <a:rPr lang="en-US" sz="2200" dirty="0">
                <a:latin typeface="Ancizar Sans" panose="020B0602040300000003" pitchFamily="34" charset="0"/>
              </a:rPr>
              <a:t> job </a:t>
            </a:r>
            <a:r>
              <a:rPr lang="en-US" sz="2200" dirty="0" err="1">
                <a:latin typeface="Ancizar Sans" panose="020B0602040300000003" pitchFamily="34" charset="0"/>
              </a:rPr>
              <a:t>mientras</a:t>
            </a:r>
            <a:r>
              <a:rPr lang="en-US" sz="2200" dirty="0">
                <a:latin typeface="Ancizar Sans" panose="020B0602040300000003" pitchFamily="34" charset="0"/>
              </a:rPr>
              <a:t> </a:t>
            </a:r>
            <a:r>
              <a:rPr lang="en-US" sz="2200" dirty="0" err="1">
                <a:latin typeface="Ancizar Sans" panose="020B0602040300000003" pitchFamily="34" charset="0"/>
              </a:rPr>
              <a:t>este</a:t>
            </a:r>
            <a:r>
              <a:rPr lang="en-US" sz="2200" dirty="0">
                <a:latin typeface="Ancizar Sans" panose="020B0602040300000003" pitchFamily="34" charset="0"/>
              </a:rPr>
              <a:t> </a:t>
            </a:r>
            <a:r>
              <a:rPr lang="en-US" sz="2200" dirty="0" err="1">
                <a:latin typeface="Ancizar Sans" panose="020B0602040300000003" pitchFamily="34" charset="0"/>
              </a:rPr>
              <a:t>está</a:t>
            </a:r>
            <a:r>
              <a:rPr lang="en-US" sz="2200" dirty="0">
                <a:latin typeface="Ancizar Sans" panose="020B0602040300000003" pitchFamily="34" charset="0"/>
              </a:rPr>
              <a:t> </a:t>
            </a:r>
            <a:r>
              <a:rPr lang="en-US" sz="2200" dirty="0" err="1">
                <a:latin typeface="Ancizar Sans" panose="020B0602040300000003" pitchFamily="34" charset="0"/>
              </a:rPr>
              <a:t>ejecutándose</a:t>
            </a:r>
            <a:r>
              <a:rPr lang="en-US" sz="2200" dirty="0">
                <a:latin typeface="Ancizar Sans" panose="020B0602040300000003" pitchFamily="34" charset="0"/>
              </a:rPr>
              <a:t>, </a:t>
            </a:r>
            <a:r>
              <a:rPr lang="en-US" sz="2200" dirty="0" err="1">
                <a:latin typeface="Ancizar Sans" panose="020B0602040300000003" pitchFamily="34" charset="0"/>
              </a:rPr>
              <a:t>creando</a:t>
            </a:r>
            <a:r>
              <a:rPr lang="en-US" sz="2200" dirty="0">
                <a:latin typeface="Ancizar Sans" panose="020B0602040300000003" pitchFamily="34" charset="0"/>
              </a:rPr>
              <a:t> la </a:t>
            </a:r>
            <a:r>
              <a:rPr lang="en-US" sz="2200" dirty="0" err="1">
                <a:latin typeface="Ancizar Sans" panose="020B0602040300000003" pitchFamily="34" charset="0"/>
              </a:rPr>
              <a:t>computación</a:t>
            </a:r>
            <a:r>
              <a:rPr lang="en-US" sz="2200" dirty="0">
                <a:latin typeface="Ancizar Sans" panose="020B0602040300000003" pitchFamily="34" charset="0"/>
              </a:rPr>
              <a:t> </a:t>
            </a:r>
            <a:r>
              <a:rPr lang="en-US" sz="2200" b="1" dirty="0" err="1">
                <a:latin typeface="Ancizar Sans" panose="020B0602040300000003" pitchFamily="34" charset="0"/>
              </a:rPr>
              <a:t>interactiva</a:t>
            </a:r>
            <a:r>
              <a:rPr lang="en-US" sz="2200" dirty="0">
                <a:latin typeface="Ancizar Sans" panose="020B0602040300000003" pitchFamily="34" charset="0"/>
              </a:rPr>
              <a:t> [</a:t>
            </a:r>
            <a:r>
              <a:rPr lang="en-US" sz="2200" b="1" dirty="0">
                <a:latin typeface="Ancizar Sans" panose="020B0602040300000003" pitchFamily="34" charset="0"/>
              </a:rPr>
              <a:t>interactive]</a:t>
            </a:r>
            <a:endParaRPr lang="en-US" sz="2200" dirty="0">
              <a:latin typeface="Ancizar Sans" panose="020B0602040300000003" pitchFamily="34" charset="0"/>
            </a:endParaRPr>
          </a:p>
          <a:p>
            <a:pPr lvl="1"/>
            <a:r>
              <a:rPr lang="en-US" sz="2200" b="1" dirty="0">
                <a:latin typeface="Ancizar Sans" panose="020B0602040300000003" pitchFamily="34" charset="0"/>
              </a:rPr>
              <a:t>El </a:t>
            </a:r>
            <a:r>
              <a:rPr lang="en-US" sz="2200" b="1" dirty="0" err="1">
                <a:latin typeface="Ancizar Sans" panose="020B0602040300000003" pitchFamily="34" charset="0"/>
              </a:rPr>
              <a:t>tiempo</a:t>
            </a:r>
            <a:r>
              <a:rPr lang="en-US" sz="2200" b="1" dirty="0">
                <a:latin typeface="Ancizar Sans" panose="020B0602040300000003" pitchFamily="34" charset="0"/>
              </a:rPr>
              <a:t> de </a:t>
            </a:r>
            <a:r>
              <a:rPr lang="en-US" sz="2200" b="1" dirty="0" err="1">
                <a:latin typeface="Ancizar Sans" panose="020B0602040300000003" pitchFamily="34" charset="0"/>
              </a:rPr>
              <a:t>respuesta</a:t>
            </a:r>
            <a:r>
              <a:rPr lang="en-US" sz="2200" dirty="0">
                <a:latin typeface="Ancizar Sans" panose="020B0602040300000003" pitchFamily="34" charset="0"/>
              </a:rPr>
              <a:t> </a:t>
            </a:r>
            <a:r>
              <a:rPr lang="en-US" sz="2200" dirty="0" err="1">
                <a:latin typeface="Ancizar Sans" panose="020B0602040300000003" pitchFamily="34" charset="0"/>
              </a:rPr>
              <a:t>debe</a:t>
            </a:r>
            <a:r>
              <a:rPr lang="en-US" sz="2200" dirty="0">
                <a:latin typeface="Ancizar Sans" panose="020B0602040300000003" pitchFamily="34" charset="0"/>
              </a:rPr>
              <a:t> ser </a:t>
            </a:r>
            <a:r>
              <a:rPr lang="en-US" sz="2200" dirty="0" err="1">
                <a:latin typeface="Ancizar Sans" panose="020B0602040300000003" pitchFamily="34" charset="0"/>
              </a:rPr>
              <a:t>menor</a:t>
            </a:r>
            <a:r>
              <a:rPr lang="en-US" sz="2200" dirty="0">
                <a:latin typeface="Ancizar Sans" panose="020B0602040300000003" pitchFamily="34" charset="0"/>
              </a:rPr>
              <a:t> a un </a:t>
            </a:r>
            <a:r>
              <a:rPr lang="en-US" sz="2200" dirty="0" err="1">
                <a:latin typeface="Ancizar Sans" panose="020B0602040300000003" pitchFamily="34" charset="0"/>
              </a:rPr>
              <a:t>segundo</a:t>
            </a:r>
            <a:endParaRPr lang="en-US" sz="2200" dirty="0">
              <a:latin typeface="Ancizar Sans" panose="020B0602040300000003" pitchFamily="34" charset="0"/>
            </a:endParaRPr>
          </a:p>
          <a:p>
            <a:pPr lvl="1"/>
            <a:r>
              <a:rPr lang="en-US" sz="2200" dirty="0" err="1">
                <a:latin typeface="Ancizar Sans" panose="020B0602040300000003" pitchFamily="34" charset="0"/>
              </a:rPr>
              <a:t>Cada</a:t>
            </a:r>
            <a:r>
              <a:rPr lang="en-US" sz="2200" dirty="0">
                <a:latin typeface="Ancizar Sans" panose="020B0602040300000003" pitchFamily="34" charset="0"/>
              </a:rPr>
              <a:t> </a:t>
            </a:r>
            <a:r>
              <a:rPr lang="en-US" sz="2200" dirty="0" err="1">
                <a:latin typeface="Ancizar Sans" panose="020B0602040300000003" pitchFamily="34" charset="0"/>
              </a:rPr>
              <a:t>usuario</a:t>
            </a:r>
            <a:r>
              <a:rPr lang="en-US" sz="2200" dirty="0">
                <a:latin typeface="Ancizar Sans" panose="020B0602040300000003" pitchFamily="34" charset="0"/>
              </a:rPr>
              <a:t> </a:t>
            </a:r>
            <a:r>
              <a:rPr lang="en-US" sz="2200" dirty="0" err="1">
                <a:latin typeface="Ancizar Sans" panose="020B0602040300000003" pitchFamily="34" charset="0"/>
              </a:rPr>
              <a:t>tiene</a:t>
            </a:r>
            <a:r>
              <a:rPr lang="en-US" sz="2200" dirty="0">
                <a:latin typeface="Ancizar Sans" panose="020B0602040300000003" pitchFamily="34" charset="0"/>
              </a:rPr>
              <a:t> al </a:t>
            </a:r>
            <a:r>
              <a:rPr lang="en-US" sz="2200" dirty="0" err="1">
                <a:latin typeface="Ancizar Sans" panose="020B0602040300000003" pitchFamily="34" charset="0"/>
              </a:rPr>
              <a:t>menos</a:t>
            </a:r>
            <a:r>
              <a:rPr lang="en-US" sz="2200" dirty="0">
                <a:latin typeface="Ancizar Sans" panose="020B0602040300000003" pitchFamily="34" charset="0"/>
              </a:rPr>
              <a:t> un </a:t>
            </a:r>
            <a:r>
              <a:rPr lang="en-US" sz="2200" dirty="0" err="1">
                <a:latin typeface="Ancizar Sans" panose="020B0602040300000003" pitchFamily="34" charset="0"/>
              </a:rPr>
              <a:t>programa</a:t>
            </a:r>
            <a:r>
              <a:rPr lang="en-US" sz="2200" dirty="0">
                <a:latin typeface="Ancizar Sans" panose="020B0602040300000003" pitchFamily="34" charset="0"/>
              </a:rPr>
              <a:t> </a:t>
            </a:r>
            <a:r>
              <a:rPr lang="en-US" sz="2200" dirty="0" err="1">
                <a:latin typeface="Ancizar Sans" panose="020B0602040300000003" pitchFamily="34" charset="0"/>
              </a:rPr>
              <a:t>ejecutándose</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memoria</a:t>
            </a:r>
            <a:r>
              <a:rPr lang="en-US" sz="2200" dirty="0">
                <a:latin typeface="Ancizar Sans" panose="020B0602040300000003" pitchFamily="34" charset="0"/>
              </a:rPr>
              <a:t> </a:t>
            </a:r>
            <a:r>
              <a:rPr lang="en-US" sz="2200" dirty="0"/>
              <a:t>--&gt;</a:t>
            </a:r>
            <a:r>
              <a:rPr lang="en-US" sz="2200" dirty="0">
                <a:latin typeface="Ancizar Sans" panose="020B0602040300000003" pitchFamily="34" charset="0"/>
              </a:rPr>
              <a:t> </a:t>
            </a:r>
            <a:r>
              <a:rPr lang="en-US" sz="2200" b="1" dirty="0">
                <a:latin typeface="Ancizar Sans" panose="020B0602040300000003" pitchFamily="34" charset="0"/>
              </a:rPr>
              <a:t>un </a:t>
            </a:r>
            <a:r>
              <a:rPr lang="en-US" sz="2200" b="1" dirty="0" err="1">
                <a:latin typeface="Ancizar Sans" panose="020B0602040300000003" pitchFamily="34" charset="0"/>
              </a:rPr>
              <a:t>proceso</a:t>
            </a:r>
            <a:endParaRPr lang="en-US" sz="2200" b="1" dirty="0">
              <a:latin typeface="Ancizar Sans" panose="020B0602040300000003" pitchFamily="34" charset="0"/>
            </a:endParaRPr>
          </a:p>
          <a:p>
            <a:pPr lvl="1"/>
            <a:r>
              <a:rPr lang="en-US" sz="2200" dirty="0">
                <a:latin typeface="Ancizar Sans" panose="020B0602040300000003" pitchFamily="34" charset="0"/>
              </a:rPr>
              <a:t>Si se </a:t>
            </a:r>
            <a:r>
              <a:rPr lang="en-US" sz="2200" dirty="0" err="1">
                <a:latin typeface="Ancizar Sans" panose="020B0602040300000003" pitchFamily="34" charset="0"/>
              </a:rPr>
              <a:t>tienen</a:t>
            </a:r>
            <a:r>
              <a:rPr lang="en-US" sz="2200" dirty="0">
                <a:latin typeface="Ancizar Sans" panose="020B0602040300000003" pitchFamily="34" charset="0"/>
              </a:rPr>
              <a:t> </a:t>
            </a:r>
            <a:r>
              <a:rPr lang="en-US" sz="2200" dirty="0" err="1">
                <a:latin typeface="Ancizar Sans" panose="020B0602040300000003" pitchFamily="34" charset="0"/>
              </a:rPr>
              <a:t>varios</a:t>
            </a:r>
            <a:r>
              <a:rPr lang="en-US" sz="2200" dirty="0">
                <a:latin typeface="Ancizar Sans" panose="020B0602040300000003" pitchFamily="34" charset="0"/>
              </a:rPr>
              <a:t> jobs </a:t>
            </a:r>
            <a:r>
              <a:rPr lang="en-US" sz="2200" dirty="0" err="1">
                <a:latin typeface="Ancizar Sans" panose="020B0602040300000003" pitchFamily="34" charset="0"/>
              </a:rPr>
              <a:t>listos</a:t>
            </a:r>
            <a:r>
              <a:rPr lang="en-US" sz="2200" dirty="0">
                <a:latin typeface="Ancizar Sans" panose="020B0602040300000003" pitchFamily="34" charset="0"/>
              </a:rPr>
              <a:t> para </a:t>
            </a:r>
            <a:r>
              <a:rPr lang="en-US" sz="2200" dirty="0" err="1">
                <a:latin typeface="Ancizar Sans" panose="020B0602040300000003" pitchFamily="34" charset="0"/>
              </a:rPr>
              <a:t>ejecutar</a:t>
            </a:r>
            <a:r>
              <a:rPr lang="en-US" sz="2200" dirty="0">
                <a:latin typeface="Ancizar Sans" panose="020B0602040300000003" pitchFamily="34" charset="0"/>
              </a:rPr>
              <a:t> al </a:t>
            </a:r>
            <a:r>
              <a:rPr lang="en-US" sz="2200" dirty="0" err="1">
                <a:latin typeface="Ancizar Sans" panose="020B0602040300000003" pitchFamily="34" charset="0"/>
              </a:rPr>
              <a:t>mismo</a:t>
            </a:r>
            <a:r>
              <a:rPr lang="en-US" sz="2200" dirty="0">
                <a:latin typeface="Ancizar Sans" panose="020B0602040300000003" pitchFamily="34" charset="0"/>
              </a:rPr>
              <a:t> </a:t>
            </a:r>
            <a:r>
              <a:rPr lang="en-US" sz="2200" dirty="0" err="1">
                <a:latin typeface="Ancizar Sans" panose="020B0602040300000003" pitchFamily="34" charset="0"/>
              </a:rPr>
              <a:t>tiempo</a:t>
            </a:r>
            <a:r>
              <a:rPr lang="en-US" sz="2200" dirty="0">
                <a:latin typeface="Ancizar Sans" panose="020B0602040300000003" pitchFamily="34" charset="0"/>
              </a:rPr>
              <a:t> </a:t>
            </a:r>
            <a:r>
              <a:rPr lang="en-US" sz="2200" dirty="0"/>
              <a:t>--&gt;</a:t>
            </a:r>
            <a:r>
              <a:rPr lang="en-US" sz="2200" dirty="0">
                <a:latin typeface="Ancizar Sans" panose="020B0602040300000003" pitchFamily="34" charset="0"/>
              </a:rPr>
              <a:t> </a:t>
            </a:r>
            <a:r>
              <a:rPr lang="en-US" sz="2200" b="1" dirty="0">
                <a:latin typeface="Ancizar Sans" panose="020B0602040300000003" pitchFamily="34" charset="0"/>
              </a:rPr>
              <a:t>CPU scheduling</a:t>
            </a:r>
          </a:p>
          <a:p>
            <a:pPr lvl="1"/>
            <a:r>
              <a:rPr lang="en-US" sz="2200" dirty="0">
                <a:latin typeface="Ancizar Sans" panose="020B0602040300000003" pitchFamily="34" charset="0"/>
              </a:rPr>
              <a:t>Si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procesos</a:t>
            </a:r>
            <a:r>
              <a:rPr lang="en-US" sz="2200" dirty="0">
                <a:latin typeface="Ancizar Sans" panose="020B0602040300000003" pitchFamily="34" charset="0"/>
              </a:rPr>
              <a:t> no </a:t>
            </a:r>
            <a:r>
              <a:rPr lang="en-US" sz="2200" dirty="0" err="1">
                <a:latin typeface="Ancizar Sans" panose="020B0602040300000003" pitchFamily="34" charset="0"/>
              </a:rPr>
              <a:t>pueden</a:t>
            </a:r>
            <a:r>
              <a:rPr lang="en-US" sz="2200" dirty="0">
                <a:latin typeface="Ancizar Sans" panose="020B0602040300000003" pitchFamily="34" charset="0"/>
              </a:rPr>
              <a:t> </a:t>
            </a:r>
            <a:r>
              <a:rPr lang="en-US" sz="2200" dirty="0" err="1">
                <a:latin typeface="Ancizar Sans" panose="020B0602040300000003" pitchFamily="34" charset="0"/>
              </a:rPr>
              <a:t>colocarse</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la Ram,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b="1" dirty="0">
                <a:latin typeface="Ancizar Sans" panose="020B0602040300000003" pitchFamily="34" charset="0"/>
              </a:rPr>
              <a:t>swapping</a:t>
            </a:r>
            <a:r>
              <a:rPr lang="en-US" sz="2200" dirty="0">
                <a:latin typeface="Ancizar Sans" panose="020B0602040300000003" pitchFamily="34" charset="0"/>
              </a:rPr>
              <a:t> </a:t>
            </a:r>
            <a:r>
              <a:rPr lang="en-US" sz="2200" dirty="0" err="1">
                <a:latin typeface="Ancizar Sans" panose="020B0602040300000003" pitchFamily="34" charset="0"/>
              </a:rPr>
              <a:t>los</a:t>
            </a:r>
            <a:r>
              <a:rPr lang="en-US" sz="2200" dirty="0">
                <a:latin typeface="Ancizar Sans" panose="020B0602040300000003" pitchFamily="34" charset="0"/>
              </a:rPr>
              <a:t> </a:t>
            </a:r>
            <a:r>
              <a:rPr lang="en-US" sz="2200" dirty="0" err="1">
                <a:latin typeface="Ancizar Sans" panose="020B0602040300000003" pitchFamily="34" charset="0"/>
              </a:rPr>
              <a:t>mueve</a:t>
            </a:r>
            <a:r>
              <a:rPr lang="en-US" sz="2200" dirty="0">
                <a:latin typeface="Ancizar Sans" panose="020B0602040300000003" pitchFamily="34" charset="0"/>
              </a:rPr>
              <a:t> </a:t>
            </a:r>
            <a:r>
              <a:rPr lang="en-US" sz="2200" dirty="0" err="1">
                <a:latin typeface="Ancizar Sans" panose="020B0602040300000003" pitchFamily="34" charset="0"/>
              </a:rPr>
              <a:t>mientras</a:t>
            </a:r>
            <a:r>
              <a:rPr lang="en-US" sz="2200" dirty="0">
                <a:latin typeface="Ancizar Sans" panose="020B0602040300000003" pitchFamily="34" charset="0"/>
              </a:rPr>
              <a:t> se </a:t>
            </a:r>
            <a:r>
              <a:rPr lang="en-US" sz="2200" dirty="0" err="1">
                <a:latin typeface="Ancizar Sans" panose="020B0602040300000003" pitchFamily="34" charset="0"/>
              </a:rPr>
              <a:t>ejecutan</a:t>
            </a:r>
            <a:endParaRPr lang="en-US" sz="2200" dirty="0">
              <a:latin typeface="Ancizar Sans" panose="020B0602040300000003" pitchFamily="34" charset="0"/>
            </a:endParaRPr>
          </a:p>
          <a:p>
            <a:pPr lvl="1"/>
            <a:r>
              <a:rPr lang="en-US" sz="2200" b="1" dirty="0">
                <a:latin typeface="Ancizar Sans" panose="020B0602040300000003" pitchFamily="34" charset="0"/>
              </a:rPr>
              <a:t>La </a:t>
            </a:r>
            <a:r>
              <a:rPr lang="en-US" sz="2200" b="1" dirty="0" err="1">
                <a:latin typeface="Ancizar Sans" panose="020B0602040300000003" pitchFamily="34" charset="0"/>
              </a:rPr>
              <a:t>memoria</a:t>
            </a:r>
            <a:r>
              <a:rPr lang="en-US" sz="2200" b="1" dirty="0">
                <a:latin typeface="Ancizar Sans" panose="020B0602040300000003" pitchFamily="34" charset="0"/>
              </a:rPr>
              <a:t> virtual  </a:t>
            </a:r>
            <a:r>
              <a:rPr lang="en-US" sz="2200" dirty="0" err="1">
                <a:latin typeface="Ancizar Sans" panose="020B0602040300000003" pitchFamily="34" charset="0"/>
              </a:rPr>
              <a:t>permite</a:t>
            </a:r>
            <a:r>
              <a:rPr lang="en-US" sz="2200" dirty="0">
                <a:latin typeface="Ancizar Sans" panose="020B0602040300000003" pitchFamily="34" charset="0"/>
              </a:rPr>
              <a:t> la </a:t>
            </a:r>
            <a:r>
              <a:rPr lang="en-US" sz="2200" dirty="0" err="1">
                <a:latin typeface="Ancizar Sans" panose="020B0602040300000003" pitchFamily="34" charset="0"/>
              </a:rPr>
              <a:t>ejecución</a:t>
            </a:r>
            <a:r>
              <a:rPr lang="en-US" sz="2200" dirty="0">
                <a:latin typeface="Ancizar Sans" panose="020B0602040300000003" pitchFamily="34" charset="0"/>
              </a:rPr>
              <a:t> de </a:t>
            </a:r>
            <a:r>
              <a:rPr lang="en-US" sz="2200" dirty="0" err="1">
                <a:latin typeface="Ancizar Sans" panose="020B0602040300000003" pitchFamily="34" charset="0"/>
              </a:rPr>
              <a:t>procesos</a:t>
            </a:r>
            <a:r>
              <a:rPr lang="en-US" sz="2200" dirty="0">
                <a:latin typeface="Ancizar Sans" panose="020B0602040300000003" pitchFamily="34" charset="0"/>
              </a:rPr>
              <a:t> que no </a:t>
            </a:r>
            <a:r>
              <a:rPr lang="en-US" sz="2200" dirty="0" err="1">
                <a:latin typeface="Ancizar Sans" panose="020B0602040300000003" pitchFamily="34" charset="0"/>
              </a:rPr>
              <a:t>están</a:t>
            </a:r>
            <a:r>
              <a:rPr lang="en-US" sz="2200" dirty="0">
                <a:latin typeface="Ancizar Sans" panose="020B0602040300000003" pitchFamily="34" charset="0"/>
              </a:rPr>
              <a:t> </a:t>
            </a:r>
            <a:r>
              <a:rPr lang="en-US" sz="2200" dirty="0" err="1">
                <a:latin typeface="Ancizar Sans" panose="020B0602040300000003" pitchFamily="34" charset="0"/>
              </a:rPr>
              <a:t>completamente</a:t>
            </a:r>
            <a:r>
              <a:rPr lang="en-US" sz="2200" dirty="0">
                <a:latin typeface="Ancizar Sans" panose="020B0602040300000003" pitchFamily="34" charset="0"/>
              </a:rPr>
              <a:t> </a:t>
            </a:r>
            <a:r>
              <a:rPr lang="en-US" sz="2200" dirty="0" err="1">
                <a:latin typeface="Ancizar Sans" panose="020B0602040300000003" pitchFamily="34" charset="0"/>
              </a:rPr>
              <a:t>en</a:t>
            </a:r>
            <a:r>
              <a:rPr lang="en-US" sz="2200" dirty="0">
                <a:latin typeface="Ancizar Sans" panose="020B0602040300000003" pitchFamily="34" charset="0"/>
              </a:rPr>
              <a:t> </a:t>
            </a:r>
            <a:r>
              <a:rPr lang="en-US" sz="2200" dirty="0" err="1">
                <a:latin typeface="Ancizar Sans" panose="020B0602040300000003" pitchFamily="34" charset="0"/>
              </a:rPr>
              <a:t>memoria</a:t>
            </a:r>
            <a:endParaRPr lang="en-US" sz="2200" dirty="0">
              <a:latin typeface="Ancizar Sans" panose="020B0602040300000003" pitchFamily="34" charset="0"/>
            </a:endParaRPr>
          </a:p>
          <a:p>
            <a:endParaRPr lang="es-CO" sz="2200" dirty="0">
              <a:latin typeface="Ancizar Sans" panose="020B0602040300000003" pitchFamily="34" charset="0"/>
            </a:endParaRPr>
          </a:p>
        </p:txBody>
      </p:sp>
    </p:spTree>
    <p:extLst>
      <p:ext uri="{BB962C8B-B14F-4D97-AF65-F5344CB8AC3E}">
        <p14:creationId xmlns:p14="http://schemas.microsoft.com/office/powerpoint/2010/main" val="4169520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p:spPr>
        <p:txBody>
          <a:bodyPr>
            <a:normAutofit fontScale="90000"/>
          </a:bodyPr>
          <a:lstStyle/>
          <a:p>
            <a:pPr>
              <a:lnSpc>
                <a:spcPct val="90000"/>
              </a:lnSpc>
            </a:pPr>
            <a:r>
              <a:rPr lang="es-MX" altLang="es-CO" sz="4800" dirty="0">
                <a:latin typeface="Ancizar Sans" panose="020B0602040300000003" pitchFamily="34" charset="0"/>
              </a:rPr>
              <a:t>Funcionamiento en modo dual y multimodo</a:t>
            </a:r>
            <a:endParaRPr lang="es-CO" sz="4600" dirty="0">
              <a:latin typeface="Ancizar Sans" panose="020B0602040300000003" pitchFamily="34" charset="0"/>
            </a:endParaRPr>
          </a:p>
        </p:txBody>
      </p:sp>
      <p:sp>
        <p:nvSpPr>
          <p:cNvPr id="3" name="Marcador de contenido 2"/>
          <p:cNvSpPr>
            <a:spLocks noGrp="1"/>
          </p:cNvSpPr>
          <p:nvPr>
            <p:ph idx="1"/>
          </p:nvPr>
        </p:nvSpPr>
        <p:spPr>
          <a:xfrm>
            <a:off x="838200" y="1929384"/>
            <a:ext cx="10515600" cy="4251960"/>
          </a:xfrm>
        </p:spPr>
        <p:txBody>
          <a:bodyPr>
            <a:normAutofit/>
          </a:bodyPr>
          <a:lstStyle/>
          <a:p>
            <a:pPr>
              <a:lnSpc>
                <a:spcPct val="90000"/>
              </a:lnSpc>
            </a:pPr>
            <a:r>
              <a:rPr lang="es-CO" sz="2200" dirty="0">
                <a:latin typeface="Ancizar Sans" panose="020B0602040300000003" pitchFamily="34" charset="0"/>
              </a:rPr>
              <a:t>La </a:t>
            </a:r>
            <a:r>
              <a:rPr lang="es-CO" sz="2200" b="1" dirty="0">
                <a:latin typeface="Ancizar Sans" panose="020B0602040300000003" pitchFamily="34" charset="0"/>
              </a:rPr>
              <a:t>operación en modo-dual</a:t>
            </a:r>
            <a:r>
              <a:rPr lang="es-CO" sz="2200" dirty="0">
                <a:latin typeface="Ancizar Sans" panose="020B0602040300000003" pitchFamily="34" charset="0"/>
              </a:rPr>
              <a:t> permite al sistema operativo protegerse a sí mismo y a otros componentes del sistema</a:t>
            </a:r>
          </a:p>
          <a:p>
            <a:pPr lvl="1">
              <a:lnSpc>
                <a:spcPct val="90000"/>
              </a:lnSpc>
            </a:pPr>
            <a:r>
              <a:rPr lang="es-CO" sz="2200" b="1" dirty="0">
                <a:latin typeface="Ancizar Sans" panose="020B0602040300000003" pitchFamily="34" charset="0"/>
              </a:rPr>
              <a:t>Modo usuario </a:t>
            </a:r>
            <a:r>
              <a:rPr lang="es-CO" sz="2200" dirty="0">
                <a:latin typeface="Ancizar Sans" panose="020B0602040300000003" pitchFamily="34" charset="0"/>
              </a:rPr>
              <a:t>y </a:t>
            </a:r>
            <a:r>
              <a:rPr lang="es-CO" sz="2200" b="1" dirty="0">
                <a:latin typeface="Ancizar Sans" panose="020B0602040300000003" pitchFamily="34" charset="0"/>
              </a:rPr>
              <a:t>modo </a:t>
            </a:r>
            <a:r>
              <a:rPr lang="es-CO" sz="2200" b="1" dirty="0" err="1">
                <a:latin typeface="Ancizar Sans" panose="020B0602040300000003" pitchFamily="34" charset="0"/>
              </a:rPr>
              <a:t>kernel</a:t>
            </a:r>
            <a:r>
              <a:rPr lang="es-CO" sz="2200" b="1" dirty="0">
                <a:latin typeface="Ancizar Sans" panose="020B0602040300000003" pitchFamily="34" charset="0"/>
              </a:rPr>
              <a:t> </a:t>
            </a:r>
          </a:p>
          <a:p>
            <a:pPr lvl="1">
              <a:lnSpc>
                <a:spcPct val="90000"/>
              </a:lnSpc>
            </a:pPr>
            <a:r>
              <a:rPr lang="es-CO" sz="2200" b="1" dirty="0">
                <a:latin typeface="Ancizar Sans" panose="020B0602040300000003" pitchFamily="34" charset="0"/>
              </a:rPr>
              <a:t>Bit de modo</a:t>
            </a:r>
            <a:r>
              <a:rPr lang="es-CO" sz="2200" dirty="0">
                <a:latin typeface="Ancizar Sans" panose="020B0602040300000003" pitchFamily="34" charset="0"/>
              </a:rPr>
              <a:t> proporcionado por el hardware del procesador</a:t>
            </a:r>
          </a:p>
          <a:p>
            <a:pPr lvl="2">
              <a:lnSpc>
                <a:spcPct val="90000"/>
              </a:lnSpc>
            </a:pPr>
            <a:r>
              <a:rPr lang="es-CO" sz="2200" dirty="0">
                <a:latin typeface="Ancizar Sans" panose="020B0602040300000003" pitchFamily="34" charset="0"/>
              </a:rPr>
              <a:t>Ofrece la posibilidad de distinguir en qué momento se ejecuta código en modo usuario o en modo </a:t>
            </a:r>
            <a:r>
              <a:rPr lang="es-CO" sz="2200" dirty="0" err="1">
                <a:latin typeface="Ancizar Sans" panose="020B0602040300000003" pitchFamily="34" charset="0"/>
              </a:rPr>
              <a:t>kernel</a:t>
            </a:r>
            <a:endParaRPr lang="es-CO" sz="2200" dirty="0">
              <a:latin typeface="Ancizar Sans" panose="020B0602040300000003" pitchFamily="34" charset="0"/>
            </a:endParaRPr>
          </a:p>
          <a:p>
            <a:pPr lvl="2">
              <a:lnSpc>
                <a:spcPct val="90000"/>
              </a:lnSpc>
            </a:pPr>
            <a:r>
              <a:rPr lang="es-CO" sz="2200" dirty="0">
                <a:latin typeface="Ancizar Sans" panose="020B0602040300000003" pitchFamily="34" charset="0"/>
              </a:rPr>
              <a:t>Existen instrucciones categorizadas como </a:t>
            </a:r>
            <a:r>
              <a:rPr lang="es-CO" sz="2200" b="1" dirty="0">
                <a:latin typeface="Ancizar Sans" panose="020B0602040300000003" pitchFamily="34" charset="0"/>
              </a:rPr>
              <a:t>privilegiadas</a:t>
            </a:r>
            <a:r>
              <a:rPr lang="es-CO" sz="2200" dirty="0">
                <a:latin typeface="Ancizar Sans" panose="020B0602040300000003" pitchFamily="34" charset="0"/>
              </a:rPr>
              <a:t>, que solo pueden ejecutarse en modo </a:t>
            </a:r>
            <a:r>
              <a:rPr lang="es-CO" sz="2200" dirty="0" err="1">
                <a:latin typeface="Ancizar Sans" panose="020B0602040300000003" pitchFamily="34" charset="0"/>
              </a:rPr>
              <a:t>kernel</a:t>
            </a:r>
            <a:endParaRPr lang="es-CO" sz="2200" dirty="0">
              <a:latin typeface="Ancizar Sans" panose="020B0602040300000003" pitchFamily="34" charset="0"/>
            </a:endParaRPr>
          </a:p>
          <a:p>
            <a:pPr lvl="2">
              <a:lnSpc>
                <a:spcPct val="90000"/>
              </a:lnSpc>
            </a:pPr>
            <a:r>
              <a:rPr lang="es-CO" sz="2200" dirty="0">
                <a:latin typeface="Ancizar Sans" panose="020B0602040300000003" pitchFamily="34" charset="0"/>
              </a:rPr>
              <a:t>Las llamadas al sistema (</a:t>
            </a:r>
            <a:r>
              <a:rPr lang="es-CO" sz="2200" dirty="0" err="1">
                <a:latin typeface="Ancizar Sans" panose="020B0602040300000003" pitchFamily="34" charset="0"/>
              </a:rPr>
              <a:t>system</a:t>
            </a:r>
            <a:r>
              <a:rPr lang="es-CO" sz="2200" dirty="0">
                <a:latin typeface="Ancizar Sans" panose="020B0602040300000003" pitchFamily="34" charset="0"/>
              </a:rPr>
              <a:t> </a:t>
            </a:r>
            <a:r>
              <a:rPr lang="es-CO" sz="2200" dirty="0" err="1">
                <a:latin typeface="Ancizar Sans" panose="020B0602040300000003" pitchFamily="34" charset="0"/>
              </a:rPr>
              <a:t>call</a:t>
            </a:r>
            <a:r>
              <a:rPr lang="es-CO" sz="2200" dirty="0">
                <a:latin typeface="Ancizar Sans" panose="020B0602040300000003" pitchFamily="34" charset="0"/>
              </a:rPr>
              <a:t>) llevan la ejecución al modo </a:t>
            </a:r>
            <a:r>
              <a:rPr lang="es-CO" sz="2200" dirty="0" err="1">
                <a:latin typeface="Ancizar Sans" panose="020B0602040300000003" pitchFamily="34" charset="0"/>
              </a:rPr>
              <a:t>kernel</a:t>
            </a:r>
            <a:r>
              <a:rPr lang="es-CO" sz="2200" dirty="0">
                <a:latin typeface="Ancizar Sans" panose="020B0602040300000003" pitchFamily="34" charset="0"/>
              </a:rPr>
              <a:t>. El retorno de las llamadas del sistema (</a:t>
            </a:r>
            <a:r>
              <a:rPr lang="es-CO" sz="2200" dirty="0" err="1">
                <a:latin typeface="Ancizar Sans" panose="020B0602040300000003" pitchFamily="34" charset="0"/>
              </a:rPr>
              <a:t>system</a:t>
            </a:r>
            <a:r>
              <a:rPr lang="es-CO" sz="2200" dirty="0">
                <a:latin typeface="Ancizar Sans" panose="020B0602040300000003" pitchFamily="34" charset="0"/>
              </a:rPr>
              <a:t> </a:t>
            </a:r>
            <a:r>
              <a:rPr lang="es-CO" sz="2200" dirty="0" err="1">
                <a:latin typeface="Ancizar Sans" panose="020B0602040300000003" pitchFamily="34" charset="0"/>
              </a:rPr>
              <a:t>call</a:t>
            </a:r>
            <a:r>
              <a:rPr lang="es-CO" sz="2200" dirty="0">
                <a:latin typeface="Ancizar Sans" panose="020B0602040300000003" pitchFamily="34" charset="0"/>
              </a:rPr>
              <a:t>) reestablece el modo usuario.</a:t>
            </a:r>
          </a:p>
          <a:p>
            <a:pPr>
              <a:lnSpc>
                <a:spcPct val="90000"/>
              </a:lnSpc>
            </a:pPr>
            <a:r>
              <a:rPr lang="es-CO" sz="2200" dirty="0">
                <a:latin typeface="Ancizar Sans" panose="020B0602040300000003" pitchFamily="34" charset="0"/>
              </a:rPr>
              <a:t>Existen </a:t>
            </a:r>
            <a:r>
              <a:rPr lang="es-CO" sz="2200" dirty="0" err="1">
                <a:latin typeface="Ancizar Sans" panose="020B0602040300000003" pitchFamily="34" charset="0"/>
              </a:rPr>
              <a:t>CPUs</a:t>
            </a:r>
            <a:r>
              <a:rPr lang="es-CO" sz="2200" dirty="0">
                <a:latin typeface="Ancizar Sans" panose="020B0602040300000003" pitchFamily="34" charset="0"/>
              </a:rPr>
              <a:t> que soportan operaciones multimodo</a:t>
            </a:r>
          </a:p>
          <a:p>
            <a:pPr lvl="1">
              <a:lnSpc>
                <a:spcPct val="90000"/>
              </a:lnSpc>
            </a:pPr>
            <a:r>
              <a:rPr lang="es-CO" sz="2200" dirty="0">
                <a:latin typeface="Ancizar Sans" panose="020B0602040300000003" pitchFamily="34" charset="0"/>
              </a:rPr>
              <a:t>Por ejemplo el modo </a:t>
            </a:r>
            <a:r>
              <a:rPr lang="es-CO" sz="2200" b="1" dirty="0">
                <a:latin typeface="Ancizar Sans" panose="020B0602040300000003" pitchFamily="34" charset="0"/>
              </a:rPr>
              <a:t>virtual machine manager (VMM)</a:t>
            </a:r>
            <a:r>
              <a:rPr lang="es-CO" sz="2200" dirty="0">
                <a:latin typeface="Ancizar Sans" panose="020B0602040300000003" pitchFamily="34" charset="0"/>
              </a:rPr>
              <a:t> para  </a:t>
            </a:r>
            <a:r>
              <a:rPr lang="es-CO" sz="2200" b="1" dirty="0" err="1">
                <a:latin typeface="Ancizar Sans" panose="020B0602040300000003" pitchFamily="34" charset="0"/>
              </a:rPr>
              <a:t>VMs</a:t>
            </a:r>
            <a:r>
              <a:rPr lang="es-CO" sz="2200" b="1" dirty="0">
                <a:latin typeface="Ancizar Sans" panose="020B0602040300000003" pitchFamily="34" charset="0"/>
              </a:rPr>
              <a:t> </a:t>
            </a:r>
            <a:r>
              <a:rPr lang="es-CO" sz="2200" dirty="0">
                <a:latin typeface="Ancizar Sans" panose="020B0602040300000003" pitchFamily="34" charset="0"/>
              </a:rPr>
              <a:t>invitadas (</a:t>
            </a:r>
            <a:r>
              <a:rPr lang="es-CO" sz="2200" dirty="0" err="1">
                <a:latin typeface="Ancizar Sans" panose="020B0602040300000003" pitchFamily="34" charset="0"/>
              </a:rPr>
              <a:t>guest</a:t>
            </a:r>
            <a:r>
              <a:rPr lang="es-CO" sz="2200" dirty="0">
                <a:latin typeface="Ancizar Sans" panose="020B0602040300000003" pitchFamily="34" charset="0"/>
              </a:rPr>
              <a:t>)</a:t>
            </a:r>
            <a:endParaRPr lang="es-CO" sz="2200" b="1" dirty="0">
              <a:latin typeface="Ancizar Sans" panose="020B0602040300000003" pitchFamily="34" charset="0"/>
            </a:endParaRPr>
          </a:p>
          <a:p>
            <a:pPr>
              <a:lnSpc>
                <a:spcPct val="90000"/>
              </a:lnSpc>
            </a:pPr>
            <a:endParaRPr lang="es-CO" sz="2200" dirty="0">
              <a:latin typeface="Ancizar Sans" panose="020B0602040300000003" pitchFamily="34" charset="0"/>
            </a:endParaRPr>
          </a:p>
        </p:txBody>
      </p:sp>
    </p:spTree>
    <p:extLst>
      <p:ext uri="{BB962C8B-B14F-4D97-AF65-F5344CB8AC3E}">
        <p14:creationId xmlns:p14="http://schemas.microsoft.com/office/powerpoint/2010/main" val="3772766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latin typeface="Ancizar Sans" panose="020B0602040300000003" pitchFamily="34" charset="0"/>
              </a:rPr>
              <a:t>Transición</a:t>
            </a:r>
            <a:r>
              <a:rPr lang="en-US" dirty="0">
                <a:latin typeface="Ancizar Sans" panose="020B0602040300000003" pitchFamily="34" charset="0"/>
              </a:rPr>
              <a:t> de </a:t>
            </a:r>
            <a:r>
              <a:rPr lang="en-US" dirty="0" err="1">
                <a:latin typeface="Ancizar Sans" panose="020B0602040300000003" pitchFamily="34" charset="0"/>
              </a:rPr>
              <a:t>modo</a:t>
            </a:r>
            <a:r>
              <a:rPr lang="en-US" dirty="0">
                <a:latin typeface="Ancizar Sans" panose="020B0602040300000003" pitchFamily="34" charset="0"/>
              </a:rPr>
              <a:t> </a:t>
            </a:r>
            <a:r>
              <a:rPr lang="en-US" dirty="0" err="1">
                <a:latin typeface="Ancizar Sans" panose="020B0602040300000003" pitchFamily="34" charset="0"/>
              </a:rPr>
              <a:t>Usuario</a:t>
            </a:r>
            <a:r>
              <a:rPr lang="en-US" dirty="0">
                <a:latin typeface="Ancizar Sans" panose="020B0602040300000003" pitchFamily="34" charset="0"/>
              </a:rPr>
              <a:t> a </a:t>
            </a:r>
            <a:r>
              <a:rPr lang="en-US" dirty="0" err="1">
                <a:latin typeface="Ancizar Sans" panose="020B0602040300000003" pitchFamily="34" charset="0"/>
              </a:rPr>
              <a:t>modo</a:t>
            </a:r>
            <a:r>
              <a:rPr lang="en-US" dirty="0">
                <a:latin typeface="Ancizar Sans" panose="020B0602040300000003" pitchFamily="34" charset="0"/>
              </a:rPr>
              <a:t> Kernel</a:t>
            </a:r>
            <a:endParaRPr lang="es-CO" dirty="0">
              <a:latin typeface="Ancizar Sans" panose="020B0602040300000003" pitchFamily="34" charset="0"/>
            </a:endParaRPr>
          </a:p>
        </p:txBody>
      </p:sp>
      <p:pic>
        <p:nvPicPr>
          <p:cNvPr id="6" name="Imagen 5">
            <a:extLst>
              <a:ext uri="{FF2B5EF4-FFF2-40B4-BE49-F238E27FC236}">
                <a16:creationId xmlns:a16="http://schemas.microsoft.com/office/drawing/2014/main" id="{8C2FE0C8-3AEB-56D2-9C51-6BED983082F0}"/>
              </a:ext>
            </a:extLst>
          </p:cNvPr>
          <p:cNvPicPr>
            <a:picLocks noChangeAspect="1"/>
          </p:cNvPicPr>
          <p:nvPr/>
        </p:nvPicPr>
        <p:blipFill>
          <a:blip r:embed="rId3"/>
          <a:stretch>
            <a:fillRect/>
          </a:stretch>
        </p:blipFill>
        <p:spPr>
          <a:xfrm>
            <a:off x="360000" y="1800002"/>
            <a:ext cx="11520000" cy="2696509"/>
          </a:xfrm>
          <a:prstGeom prst="rect">
            <a:avLst/>
          </a:prstGeom>
        </p:spPr>
      </p:pic>
      <p:sp>
        <p:nvSpPr>
          <p:cNvPr id="7" name="CuadroTexto 6">
            <a:extLst>
              <a:ext uri="{FF2B5EF4-FFF2-40B4-BE49-F238E27FC236}">
                <a16:creationId xmlns:a16="http://schemas.microsoft.com/office/drawing/2014/main" id="{36EA81BF-8AB9-4EE4-88DD-36A5556F9E74}"/>
              </a:ext>
            </a:extLst>
          </p:cNvPr>
          <p:cNvSpPr txBox="1"/>
          <p:nvPr/>
        </p:nvSpPr>
        <p:spPr>
          <a:xfrm>
            <a:off x="612000" y="5040000"/>
            <a:ext cx="11270400" cy="1200329"/>
          </a:xfrm>
          <a:prstGeom prst="rect">
            <a:avLst/>
          </a:prstGeom>
          <a:solidFill>
            <a:schemeClr val="accent6">
              <a:lumMod val="20000"/>
              <a:lumOff val="80000"/>
            </a:schemeClr>
          </a:solidFill>
        </p:spPr>
        <p:txBody>
          <a:bodyPr wrap="square" rtlCol="0">
            <a:spAutoFit/>
          </a:bodyPr>
          <a:lstStyle/>
          <a:p>
            <a:r>
              <a:rPr lang="es-MX" sz="2400" dirty="0"/>
              <a:t>El sistema operativo tiene dos modos: </a:t>
            </a:r>
            <a:r>
              <a:rPr lang="es-MX" sz="2400" b="1" i="1" dirty="0"/>
              <a:t>modo usuario</a:t>
            </a:r>
            <a:r>
              <a:rPr lang="es-MX" sz="2400" dirty="0"/>
              <a:t> y </a:t>
            </a:r>
            <a:r>
              <a:rPr lang="es-MX" sz="2400" b="1" i="1" dirty="0"/>
              <a:t>modo </a:t>
            </a:r>
            <a:r>
              <a:rPr lang="es-MX" sz="2400" b="1" i="1" dirty="0" err="1"/>
              <a:t>kernel</a:t>
            </a:r>
            <a:r>
              <a:rPr lang="es-MX" sz="2400" dirty="0"/>
              <a:t> (llamado también modo supervisor o modo privilegiado). Un bit, llamado bit de modo, se adicionó al hardware para indicar el modo actual: </a:t>
            </a:r>
            <a:r>
              <a:rPr lang="es-MX" sz="2400" dirty="0" err="1"/>
              <a:t>kernel</a:t>
            </a:r>
            <a:r>
              <a:rPr lang="es-MX" sz="2400" dirty="0"/>
              <a:t> (0) o usuario (1). </a:t>
            </a:r>
            <a:endParaRPr lang="es-CO" sz="2400" dirty="0"/>
          </a:p>
        </p:txBody>
      </p:sp>
      <p:pic>
        <p:nvPicPr>
          <p:cNvPr id="9" name="Imagen 8" descr="Imagen que contiene Aplicación&#10;&#10;Descripción generada automáticamente">
            <a:extLst>
              <a:ext uri="{FF2B5EF4-FFF2-40B4-BE49-F238E27FC236}">
                <a16:creationId xmlns:a16="http://schemas.microsoft.com/office/drawing/2014/main" id="{3BD41B9A-DBAA-D1FC-597F-BCAFE7C35A5A}"/>
              </a:ext>
            </a:extLst>
          </p:cNvPr>
          <p:cNvPicPr>
            <a:picLocks noChangeAspect="1"/>
          </p:cNvPicPr>
          <p:nvPr/>
        </p:nvPicPr>
        <p:blipFill>
          <a:blip r:embed="rId4"/>
          <a:stretch>
            <a:fillRect/>
          </a:stretch>
        </p:blipFill>
        <p:spPr>
          <a:xfrm>
            <a:off x="360000" y="1800000"/>
            <a:ext cx="11520000" cy="2696510"/>
          </a:xfrm>
          <a:prstGeom prst="rect">
            <a:avLst/>
          </a:prstGeom>
        </p:spPr>
      </p:pic>
      <p:sp>
        <p:nvSpPr>
          <p:cNvPr id="10" name="CuadroTexto 9">
            <a:extLst>
              <a:ext uri="{FF2B5EF4-FFF2-40B4-BE49-F238E27FC236}">
                <a16:creationId xmlns:a16="http://schemas.microsoft.com/office/drawing/2014/main" id="{7A61A60E-427F-B55F-6775-7AE8B7F6AEAD}"/>
              </a:ext>
            </a:extLst>
          </p:cNvPr>
          <p:cNvSpPr txBox="1"/>
          <p:nvPr/>
        </p:nvSpPr>
        <p:spPr>
          <a:xfrm>
            <a:off x="612000" y="5040000"/>
            <a:ext cx="11270400" cy="461665"/>
          </a:xfrm>
          <a:prstGeom prst="rect">
            <a:avLst/>
          </a:prstGeom>
          <a:solidFill>
            <a:schemeClr val="accent5">
              <a:lumMod val="20000"/>
              <a:lumOff val="80000"/>
            </a:schemeClr>
          </a:solidFill>
        </p:spPr>
        <p:txBody>
          <a:bodyPr wrap="square" rtlCol="0">
            <a:spAutoFit/>
          </a:bodyPr>
          <a:lstStyle/>
          <a:p>
            <a:r>
              <a:rPr lang="es-MX" sz="2400" dirty="0"/>
              <a:t>El sistema está en </a:t>
            </a:r>
            <a:r>
              <a:rPr lang="es-MX" sz="2400" b="1" i="1" dirty="0"/>
              <a:t>modo usuario</a:t>
            </a:r>
            <a:r>
              <a:rPr lang="es-MX" sz="2400" dirty="0"/>
              <a:t> mientras se ejecuta el proceso del usuario. </a:t>
            </a:r>
            <a:endParaRPr lang="es-CO" sz="2400" dirty="0"/>
          </a:p>
        </p:txBody>
      </p:sp>
      <p:pic>
        <p:nvPicPr>
          <p:cNvPr id="12" name="Imagen 11" descr="Interfaz de usuario gráfica, Aplicación, Word&#10;&#10;Descripción generada automáticamente">
            <a:extLst>
              <a:ext uri="{FF2B5EF4-FFF2-40B4-BE49-F238E27FC236}">
                <a16:creationId xmlns:a16="http://schemas.microsoft.com/office/drawing/2014/main" id="{7819B6F2-43D5-BFE1-0D17-B1ED1985D2F3}"/>
              </a:ext>
            </a:extLst>
          </p:cNvPr>
          <p:cNvPicPr>
            <a:picLocks noChangeAspect="1"/>
          </p:cNvPicPr>
          <p:nvPr/>
        </p:nvPicPr>
        <p:blipFill>
          <a:blip r:embed="rId5"/>
          <a:stretch>
            <a:fillRect/>
          </a:stretch>
        </p:blipFill>
        <p:spPr>
          <a:xfrm>
            <a:off x="360000" y="1800000"/>
            <a:ext cx="11520000" cy="2696510"/>
          </a:xfrm>
          <a:prstGeom prst="rect">
            <a:avLst/>
          </a:prstGeom>
        </p:spPr>
      </p:pic>
      <p:sp>
        <p:nvSpPr>
          <p:cNvPr id="13" name="CuadroTexto 12">
            <a:extLst>
              <a:ext uri="{FF2B5EF4-FFF2-40B4-BE49-F238E27FC236}">
                <a16:creationId xmlns:a16="http://schemas.microsoft.com/office/drawing/2014/main" id="{33B7C3D9-DEDE-03C4-2E70-AF7AB4512171}"/>
              </a:ext>
            </a:extLst>
          </p:cNvPr>
          <p:cNvSpPr txBox="1"/>
          <p:nvPr/>
        </p:nvSpPr>
        <p:spPr>
          <a:xfrm>
            <a:off x="612000" y="5040000"/>
            <a:ext cx="11270400" cy="461665"/>
          </a:xfrm>
          <a:prstGeom prst="rect">
            <a:avLst/>
          </a:prstGeom>
          <a:solidFill>
            <a:schemeClr val="accent4">
              <a:lumMod val="20000"/>
              <a:lumOff val="80000"/>
            </a:schemeClr>
          </a:solidFill>
        </p:spPr>
        <p:txBody>
          <a:bodyPr wrap="square" rtlCol="0">
            <a:spAutoFit/>
          </a:bodyPr>
          <a:lstStyle/>
          <a:p>
            <a:r>
              <a:rPr lang="es-MX" sz="2400" dirty="0"/>
              <a:t>El proceso del usuario invoca una llamada al sistema operativo. </a:t>
            </a:r>
            <a:endParaRPr lang="es-CO" sz="2400" dirty="0"/>
          </a:p>
        </p:txBody>
      </p:sp>
      <p:pic>
        <p:nvPicPr>
          <p:cNvPr id="15" name="Imagen 14" descr="Interfaz de usuario gráfica, Texto, Aplicación, Correo electrónico&#10;&#10;Descripción generada automáticamente">
            <a:extLst>
              <a:ext uri="{FF2B5EF4-FFF2-40B4-BE49-F238E27FC236}">
                <a16:creationId xmlns:a16="http://schemas.microsoft.com/office/drawing/2014/main" id="{8BB1D55D-828B-0912-0748-AE84FEF08B7A}"/>
              </a:ext>
            </a:extLst>
          </p:cNvPr>
          <p:cNvPicPr>
            <a:picLocks noChangeAspect="1"/>
          </p:cNvPicPr>
          <p:nvPr/>
        </p:nvPicPr>
        <p:blipFill>
          <a:blip r:embed="rId6"/>
          <a:stretch>
            <a:fillRect/>
          </a:stretch>
        </p:blipFill>
        <p:spPr>
          <a:xfrm>
            <a:off x="360000" y="1800000"/>
            <a:ext cx="11520000" cy="2696510"/>
          </a:xfrm>
          <a:prstGeom prst="rect">
            <a:avLst/>
          </a:prstGeom>
        </p:spPr>
      </p:pic>
      <p:sp>
        <p:nvSpPr>
          <p:cNvPr id="16" name="CuadroTexto 15">
            <a:extLst>
              <a:ext uri="{FF2B5EF4-FFF2-40B4-BE49-F238E27FC236}">
                <a16:creationId xmlns:a16="http://schemas.microsoft.com/office/drawing/2014/main" id="{EC8396D8-4650-834D-696E-6FC4066F8A88}"/>
              </a:ext>
            </a:extLst>
          </p:cNvPr>
          <p:cNvSpPr txBox="1"/>
          <p:nvPr/>
        </p:nvSpPr>
        <p:spPr>
          <a:xfrm>
            <a:off x="612000" y="5040000"/>
            <a:ext cx="11270400" cy="830997"/>
          </a:xfrm>
          <a:prstGeom prst="rect">
            <a:avLst/>
          </a:prstGeom>
          <a:solidFill>
            <a:schemeClr val="accent3">
              <a:lumMod val="20000"/>
              <a:lumOff val="80000"/>
            </a:schemeClr>
          </a:solidFill>
        </p:spPr>
        <p:txBody>
          <a:bodyPr wrap="square" rtlCol="0">
            <a:spAutoFit/>
          </a:bodyPr>
          <a:lstStyle/>
          <a:p>
            <a:r>
              <a:rPr lang="es-MX" sz="2400" dirty="0"/>
              <a:t>La invocación de la llamada al sistema desencadena una notificación (</a:t>
            </a:r>
            <a:r>
              <a:rPr lang="es-MX" sz="2400" i="1" dirty="0" err="1"/>
              <a:t>trap</a:t>
            </a:r>
            <a:r>
              <a:rPr lang="es-MX" sz="2400" dirty="0"/>
              <a:t>) para el sistema operativo. Ahora el sistema está en </a:t>
            </a:r>
            <a:r>
              <a:rPr lang="es-MX" sz="2400" b="1" i="1" dirty="0"/>
              <a:t>modo </a:t>
            </a:r>
            <a:r>
              <a:rPr lang="es-MX" sz="2400" b="1" i="1" dirty="0" err="1"/>
              <a:t>kernel</a:t>
            </a:r>
            <a:r>
              <a:rPr lang="es-MX" sz="2400" dirty="0"/>
              <a:t>.</a:t>
            </a:r>
            <a:endParaRPr lang="es-CO" sz="2400" dirty="0"/>
          </a:p>
        </p:txBody>
      </p:sp>
      <p:pic>
        <p:nvPicPr>
          <p:cNvPr id="18" name="Imagen 17" descr="Interfaz de usuario gráfica, Texto, Aplicación, Correo electrónico&#10;&#10;Descripción generada automáticamente">
            <a:extLst>
              <a:ext uri="{FF2B5EF4-FFF2-40B4-BE49-F238E27FC236}">
                <a16:creationId xmlns:a16="http://schemas.microsoft.com/office/drawing/2014/main" id="{E2C82EAF-DD5E-41EF-8663-32A01EC3D145}"/>
              </a:ext>
            </a:extLst>
          </p:cNvPr>
          <p:cNvPicPr>
            <a:picLocks noChangeAspect="1"/>
          </p:cNvPicPr>
          <p:nvPr/>
        </p:nvPicPr>
        <p:blipFill>
          <a:blip r:embed="rId6"/>
          <a:stretch>
            <a:fillRect/>
          </a:stretch>
        </p:blipFill>
        <p:spPr>
          <a:xfrm>
            <a:off x="360000" y="1800000"/>
            <a:ext cx="11520000" cy="2696510"/>
          </a:xfrm>
          <a:prstGeom prst="rect">
            <a:avLst/>
          </a:prstGeom>
        </p:spPr>
      </p:pic>
      <p:sp>
        <p:nvSpPr>
          <p:cNvPr id="19" name="CuadroTexto 18">
            <a:extLst>
              <a:ext uri="{FF2B5EF4-FFF2-40B4-BE49-F238E27FC236}">
                <a16:creationId xmlns:a16="http://schemas.microsoft.com/office/drawing/2014/main" id="{C465FB62-71B6-F1B9-C658-D171344FBF40}"/>
              </a:ext>
            </a:extLst>
          </p:cNvPr>
          <p:cNvSpPr txBox="1"/>
          <p:nvPr/>
        </p:nvSpPr>
        <p:spPr>
          <a:xfrm>
            <a:off x="612000" y="5040000"/>
            <a:ext cx="11270400" cy="461665"/>
          </a:xfrm>
          <a:prstGeom prst="rect">
            <a:avLst/>
          </a:prstGeom>
          <a:solidFill>
            <a:schemeClr val="accent2">
              <a:lumMod val="20000"/>
              <a:lumOff val="80000"/>
            </a:schemeClr>
          </a:solidFill>
        </p:spPr>
        <p:txBody>
          <a:bodyPr wrap="square" rtlCol="0">
            <a:spAutoFit/>
          </a:bodyPr>
          <a:lstStyle/>
          <a:p>
            <a:r>
              <a:rPr lang="es-MX" sz="2400" dirty="0"/>
              <a:t>La llamada al sistema se ejecuta en </a:t>
            </a:r>
            <a:r>
              <a:rPr lang="es-MX" sz="2400" b="1" i="1" dirty="0"/>
              <a:t>modo </a:t>
            </a:r>
            <a:r>
              <a:rPr lang="es-MX" sz="2400" b="1" i="1" dirty="0" err="1"/>
              <a:t>kernel</a:t>
            </a:r>
            <a:r>
              <a:rPr lang="es-MX" sz="2400" dirty="0"/>
              <a:t>.</a:t>
            </a:r>
            <a:endParaRPr lang="es-CO" sz="2400" dirty="0"/>
          </a:p>
        </p:txBody>
      </p:sp>
      <p:pic>
        <p:nvPicPr>
          <p:cNvPr id="21" name="Imagen 20" descr="Interfaz de usuario gráfica, Aplicación&#10;&#10;Descripción generada automáticamente">
            <a:extLst>
              <a:ext uri="{FF2B5EF4-FFF2-40B4-BE49-F238E27FC236}">
                <a16:creationId xmlns:a16="http://schemas.microsoft.com/office/drawing/2014/main" id="{091A9862-32A2-613D-AFEB-F46E591953D6}"/>
              </a:ext>
            </a:extLst>
          </p:cNvPr>
          <p:cNvPicPr>
            <a:picLocks noChangeAspect="1"/>
          </p:cNvPicPr>
          <p:nvPr/>
        </p:nvPicPr>
        <p:blipFill>
          <a:blip r:embed="rId7"/>
          <a:stretch>
            <a:fillRect/>
          </a:stretch>
        </p:blipFill>
        <p:spPr>
          <a:xfrm>
            <a:off x="360000" y="1800000"/>
            <a:ext cx="11520000" cy="2696510"/>
          </a:xfrm>
          <a:prstGeom prst="rect">
            <a:avLst/>
          </a:prstGeom>
        </p:spPr>
      </p:pic>
      <p:sp>
        <p:nvSpPr>
          <p:cNvPr id="22" name="CuadroTexto 21">
            <a:extLst>
              <a:ext uri="{FF2B5EF4-FFF2-40B4-BE49-F238E27FC236}">
                <a16:creationId xmlns:a16="http://schemas.microsoft.com/office/drawing/2014/main" id="{EDC4D242-E64A-D8BE-74F3-69AA0F8E4A97}"/>
              </a:ext>
            </a:extLst>
          </p:cNvPr>
          <p:cNvSpPr txBox="1"/>
          <p:nvPr/>
        </p:nvSpPr>
        <p:spPr>
          <a:xfrm>
            <a:off x="612000" y="5040000"/>
            <a:ext cx="11270400" cy="830997"/>
          </a:xfrm>
          <a:prstGeom prst="rect">
            <a:avLst/>
          </a:prstGeom>
          <a:solidFill>
            <a:schemeClr val="accent1">
              <a:lumMod val="20000"/>
              <a:lumOff val="80000"/>
            </a:schemeClr>
          </a:solidFill>
        </p:spPr>
        <p:txBody>
          <a:bodyPr wrap="square" rtlCol="0">
            <a:spAutoFit/>
          </a:bodyPr>
          <a:lstStyle/>
          <a:p>
            <a:r>
              <a:rPr lang="es-MX" sz="2400" dirty="0"/>
              <a:t>Una vez se complete la ejecución de la llamada al sistema, el control volverá al proceso del usuario.</a:t>
            </a:r>
            <a:endParaRPr lang="es-CO" sz="2400" dirty="0"/>
          </a:p>
        </p:txBody>
      </p:sp>
      <p:pic>
        <p:nvPicPr>
          <p:cNvPr id="24" name="Imagen 23" descr="Interfaz de usuario gráfica, Aplicación, Word&#10;&#10;Descripción generada automáticamente">
            <a:extLst>
              <a:ext uri="{FF2B5EF4-FFF2-40B4-BE49-F238E27FC236}">
                <a16:creationId xmlns:a16="http://schemas.microsoft.com/office/drawing/2014/main" id="{61FD05C9-E005-6701-A595-485C8A328A80}"/>
              </a:ext>
            </a:extLst>
          </p:cNvPr>
          <p:cNvPicPr>
            <a:picLocks noChangeAspect="1"/>
          </p:cNvPicPr>
          <p:nvPr/>
        </p:nvPicPr>
        <p:blipFill>
          <a:blip r:embed="rId8"/>
          <a:stretch>
            <a:fillRect/>
          </a:stretch>
        </p:blipFill>
        <p:spPr>
          <a:xfrm>
            <a:off x="360000" y="1800000"/>
            <a:ext cx="11520000" cy="2696510"/>
          </a:xfrm>
          <a:prstGeom prst="rect">
            <a:avLst/>
          </a:prstGeom>
        </p:spPr>
      </p:pic>
      <p:sp>
        <p:nvSpPr>
          <p:cNvPr id="25" name="CuadroTexto 24">
            <a:extLst>
              <a:ext uri="{FF2B5EF4-FFF2-40B4-BE49-F238E27FC236}">
                <a16:creationId xmlns:a16="http://schemas.microsoft.com/office/drawing/2014/main" id="{D35DBD20-81D2-2129-9A76-36847D555CDA}"/>
              </a:ext>
            </a:extLst>
          </p:cNvPr>
          <p:cNvSpPr txBox="1"/>
          <p:nvPr/>
        </p:nvSpPr>
        <p:spPr>
          <a:xfrm>
            <a:off x="612000" y="5040000"/>
            <a:ext cx="11270400" cy="461665"/>
          </a:xfrm>
          <a:prstGeom prst="rect">
            <a:avLst/>
          </a:prstGeom>
          <a:solidFill>
            <a:srgbClr val="FFF4D1"/>
          </a:solidFill>
        </p:spPr>
        <p:txBody>
          <a:bodyPr wrap="square" rtlCol="0">
            <a:spAutoFit/>
          </a:bodyPr>
          <a:lstStyle/>
          <a:p>
            <a:r>
              <a:rPr lang="es-MX" sz="2400" dirty="0"/>
              <a:t>El proceso de usuario se reanuda y el sistema vuelve a estar en </a:t>
            </a:r>
            <a:r>
              <a:rPr lang="es-MX" sz="2400" b="1" i="1" dirty="0"/>
              <a:t>modo usuario</a:t>
            </a:r>
            <a:r>
              <a:rPr lang="es-MX" sz="2400" dirty="0"/>
              <a:t>.</a:t>
            </a:r>
            <a:endParaRPr lang="es-CO" sz="2400" dirty="0"/>
          </a:p>
        </p:txBody>
      </p:sp>
    </p:spTree>
    <p:extLst>
      <p:ext uri="{BB962C8B-B14F-4D97-AF65-F5344CB8AC3E}">
        <p14:creationId xmlns:p14="http://schemas.microsoft.com/office/powerpoint/2010/main" val="273661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 presetClass="exit" presetSubtype="0" fill="hold" nodeType="withEffect">
                                  <p:stCondLst>
                                    <p:cond delay="0"/>
                                  </p:stCondLst>
                                  <p:childTnLst>
                                    <p:set>
                                      <p:cBhvr>
                                        <p:cTn id="35" dur="1" fill="hold">
                                          <p:stCondLst>
                                            <p:cond delay="0"/>
                                          </p:stCondLst>
                                        </p:cTn>
                                        <p:tgtEl>
                                          <p:spTgt spid="1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 presetClass="exit" presetSubtype="0" fill="hold" nodeType="with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 presetClass="exit" presetSubtype="0" fill="hold"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 presetClass="exit" presetSubtype="0" fill="hold" nodeType="withEffect">
                                  <p:stCondLst>
                                    <p:cond delay="0"/>
                                  </p:stCondLst>
                                  <p:childTnLst>
                                    <p:set>
                                      <p:cBhvr>
                                        <p:cTn id="71" dur="1" fill="hold">
                                          <p:stCondLst>
                                            <p:cond delay="0"/>
                                          </p:stCondLst>
                                        </p:cTn>
                                        <p:tgtEl>
                                          <p:spTgt spid="21"/>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13" grpId="0" animBg="1"/>
      <p:bldP spid="13" grpId="1" animBg="1"/>
      <p:bldP spid="16" grpId="0" animBg="1"/>
      <p:bldP spid="16" grpId="1" animBg="1"/>
      <p:bldP spid="19" grpId="0" animBg="1"/>
      <p:bldP spid="19" grpId="1" animBg="1"/>
      <p:bldP spid="22" grpId="0" animBg="1"/>
      <p:bldP spid="22" grpId="1" animBg="1"/>
      <p:bldP spid="2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E7320-034F-01EC-6039-73B0FF45AB68}"/>
              </a:ext>
            </a:extLst>
          </p:cNvPr>
          <p:cNvSpPr>
            <a:spLocks noGrp="1"/>
          </p:cNvSpPr>
          <p:nvPr>
            <p:ph type="title"/>
          </p:nvPr>
        </p:nvSpPr>
        <p:spPr/>
        <p:txBody>
          <a:bodyPr/>
          <a:lstStyle/>
          <a:p>
            <a:r>
              <a:rPr lang="es-MX" dirty="0"/>
              <a:t>Más allá de dos modos</a:t>
            </a:r>
            <a:endParaRPr lang="es-CO" dirty="0"/>
          </a:p>
        </p:txBody>
      </p:sp>
      <p:sp>
        <p:nvSpPr>
          <p:cNvPr id="3" name="Marcador de contenido 2">
            <a:extLst>
              <a:ext uri="{FF2B5EF4-FFF2-40B4-BE49-F238E27FC236}">
                <a16:creationId xmlns:a16="http://schemas.microsoft.com/office/drawing/2014/main" id="{EC176DC9-5FE4-4E12-068F-039BD5D054E9}"/>
              </a:ext>
            </a:extLst>
          </p:cNvPr>
          <p:cNvSpPr>
            <a:spLocks noGrp="1"/>
          </p:cNvSpPr>
          <p:nvPr>
            <p:ph idx="1"/>
          </p:nvPr>
        </p:nvSpPr>
        <p:spPr/>
        <p:txBody>
          <a:bodyPr>
            <a:normAutofit fontScale="85000" lnSpcReduction="20000"/>
          </a:bodyPr>
          <a:lstStyle/>
          <a:p>
            <a:r>
              <a:rPr lang="es-MX" dirty="0"/>
              <a:t>El concepto de modos puede ampliarse más allá de dos modos. </a:t>
            </a:r>
          </a:p>
          <a:p>
            <a:pPr lvl="1"/>
            <a:r>
              <a:rPr lang="es-MX" dirty="0"/>
              <a:t>Los procesadores Intel tienen cuatro anillos de protección separados- El anillo 0 es el modo </a:t>
            </a:r>
            <a:r>
              <a:rPr lang="es-MX" dirty="0" err="1"/>
              <a:t>kernel</a:t>
            </a:r>
            <a:r>
              <a:rPr lang="es-MX" dirty="0"/>
              <a:t> y el anillo 3 es el modo usuario. Los anillos 1 y 2, en la práctica se utilizan raramente. </a:t>
            </a:r>
          </a:p>
          <a:p>
            <a:pPr lvl="1"/>
            <a:r>
              <a:rPr lang="es-MX" dirty="0"/>
              <a:t>Los sistemas ARM v8 tienen siete modos. </a:t>
            </a:r>
          </a:p>
          <a:p>
            <a:pPr lvl="1"/>
            <a:r>
              <a:rPr lang="es-MX" dirty="0"/>
              <a:t>Las </a:t>
            </a:r>
            <a:r>
              <a:rPr lang="es-MX" dirty="0" err="1"/>
              <a:t>CPUs</a:t>
            </a:r>
            <a:r>
              <a:rPr lang="es-MX" dirty="0"/>
              <a:t> que soportan virtualización frecuentemente tienen un modo separado para indicar cuando el gestor de máquina virtual (VMM) está en control del sistema. (En este modo, el VMM tiene más privilegios que los procesos de usuario pero menos que el </a:t>
            </a:r>
            <a:r>
              <a:rPr lang="es-MX" dirty="0" err="1"/>
              <a:t>kernel</a:t>
            </a:r>
            <a:r>
              <a:rPr lang="es-MX" dirty="0"/>
              <a:t> y le permite crear y gestionar máquinas virtuales.</a:t>
            </a:r>
          </a:p>
          <a:p>
            <a:r>
              <a:rPr lang="es-MX" dirty="0"/>
              <a:t>La mayoría de los sistemas operativos actuales, como Microsoft Windows, Unix y Linux, aprovechan esta característica de modo dual y proporcionan una mayor protección al sistema operativo.</a:t>
            </a:r>
            <a:endParaRPr lang="es-CO" dirty="0"/>
          </a:p>
        </p:txBody>
      </p:sp>
    </p:spTree>
    <p:extLst>
      <p:ext uri="{BB962C8B-B14F-4D97-AF65-F5344CB8AC3E}">
        <p14:creationId xmlns:p14="http://schemas.microsoft.com/office/powerpoint/2010/main" val="11642444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n-US" sz="5400">
                <a:latin typeface="Ancizar Sans" panose="020B0602040300000003" pitchFamily="34" charset="0"/>
              </a:rPr>
              <a:t>Temporizadores</a:t>
            </a:r>
            <a:endParaRPr lang="es-CO" sz="5400">
              <a:latin typeface="Ancizar Sans" panose="020B0602040300000003" pitchFamily="34"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200" dirty="0" err="1">
                <a:latin typeface="Ancizar Sans" panose="020B0602040300000003" pitchFamily="34" charset="0"/>
              </a:rPr>
              <a:t>Temporizador</a:t>
            </a:r>
            <a:r>
              <a:rPr lang="en-US" sz="2200" dirty="0">
                <a:latin typeface="Ancizar Sans" panose="020B0602040300000003" pitchFamily="34" charset="0"/>
              </a:rPr>
              <a:t> para </a:t>
            </a:r>
            <a:r>
              <a:rPr lang="en-US" sz="2200" dirty="0" err="1">
                <a:latin typeface="Ancizar Sans" panose="020B0602040300000003" pitchFamily="34" charset="0"/>
              </a:rPr>
              <a:t>evitar</a:t>
            </a:r>
            <a:r>
              <a:rPr lang="en-US" sz="2200" dirty="0">
                <a:latin typeface="Ancizar Sans" panose="020B0602040300000003" pitchFamily="34" charset="0"/>
              </a:rPr>
              <a:t> loops </a:t>
            </a:r>
            <a:r>
              <a:rPr lang="en-US" sz="2200" dirty="0" err="1">
                <a:latin typeface="Ancizar Sans" panose="020B0602040300000003" pitchFamily="34" charset="0"/>
              </a:rPr>
              <a:t>infinitos</a:t>
            </a:r>
            <a:r>
              <a:rPr lang="en-US" sz="2200" dirty="0">
                <a:latin typeface="Ancizar Sans" panose="020B0602040300000003" pitchFamily="34" charset="0"/>
              </a:rPr>
              <a:t> / </a:t>
            </a:r>
            <a:r>
              <a:rPr lang="en-US" sz="2200" dirty="0" err="1">
                <a:latin typeface="Ancizar Sans" panose="020B0602040300000003" pitchFamily="34" charset="0"/>
              </a:rPr>
              <a:t>acaparar</a:t>
            </a:r>
            <a:r>
              <a:rPr lang="en-US" sz="2200" dirty="0">
                <a:latin typeface="Ancizar Sans" panose="020B0602040300000003" pitchFamily="34" charset="0"/>
              </a:rPr>
              <a:t> </a:t>
            </a:r>
            <a:r>
              <a:rPr lang="en-US" sz="2200" dirty="0" err="1">
                <a:latin typeface="Ancizar Sans" panose="020B0602040300000003" pitchFamily="34" charset="0"/>
              </a:rPr>
              <a:t>recursos</a:t>
            </a:r>
            <a:r>
              <a:rPr lang="en-US" sz="2200" dirty="0">
                <a:latin typeface="Ancizar Sans" panose="020B0602040300000003" pitchFamily="34" charset="0"/>
              </a:rPr>
              <a:t> del </a:t>
            </a:r>
            <a:r>
              <a:rPr lang="en-US" sz="2200" dirty="0" err="1">
                <a:latin typeface="Ancizar Sans" panose="020B0602040300000003" pitchFamily="34" charset="0"/>
              </a:rPr>
              <a:t>proceso</a:t>
            </a:r>
            <a:endParaRPr lang="en-US" sz="2200" dirty="0">
              <a:latin typeface="Ancizar Sans" panose="020B0602040300000003" pitchFamily="34" charset="0"/>
            </a:endParaRPr>
          </a:p>
          <a:p>
            <a:pPr lvl="1"/>
            <a:r>
              <a:rPr lang="en-US" sz="2200" dirty="0">
                <a:latin typeface="Ancizar Sans" panose="020B0602040300000003" pitchFamily="34" charset="0"/>
              </a:rPr>
              <a:t>El </a:t>
            </a:r>
            <a:r>
              <a:rPr lang="en-US" sz="2200" dirty="0" err="1">
                <a:latin typeface="Ancizar Sans" panose="020B0602040300000003" pitchFamily="34" charset="0"/>
              </a:rPr>
              <a:t>temporizador</a:t>
            </a:r>
            <a:r>
              <a:rPr lang="en-US" sz="2200" dirty="0">
                <a:latin typeface="Ancizar Sans" panose="020B0602040300000003" pitchFamily="34" charset="0"/>
              </a:rPr>
              <a:t> es ‘</a:t>
            </a:r>
            <a:r>
              <a:rPr lang="en-US" sz="2200" i="1" dirty="0" err="1">
                <a:latin typeface="Ancizar Sans" panose="020B0602040300000003" pitchFamily="34" charset="0"/>
              </a:rPr>
              <a:t>programado</a:t>
            </a:r>
            <a:r>
              <a:rPr lang="en-US" sz="2200" dirty="0">
                <a:latin typeface="Ancizar Sans" panose="020B0602040300000003" pitchFamily="34" charset="0"/>
              </a:rPr>
              <a:t>’ (</a:t>
            </a:r>
            <a:r>
              <a:rPr lang="en-US" sz="2200" dirty="0" err="1">
                <a:latin typeface="Ancizar Sans" panose="020B0602040300000003" pitchFamily="34" charset="0"/>
              </a:rPr>
              <a:t>configurado</a:t>
            </a:r>
            <a:r>
              <a:rPr lang="en-US" sz="2200" dirty="0">
                <a:latin typeface="Ancizar Sans" panose="020B0602040300000003" pitchFamily="34" charset="0"/>
              </a:rPr>
              <a:t>) para </a:t>
            </a:r>
            <a:r>
              <a:rPr lang="en-US" sz="2200" dirty="0" err="1">
                <a:latin typeface="Ancizar Sans" panose="020B0602040300000003" pitchFamily="34" charset="0"/>
              </a:rPr>
              <a:t>interrumpir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computador</a:t>
            </a:r>
            <a:r>
              <a:rPr lang="en-US" sz="2200" dirty="0">
                <a:latin typeface="Ancizar Sans" panose="020B0602040300000003" pitchFamily="34" charset="0"/>
              </a:rPr>
              <a:t> </a:t>
            </a:r>
            <a:r>
              <a:rPr lang="en-US" sz="2200" dirty="0" err="1">
                <a:latin typeface="Ancizar Sans" panose="020B0602040300000003" pitchFamily="34" charset="0"/>
              </a:rPr>
              <a:t>después</a:t>
            </a:r>
            <a:r>
              <a:rPr lang="en-US" sz="2200" dirty="0">
                <a:latin typeface="Ancizar Sans" panose="020B0602040300000003" pitchFamily="34" charset="0"/>
              </a:rPr>
              <a:t> de </a:t>
            </a:r>
            <a:r>
              <a:rPr lang="en-US" sz="2200" dirty="0" err="1">
                <a:latin typeface="Ancizar Sans" panose="020B0602040300000003" pitchFamily="34" charset="0"/>
              </a:rPr>
              <a:t>cierto</a:t>
            </a:r>
            <a:r>
              <a:rPr lang="en-US" sz="2200" dirty="0">
                <a:latin typeface="Ancizar Sans" panose="020B0602040300000003" pitchFamily="34" charset="0"/>
              </a:rPr>
              <a:t> </a:t>
            </a:r>
            <a:r>
              <a:rPr lang="en-US" sz="2200" dirty="0" err="1">
                <a:latin typeface="Ancizar Sans" panose="020B0602040300000003" pitchFamily="34" charset="0"/>
              </a:rPr>
              <a:t>periodo</a:t>
            </a:r>
            <a:r>
              <a:rPr lang="en-US" sz="2200" dirty="0">
                <a:latin typeface="Ancizar Sans" panose="020B0602040300000003" pitchFamily="34" charset="0"/>
              </a:rPr>
              <a:t> de </a:t>
            </a:r>
            <a:r>
              <a:rPr lang="en-US" sz="2200" dirty="0" err="1">
                <a:latin typeface="Ancizar Sans" panose="020B0602040300000003" pitchFamily="34" charset="0"/>
              </a:rPr>
              <a:t>tiempo</a:t>
            </a:r>
            <a:endParaRPr lang="en-US" sz="2200" dirty="0">
              <a:latin typeface="Ancizar Sans" panose="020B0602040300000003" pitchFamily="34" charset="0"/>
            </a:endParaRPr>
          </a:p>
          <a:p>
            <a:pPr lvl="1"/>
            <a:r>
              <a:rPr lang="en-US" sz="2200" dirty="0" err="1">
                <a:latin typeface="Ancizar Sans" panose="020B0602040300000003" pitchFamily="34" charset="0"/>
              </a:rPr>
              <a:t>Mantiene</a:t>
            </a:r>
            <a:r>
              <a:rPr lang="en-US" sz="2200" dirty="0">
                <a:latin typeface="Ancizar Sans" panose="020B0602040300000003" pitchFamily="34" charset="0"/>
              </a:rPr>
              <a:t> un </a:t>
            </a:r>
            <a:r>
              <a:rPr lang="en-US" sz="2200" dirty="0" err="1">
                <a:latin typeface="Ancizar Sans" panose="020B0602040300000003" pitchFamily="34" charset="0"/>
              </a:rPr>
              <a:t>contador</a:t>
            </a:r>
            <a:r>
              <a:rPr lang="en-US" sz="2200" dirty="0">
                <a:latin typeface="Ancizar Sans" panose="020B0602040300000003" pitchFamily="34" charset="0"/>
              </a:rPr>
              <a:t> que es </a:t>
            </a:r>
            <a:r>
              <a:rPr lang="en-US" sz="2200" dirty="0" err="1">
                <a:latin typeface="Ancizar Sans" panose="020B0602040300000003" pitchFamily="34" charset="0"/>
              </a:rPr>
              <a:t>decrementado</a:t>
            </a:r>
            <a:r>
              <a:rPr lang="en-US" sz="2200" dirty="0">
                <a:latin typeface="Ancizar Sans" panose="020B0602040300000003" pitchFamily="34" charset="0"/>
              </a:rPr>
              <a:t> </a:t>
            </a:r>
            <a:r>
              <a:rPr lang="en-US" sz="2200" dirty="0" err="1">
                <a:latin typeface="Ancizar Sans" panose="020B0602040300000003" pitchFamily="34" charset="0"/>
              </a:rPr>
              <a:t>por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reloj</a:t>
            </a:r>
            <a:r>
              <a:rPr lang="en-US" sz="2200" dirty="0">
                <a:latin typeface="Ancizar Sans" panose="020B0602040300000003" pitchFamily="34" charset="0"/>
              </a:rPr>
              <a:t> </a:t>
            </a:r>
            <a:r>
              <a:rPr lang="en-US" sz="2200" dirty="0" err="1">
                <a:latin typeface="Ancizar Sans" panose="020B0602040300000003" pitchFamily="34" charset="0"/>
              </a:rPr>
              <a:t>físico</a:t>
            </a:r>
            <a:r>
              <a:rPr lang="en-US" sz="2200" dirty="0">
                <a:latin typeface="Ancizar Sans" panose="020B0602040300000003" pitchFamily="34" charset="0"/>
              </a:rPr>
              <a:t>.</a:t>
            </a:r>
          </a:p>
          <a:p>
            <a:pPr lvl="1"/>
            <a:r>
              <a:rPr lang="en-US" sz="2200" dirty="0">
                <a:latin typeface="Ancizar Sans" panose="020B0602040300000003" pitchFamily="34" charset="0"/>
              </a:rPr>
              <a:t>El Sistema </a:t>
            </a:r>
            <a:r>
              <a:rPr lang="en-US" sz="2200" dirty="0" err="1">
                <a:latin typeface="Ancizar Sans" panose="020B0602040300000003" pitchFamily="34" charset="0"/>
              </a:rPr>
              <a:t>operativo</a:t>
            </a:r>
            <a:r>
              <a:rPr lang="en-US" sz="2200" dirty="0">
                <a:latin typeface="Ancizar Sans" panose="020B0602040300000003" pitchFamily="34" charset="0"/>
              </a:rPr>
              <a:t> ‘</a:t>
            </a:r>
            <a:r>
              <a:rPr lang="en-US" sz="2200" dirty="0" err="1">
                <a:latin typeface="Ancizar Sans" panose="020B0602040300000003" pitchFamily="34" charset="0"/>
              </a:rPr>
              <a:t>programa</a:t>
            </a:r>
            <a:r>
              <a:rPr lang="en-US" sz="2200" dirty="0">
                <a:latin typeface="Ancizar Sans" panose="020B0602040300000003" pitchFamily="34" charset="0"/>
              </a:rPr>
              <a:t>’ (</a:t>
            </a:r>
            <a:r>
              <a:rPr lang="en-US" sz="2200" dirty="0" err="1">
                <a:latin typeface="Ancizar Sans" panose="020B0602040300000003" pitchFamily="34" charset="0"/>
              </a:rPr>
              <a:t>configura</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contador</a:t>
            </a:r>
            <a:r>
              <a:rPr lang="en-US" sz="2200" dirty="0">
                <a:latin typeface="Ancizar Sans" panose="020B0602040300000003" pitchFamily="34" charset="0"/>
              </a:rPr>
              <a:t> [es </a:t>
            </a:r>
            <a:r>
              <a:rPr lang="en-US" sz="2200" dirty="0" err="1">
                <a:latin typeface="Ancizar Sans" panose="020B0602040300000003" pitchFamily="34" charset="0"/>
              </a:rPr>
              <a:t>una</a:t>
            </a:r>
            <a:r>
              <a:rPr lang="en-US" sz="2200" dirty="0">
                <a:latin typeface="Ancizar Sans" panose="020B0602040300000003" pitchFamily="34" charset="0"/>
              </a:rPr>
              <a:t> </a:t>
            </a:r>
            <a:r>
              <a:rPr lang="en-US" sz="2200" dirty="0" err="1">
                <a:latin typeface="Ancizar Sans" panose="020B0602040300000003" pitchFamily="34" charset="0"/>
              </a:rPr>
              <a:t>instrucción</a:t>
            </a:r>
            <a:r>
              <a:rPr lang="en-US" sz="2200" dirty="0">
                <a:latin typeface="Ancizar Sans" panose="020B0602040300000003" pitchFamily="34" charset="0"/>
              </a:rPr>
              <a:t> </a:t>
            </a:r>
            <a:r>
              <a:rPr lang="en-US" sz="2200" dirty="0" err="1">
                <a:latin typeface="Ancizar Sans" panose="020B0602040300000003" pitchFamily="34" charset="0"/>
              </a:rPr>
              <a:t>privilegiada</a:t>
            </a:r>
            <a:r>
              <a:rPr lang="en-US" sz="2200" dirty="0">
                <a:latin typeface="Ancizar Sans" panose="020B0602040300000003" pitchFamily="34" charset="0"/>
              </a:rPr>
              <a:t>]</a:t>
            </a:r>
          </a:p>
          <a:p>
            <a:pPr lvl="1"/>
            <a:r>
              <a:rPr lang="en-US" sz="2200" dirty="0" err="1">
                <a:latin typeface="Ancizar Sans" panose="020B0602040300000003" pitchFamily="34" charset="0"/>
              </a:rPr>
              <a:t>Cuando</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contador</a:t>
            </a:r>
            <a:r>
              <a:rPr lang="en-US" sz="2200" dirty="0">
                <a:latin typeface="Ancizar Sans" panose="020B0602040300000003" pitchFamily="34" charset="0"/>
              </a:rPr>
              <a:t> </a:t>
            </a:r>
            <a:r>
              <a:rPr lang="en-US" sz="2200" dirty="0" err="1">
                <a:latin typeface="Ancizar Sans" panose="020B0602040300000003" pitchFamily="34" charset="0"/>
              </a:rPr>
              <a:t>llega</a:t>
            </a:r>
            <a:r>
              <a:rPr lang="en-US" sz="2200" dirty="0">
                <a:latin typeface="Ancizar Sans" panose="020B0602040300000003" pitchFamily="34" charset="0"/>
              </a:rPr>
              <a:t> a cero genera </a:t>
            </a:r>
            <a:r>
              <a:rPr lang="en-US" sz="2200" dirty="0" err="1">
                <a:latin typeface="Ancizar Sans" panose="020B0602040300000003" pitchFamily="34" charset="0"/>
              </a:rPr>
              <a:t>una</a:t>
            </a:r>
            <a:r>
              <a:rPr lang="en-US" sz="2200" dirty="0">
                <a:latin typeface="Ancizar Sans" panose="020B0602040300000003" pitchFamily="34" charset="0"/>
              </a:rPr>
              <a:t> </a:t>
            </a:r>
            <a:r>
              <a:rPr lang="en-US" sz="2200" dirty="0" err="1">
                <a:latin typeface="Ancizar Sans" panose="020B0602040300000003" pitchFamily="34" charset="0"/>
              </a:rPr>
              <a:t>interrupción</a:t>
            </a:r>
            <a:endParaRPr lang="en-US" sz="2200" dirty="0">
              <a:latin typeface="Ancizar Sans" panose="020B0602040300000003" pitchFamily="34" charset="0"/>
            </a:endParaRPr>
          </a:p>
          <a:p>
            <a:pPr lvl="1"/>
            <a:r>
              <a:rPr lang="en-US" sz="2200" dirty="0" err="1">
                <a:latin typeface="Ancizar Sans" panose="020B0602040300000003" pitchFamily="34" charset="0"/>
              </a:rPr>
              <a:t>Configurado</a:t>
            </a:r>
            <a:r>
              <a:rPr lang="en-US" sz="2200" dirty="0">
                <a:latin typeface="Ancizar Sans" panose="020B0602040300000003" pitchFamily="34" charset="0"/>
              </a:rPr>
              <a:t> antes de </a:t>
            </a:r>
            <a:r>
              <a:rPr lang="en-US" sz="2200" dirty="0" err="1">
                <a:latin typeface="Ancizar Sans" panose="020B0602040300000003" pitchFamily="34" charset="0"/>
              </a:rPr>
              <a:t>hacer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‘scheduling’ del </a:t>
            </a:r>
            <a:r>
              <a:rPr lang="en-US" sz="2200" dirty="0" err="1">
                <a:latin typeface="Ancizar Sans" panose="020B0602040300000003" pitchFamily="34" charset="0"/>
              </a:rPr>
              <a:t>proceso</a:t>
            </a:r>
            <a:r>
              <a:rPr lang="en-US" sz="2200" dirty="0">
                <a:latin typeface="Ancizar Sans" panose="020B0602040300000003" pitchFamily="34" charset="0"/>
              </a:rPr>
              <a:t> para </a:t>
            </a:r>
            <a:r>
              <a:rPr lang="en-US" sz="2200" dirty="0" err="1">
                <a:latin typeface="Ancizar Sans" panose="020B0602040300000003" pitchFamily="34" charset="0"/>
              </a:rPr>
              <a:t>recuperar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control o </a:t>
            </a:r>
            <a:r>
              <a:rPr lang="en-US" sz="2200" dirty="0" err="1">
                <a:latin typeface="Ancizar Sans" panose="020B0602040300000003" pitchFamily="34" charset="0"/>
              </a:rPr>
              <a:t>terminar</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programa</a:t>
            </a:r>
            <a:r>
              <a:rPr lang="en-US" sz="2200" dirty="0">
                <a:latin typeface="Ancizar Sans" panose="020B0602040300000003" pitchFamily="34" charset="0"/>
              </a:rPr>
              <a:t> que </a:t>
            </a:r>
            <a:r>
              <a:rPr lang="en-US" sz="2200" dirty="0" err="1">
                <a:latin typeface="Ancizar Sans" panose="020B0602040300000003" pitchFamily="34" charset="0"/>
              </a:rPr>
              <a:t>excede</a:t>
            </a:r>
            <a:r>
              <a:rPr lang="en-US" sz="2200" dirty="0">
                <a:latin typeface="Ancizar Sans" panose="020B0602040300000003" pitchFamily="34" charset="0"/>
              </a:rPr>
              <a:t> </a:t>
            </a:r>
            <a:r>
              <a:rPr lang="en-US" sz="2200" dirty="0" err="1">
                <a:latin typeface="Ancizar Sans" panose="020B0602040300000003" pitchFamily="34" charset="0"/>
              </a:rPr>
              <a:t>el</a:t>
            </a:r>
            <a:r>
              <a:rPr lang="en-US" sz="2200" dirty="0">
                <a:latin typeface="Ancizar Sans" panose="020B0602040300000003" pitchFamily="34" charset="0"/>
              </a:rPr>
              <a:t> </a:t>
            </a:r>
            <a:r>
              <a:rPr lang="en-US" sz="2200" dirty="0" err="1">
                <a:latin typeface="Ancizar Sans" panose="020B0602040300000003" pitchFamily="34" charset="0"/>
              </a:rPr>
              <a:t>tiempo</a:t>
            </a:r>
            <a:r>
              <a:rPr lang="en-US" sz="2200" dirty="0">
                <a:latin typeface="Ancizar Sans" panose="020B0602040300000003" pitchFamily="34" charset="0"/>
              </a:rPr>
              <a:t> </a:t>
            </a:r>
            <a:r>
              <a:rPr lang="en-US" sz="2200" dirty="0" err="1">
                <a:latin typeface="Ancizar Sans" panose="020B0602040300000003" pitchFamily="34" charset="0"/>
              </a:rPr>
              <a:t>asignado</a:t>
            </a:r>
            <a:endParaRPr lang="en-US" sz="2200" dirty="0">
              <a:latin typeface="Ancizar Sans" panose="020B0602040300000003" pitchFamily="34" charset="0"/>
            </a:endParaRPr>
          </a:p>
          <a:p>
            <a:pPr lvl="1"/>
            <a:endParaRPr lang="es-CO" sz="2200" dirty="0">
              <a:latin typeface="Ancizar Sans" panose="020B0602040300000003" pitchFamily="34" charset="0"/>
            </a:endParaRPr>
          </a:p>
        </p:txBody>
      </p:sp>
      <p:sp>
        <p:nvSpPr>
          <p:cNvPr id="4" name="CuadroTexto 3">
            <a:extLst>
              <a:ext uri="{FF2B5EF4-FFF2-40B4-BE49-F238E27FC236}">
                <a16:creationId xmlns:a16="http://schemas.microsoft.com/office/drawing/2014/main" id="{C8EC3F9C-7134-CCE4-DFB1-AF2FB7F60212}"/>
              </a:ext>
            </a:extLst>
          </p:cNvPr>
          <p:cNvSpPr txBox="1"/>
          <p:nvPr/>
        </p:nvSpPr>
        <p:spPr>
          <a:xfrm>
            <a:off x="5185459" y="5581179"/>
            <a:ext cx="6921494" cy="1200329"/>
          </a:xfrm>
          <a:prstGeom prst="rect">
            <a:avLst/>
          </a:prstGeom>
          <a:solidFill>
            <a:schemeClr val="accent4">
              <a:lumMod val="20000"/>
              <a:lumOff val="80000"/>
            </a:schemeClr>
          </a:solidFill>
        </p:spPr>
        <p:txBody>
          <a:bodyPr wrap="square" rtlCol="0">
            <a:spAutoFit/>
          </a:bodyPr>
          <a:lstStyle/>
          <a:p>
            <a:r>
              <a:rPr lang="es-MX" sz="2400" dirty="0"/>
              <a:t>Para la primera sustentación (Módulos del </a:t>
            </a:r>
            <a:r>
              <a:rPr lang="es-MX" sz="2400" dirty="0" err="1"/>
              <a:t>kernel</a:t>
            </a:r>
            <a:r>
              <a:rPr lang="es-MX" sz="2400" dirty="0"/>
              <a:t> en Linux),  se debe tener claro qué hace el parámetro de configuración </a:t>
            </a:r>
            <a:r>
              <a:rPr lang="es-MX" sz="2400" dirty="0">
                <a:latin typeface="Consolas" panose="020B0609020204030204" pitchFamily="49" charset="0"/>
              </a:rPr>
              <a:t>HZ</a:t>
            </a:r>
            <a:r>
              <a:rPr lang="es-MX" sz="2400" dirty="0"/>
              <a:t> y la variable del </a:t>
            </a:r>
            <a:r>
              <a:rPr lang="es-MX" sz="2400" dirty="0" err="1"/>
              <a:t>kernel</a:t>
            </a:r>
            <a:r>
              <a:rPr lang="es-MX" sz="2400" dirty="0"/>
              <a:t> </a:t>
            </a:r>
            <a:r>
              <a:rPr lang="es-MX" sz="2400" dirty="0" err="1">
                <a:latin typeface="Consolas" panose="020B0609020204030204" pitchFamily="49" charset="0"/>
              </a:rPr>
              <a:t>jiffies</a:t>
            </a:r>
            <a:r>
              <a:rPr lang="es-MX" sz="2400" dirty="0"/>
              <a:t>   </a:t>
            </a:r>
            <a:endParaRPr lang="es-CO" sz="2400" dirty="0"/>
          </a:p>
        </p:txBody>
      </p:sp>
    </p:spTree>
    <p:extLst>
      <p:ext uri="{BB962C8B-B14F-4D97-AF65-F5344CB8AC3E}">
        <p14:creationId xmlns:p14="http://schemas.microsoft.com/office/powerpoint/2010/main" val="42045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648026734"/>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10087627" y="194636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3966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dirty="0">
                <a:latin typeface="Ancizar Sans" panose="020B0602040300000003" pitchFamily="34" charset="0"/>
              </a:rPr>
              <a:t>Gestión de Procesos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pPr>
              <a:lnSpc>
                <a:spcPct val="90000"/>
              </a:lnSpc>
            </a:pPr>
            <a:r>
              <a:rPr lang="en-US" sz="1900">
                <a:latin typeface="Ancizar Sans" panose="020B0602040300000003" pitchFamily="34" charset="0"/>
              </a:rPr>
              <a:t>Un proceso es un programa en ejecución. Es una ‘unidad de trabajo’ dentro del sistema. Un programa es una </a:t>
            </a:r>
            <a:r>
              <a:rPr lang="en-US" sz="1900" b="1">
                <a:latin typeface="Ancizar Sans" panose="020B0602040300000003" pitchFamily="34" charset="0"/>
              </a:rPr>
              <a:t>entidad pasiva</a:t>
            </a:r>
            <a:r>
              <a:rPr lang="en-US" sz="1900">
                <a:latin typeface="Ancizar Sans" panose="020B0602040300000003" pitchFamily="34" charset="0"/>
              </a:rPr>
              <a:t>, un proceso es una </a:t>
            </a:r>
            <a:r>
              <a:rPr lang="en-US" sz="1900" b="1">
                <a:latin typeface="Ancizar Sans" panose="020B0602040300000003" pitchFamily="34" charset="0"/>
              </a:rPr>
              <a:t>entidad activa</a:t>
            </a:r>
            <a:r>
              <a:rPr lang="en-US" sz="1900">
                <a:latin typeface="Ancizar Sans" panose="020B0602040300000003" pitchFamily="34" charset="0"/>
              </a:rPr>
              <a:t>.</a:t>
            </a:r>
          </a:p>
          <a:p>
            <a:pPr>
              <a:lnSpc>
                <a:spcPct val="90000"/>
              </a:lnSpc>
            </a:pPr>
            <a:r>
              <a:rPr lang="en-US" sz="1900">
                <a:latin typeface="Ancizar Sans" panose="020B0602040300000003" pitchFamily="34" charset="0"/>
              </a:rPr>
              <a:t>Los procesos necesitan recursos para realizar sus tareas</a:t>
            </a:r>
          </a:p>
          <a:p>
            <a:pPr lvl="1">
              <a:lnSpc>
                <a:spcPct val="90000"/>
              </a:lnSpc>
            </a:pPr>
            <a:r>
              <a:rPr lang="en-US" sz="1900">
                <a:latin typeface="Ancizar Sans" panose="020B0602040300000003" pitchFamily="34" charset="0"/>
              </a:rPr>
              <a:t>CPU, memoria, E/S, archivos</a:t>
            </a:r>
          </a:p>
          <a:p>
            <a:pPr lvl="1">
              <a:lnSpc>
                <a:spcPct val="90000"/>
              </a:lnSpc>
            </a:pPr>
            <a:r>
              <a:rPr lang="en-US" sz="1900">
                <a:latin typeface="Ancizar Sans" panose="020B0602040300000003" pitchFamily="34" charset="0"/>
              </a:rPr>
              <a:t>Inicialización de datos</a:t>
            </a:r>
          </a:p>
          <a:p>
            <a:pPr>
              <a:lnSpc>
                <a:spcPct val="90000"/>
              </a:lnSpc>
            </a:pPr>
            <a:r>
              <a:rPr lang="en-US" sz="1900">
                <a:latin typeface="Ancizar Sans" panose="020B0602040300000003" pitchFamily="34" charset="0"/>
              </a:rPr>
              <a:t>La terminación de procesos debe ‘recoger’ los recursos reutilizables</a:t>
            </a:r>
          </a:p>
          <a:p>
            <a:pPr>
              <a:lnSpc>
                <a:spcPct val="90000"/>
              </a:lnSpc>
            </a:pPr>
            <a:r>
              <a:rPr lang="en-US" sz="1900">
                <a:latin typeface="Ancizar Sans" panose="020B0602040300000003" pitchFamily="34" charset="0"/>
              </a:rPr>
              <a:t>Procesos con un solo hilo tienen un </a:t>
            </a:r>
            <a:r>
              <a:rPr lang="en-US" sz="1900" b="1">
                <a:latin typeface="Ancizar Sans" panose="020B0602040300000003" pitchFamily="34" charset="0"/>
              </a:rPr>
              <a:t>contador de programa</a:t>
            </a:r>
            <a:r>
              <a:rPr lang="en-US" sz="1900">
                <a:latin typeface="Ancizar Sans" panose="020B0602040300000003" pitchFamily="34" charset="0"/>
              </a:rPr>
              <a:t> especificando la ubicación de la siguiente instrucción que debe ser ejecutada</a:t>
            </a:r>
          </a:p>
          <a:p>
            <a:pPr lvl="1">
              <a:lnSpc>
                <a:spcPct val="90000"/>
              </a:lnSpc>
            </a:pPr>
            <a:r>
              <a:rPr lang="en-US" sz="1900">
                <a:latin typeface="Ancizar Sans" panose="020B0602040300000003" pitchFamily="34" charset="0"/>
              </a:rPr>
              <a:t>Los procesos ejecutan las intrucciones secuencialmente, una a la vez, hasta concluir el programa.</a:t>
            </a:r>
          </a:p>
          <a:p>
            <a:pPr>
              <a:lnSpc>
                <a:spcPct val="90000"/>
              </a:lnSpc>
            </a:pPr>
            <a:r>
              <a:rPr lang="en-US" sz="1900">
                <a:latin typeface="Ancizar Sans" panose="020B0602040300000003" pitchFamily="34" charset="0"/>
              </a:rPr>
              <a:t>Los procesos multi-hilo tienen un contador de programa por hilo</a:t>
            </a:r>
          </a:p>
          <a:p>
            <a:pPr>
              <a:lnSpc>
                <a:spcPct val="90000"/>
              </a:lnSpc>
            </a:pPr>
            <a:r>
              <a:rPr lang="en-US" sz="1900">
                <a:latin typeface="Ancizar Sans" panose="020B0602040300000003" pitchFamily="34" charset="0"/>
              </a:rPr>
              <a:t>Normalmente un sistema operativo tienen muchos procesos, varios usuarios. varios sistemas operativos ejecutándose concurrentemente en una o más CPUs</a:t>
            </a:r>
          </a:p>
          <a:p>
            <a:pPr lvl="1">
              <a:lnSpc>
                <a:spcPct val="90000"/>
              </a:lnSpc>
            </a:pPr>
            <a:r>
              <a:rPr lang="en-US" sz="1900">
                <a:latin typeface="Ancizar Sans" panose="020B0602040300000003" pitchFamily="34" charset="0"/>
              </a:rPr>
              <a:t>Concurrencia mediante multiplexamiento de CPUs entre procesos/hilos</a:t>
            </a:r>
            <a:endParaRPr lang="es-CO" sz="1900">
              <a:latin typeface="Ancizar Sans" panose="020B0602040300000003" pitchFamily="34" charset="0"/>
            </a:endParaRPr>
          </a:p>
        </p:txBody>
      </p:sp>
    </p:spTree>
    <p:extLst>
      <p:ext uri="{BB962C8B-B14F-4D97-AF65-F5344CB8AC3E}">
        <p14:creationId xmlns:p14="http://schemas.microsoft.com/office/powerpoint/2010/main" val="35488947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es-CO" dirty="0" err="1">
                <a:latin typeface="Ancizar Sans" panose="020B0602040300000003" pitchFamily="34" charset="0"/>
              </a:rPr>
              <a:t>Actividades</a:t>
            </a:r>
            <a:r>
              <a:rPr lang="en-US" altLang="es-CO" dirty="0">
                <a:latin typeface="Ancizar Sans" panose="020B0602040300000003" pitchFamily="34" charset="0"/>
              </a:rPr>
              <a:t> de </a:t>
            </a:r>
            <a:r>
              <a:rPr lang="en-US" altLang="es-CO" dirty="0" err="1">
                <a:latin typeface="Ancizar Sans" panose="020B0602040300000003" pitchFamily="34" charset="0"/>
              </a:rPr>
              <a:t>gestión</a:t>
            </a:r>
            <a:r>
              <a:rPr lang="en-US" altLang="es-CO" dirty="0">
                <a:latin typeface="Ancizar Sans" panose="020B0602040300000003" pitchFamily="34" charset="0"/>
              </a:rPr>
              <a:t> de </a:t>
            </a:r>
            <a:r>
              <a:rPr lang="en-US" altLang="es-CO" dirty="0" err="1">
                <a:latin typeface="Ancizar Sans" panose="020B0602040300000003" pitchFamily="34" charset="0"/>
              </a:rPr>
              <a:t>procesos</a:t>
            </a:r>
            <a:endParaRPr lang="es-CO" dirty="0">
              <a:latin typeface="Ancizar Sans" panose="020B0602040300000003" pitchFamily="34" charset="0"/>
            </a:endParaRPr>
          </a:p>
        </p:txBody>
      </p:sp>
      <p:sp>
        <p:nvSpPr>
          <p:cNvPr id="3" name="Marcador de contenido 2"/>
          <p:cNvSpPr>
            <a:spLocks noGrp="1"/>
          </p:cNvSpPr>
          <p:nvPr>
            <p:ph idx="1"/>
          </p:nvPr>
        </p:nvSpPr>
        <p:spPr/>
        <p:txBody>
          <a:bodyPr>
            <a:normAutofit/>
          </a:bodyPr>
          <a:lstStyle/>
          <a:p>
            <a:r>
              <a:rPr lang="en-US" sz="2800" dirty="0">
                <a:latin typeface="Ancizar Sans" panose="020B0602040300000003" pitchFamily="34" charset="0"/>
              </a:rPr>
              <a:t>El Sistema </a:t>
            </a:r>
            <a:r>
              <a:rPr lang="en-US" sz="2800" dirty="0" err="1">
                <a:latin typeface="Ancizar Sans" panose="020B0602040300000003" pitchFamily="34" charset="0"/>
              </a:rPr>
              <a:t>operativo</a:t>
            </a:r>
            <a:r>
              <a:rPr lang="en-US" sz="2800" dirty="0">
                <a:latin typeface="Ancizar Sans" panose="020B0602040300000003" pitchFamily="34" charset="0"/>
              </a:rPr>
              <a:t> </a:t>
            </a:r>
            <a:r>
              <a:rPr lang="en-US" sz="2800" dirty="0" err="1">
                <a:latin typeface="Ancizar Sans" panose="020B0602040300000003" pitchFamily="34" charset="0"/>
              </a:rPr>
              <a:t>es</a:t>
            </a:r>
            <a:r>
              <a:rPr lang="en-US" sz="2800" dirty="0">
                <a:latin typeface="Ancizar Sans" panose="020B0602040300000003" pitchFamily="34" charset="0"/>
              </a:rPr>
              <a:t> el </a:t>
            </a:r>
            <a:r>
              <a:rPr lang="en-US" sz="2800" dirty="0" err="1">
                <a:latin typeface="Ancizar Sans" panose="020B0602040300000003" pitchFamily="34" charset="0"/>
              </a:rPr>
              <a:t>responsable</a:t>
            </a:r>
            <a:r>
              <a:rPr lang="en-US" sz="2800" dirty="0">
                <a:latin typeface="Ancizar Sans" panose="020B0602040300000003" pitchFamily="34" charset="0"/>
              </a:rPr>
              <a:t> de </a:t>
            </a:r>
            <a:r>
              <a:rPr lang="en-US" sz="2800" dirty="0" err="1">
                <a:latin typeface="Ancizar Sans" panose="020B0602040300000003" pitchFamily="34" charset="0"/>
              </a:rPr>
              <a:t>hacer</a:t>
            </a:r>
            <a:r>
              <a:rPr lang="en-US" sz="2800" dirty="0">
                <a:latin typeface="Ancizar Sans" panose="020B0602040300000003" pitchFamily="34" charset="0"/>
              </a:rPr>
              <a:t> </a:t>
            </a:r>
            <a:r>
              <a:rPr lang="en-US" sz="2800" dirty="0" err="1">
                <a:latin typeface="Ancizar Sans" panose="020B0602040300000003" pitchFamily="34" charset="0"/>
              </a:rPr>
              <a:t>seguimiento</a:t>
            </a:r>
            <a:r>
              <a:rPr lang="en-US" sz="2800" dirty="0">
                <a:latin typeface="Ancizar Sans" panose="020B0602040300000003" pitchFamily="34" charset="0"/>
              </a:rPr>
              <a:t> a las </a:t>
            </a:r>
            <a:r>
              <a:rPr lang="en-US" sz="2800" dirty="0" err="1">
                <a:latin typeface="Ancizar Sans" panose="020B0602040300000003" pitchFamily="34" charset="0"/>
              </a:rPr>
              <a:t>actividades</a:t>
            </a:r>
            <a:r>
              <a:rPr lang="en-US" sz="2800" dirty="0">
                <a:latin typeface="Ancizar Sans" panose="020B0602040300000003" pitchFamily="34" charset="0"/>
              </a:rPr>
              <a:t> </a:t>
            </a:r>
            <a:r>
              <a:rPr lang="en-US" sz="2800" dirty="0" err="1">
                <a:latin typeface="Ancizar Sans" panose="020B0602040300000003" pitchFamily="34" charset="0"/>
              </a:rPr>
              <a:t>relacionadas</a:t>
            </a:r>
            <a:r>
              <a:rPr lang="en-US" sz="2800" dirty="0">
                <a:latin typeface="Ancizar Sans" panose="020B0602040300000003" pitchFamily="34" charset="0"/>
              </a:rPr>
              <a:t> con la </a:t>
            </a:r>
            <a:r>
              <a:rPr lang="en-US" sz="2800" dirty="0" err="1">
                <a:latin typeface="Ancizar Sans" panose="020B0602040300000003" pitchFamily="34" charset="0"/>
              </a:rPr>
              <a:t>gestión</a:t>
            </a:r>
            <a:r>
              <a:rPr lang="en-US" sz="2800" dirty="0">
                <a:latin typeface="Ancizar Sans" panose="020B0602040300000003" pitchFamily="34" charset="0"/>
              </a:rPr>
              <a:t> de </a:t>
            </a:r>
            <a:r>
              <a:rPr lang="en-US" sz="2800" dirty="0" err="1">
                <a:latin typeface="Ancizar Sans" panose="020B0602040300000003" pitchFamily="34" charset="0"/>
              </a:rPr>
              <a:t>procesos</a:t>
            </a:r>
            <a:r>
              <a:rPr lang="en-US" sz="2800" dirty="0">
                <a:latin typeface="Ancizar Sans" panose="020B0602040300000003" pitchFamily="34" charset="0"/>
              </a:rPr>
              <a:t>:</a:t>
            </a:r>
          </a:p>
          <a:p>
            <a:pPr lvl="1"/>
            <a:r>
              <a:rPr lang="en-US" sz="2400" dirty="0" err="1">
                <a:latin typeface="Ancizar Sans" panose="020B0602040300000003" pitchFamily="34" charset="0"/>
              </a:rPr>
              <a:t>Crear</a:t>
            </a:r>
            <a:r>
              <a:rPr lang="en-US" sz="2400" dirty="0">
                <a:latin typeface="Ancizar Sans" panose="020B0602040300000003" pitchFamily="34" charset="0"/>
              </a:rPr>
              <a:t> y </a:t>
            </a:r>
            <a:r>
              <a:rPr lang="en-US" sz="2400" dirty="0" err="1">
                <a:latin typeface="Ancizar Sans" panose="020B0602040300000003" pitchFamily="34" charset="0"/>
              </a:rPr>
              <a:t>borrar</a:t>
            </a:r>
            <a:r>
              <a:rPr lang="en-US" sz="2400" dirty="0">
                <a:latin typeface="Ancizar Sans" panose="020B0602040300000003" pitchFamily="34" charset="0"/>
              </a:rPr>
              <a:t> </a:t>
            </a:r>
            <a:r>
              <a:rPr lang="en-US" sz="2400" dirty="0" err="1">
                <a:latin typeface="Ancizar Sans" panose="020B0602040300000003" pitchFamily="34" charset="0"/>
              </a:rPr>
              <a:t>procesos</a:t>
            </a:r>
            <a:r>
              <a:rPr lang="en-US" sz="2400" dirty="0">
                <a:latin typeface="Ancizar Sans" panose="020B0602040300000003" pitchFamily="34" charset="0"/>
              </a:rPr>
              <a:t> de </a:t>
            </a:r>
            <a:r>
              <a:rPr lang="en-US" sz="2400" dirty="0" err="1">
                <a:latin typeface="Ancizar Sans" panose="020B0602040300000003" pitchFamily="34" charset="0"/>
              </a:rPr>
              <a:t>usuario</a:t>
            </a:r>
            <a:r>
              <a:rPr lang="en-US" sz="2400" dirty="0">
                <a:latin typeface="Ancizar Sans" panose="020B0602040300000003" pitchFamily="34" charset="0"/>
              </a:rPr>
              <a:t> y </a:t>
            </a:r>
            <a:r>
              <a:rPr lang="en-US" sz="2400" dirty="0" err="1">
                <a:latin typeface="Ancizar Sans" panose="020B0602040300000003" pitchFamily="34" charset="0"/>
              </a:rPr>
              <a:t>procesos</a:t>
            </a:r>
            <a:r>
              <a:rPr lang="en-US" sz="2400" dirty="0">
                <a:latin typeface="Ancizar Sans" panose="020B0602040300000003" pitchFamily="34" charset="0"/>
              </a:rPr>
              <a:t> del </a:t>
            </a:r>
            <a:r>
              <a:rPr lang="en-US" sz="2400" dirty="0" err="1">
                <a:latin typeface="Ancizar Sans" panose="020B0602040300000003" pitchFamily="34" charset="0"/>
              </a:rPr>
              <a:t>sistema</a:t>
            </a:r>
            <a:endParaRPr lang="en-US" sz="2400" dirty="0">
              <a:latin typeface="Ancizar Sans" panose="020B0602040300000003" pitchFamily="34" charset="0"/>
            </a:endParaRPr>
          </a:p>
          <a:p>
            <a:pPr lvl="1"/>
            <a:r>
              <a:rPr lang="en-US" sz="2400" dirty="0">
                <a:latin typeface="Ancizar Sans" panose="020B0602040300000003" pitchFamily="34" charset="0"/>
              </a:rPr>
              <a:t>Suspender y </a:t>
            </a:r>
            <a:r>
              <a:rPr lang="en-US" sz="2400" dirty="0" err="1">
                <a:latin typeface="Ancizar Sans" panose="020B0602040300000003" pitchFamily="34" charset="0"/>
              </a:rPr>
              <a:t>reanudar</a:t>
            </a:r>
            <a:r>
              <a:rPr lang="en-US" sz="2400" dirty="0">
                <a:latin typeface="Ancizar Sans" panose="020B0602040300000003" pitchFamily="34" charset="0"/>
              </a:rPr>
              <a:t> </a:t>
            </a:r>
            <a:r>
              <a:rPr lang="en-US" sz="2400" dirty="0" err="1">
                <a:latin typeface="Ancizar Sans" panose="020B0602040300000003" pitchFamily="34" charset="0"/>
              </a:rPr>
              <a:t>procesos</a:t>
            </a:r>
            <a:endParaRPr lang="en-US" sz="2400" dirty="0">
              <a:latin typeface="Ancizar Sans" panose="020B0602040300000003" pitchFamily="34" charset="0"/>
            </a:endParaRPr>
          </a:p>
          <a:p>
            <a:pPr lvl="1"/>
            <a:r>
              <a:rPr lang="en-US" sz="2400" dirty="0" err="1">
                <a:latin typeface="Ancizar Sans" panose="020B0602040300000003" pitchFamily="34" charset="0"/>
              </a:rPr>
              <a:t>Proporcionar</a:t>
            </a:r>
            <a:r>
              <a:rPr lang="en-US" sz="2400" dirty="0">
                <a:latin typeface="Ancizar Sans" panose="020B0602040300000003" pitchFamily="34" charset="0"/>
              </a:rPr>
              <a:t> </a:t>
            </a:r>
            <a:r>
              <a:rPr lang="en-US" sz="2400" dirty="0" err="1">
                <a:latin typeface="Ancizar Sans" panose="020B0602040300000003" pitchFamily="34" charset="0"/>
              </a:rPr>
              <a:t>mecanismos</a:t>
            </a:r>
            <a:r>
              <a:rPr lang="en-US" sz="2400" dirty="0">
                <a:latin typeface="Ancizar Sans" panose="020B0602040300000003" pitchFamily="34" charset="0"/>
              </a:rPr>
              <a:t> para la </a:t>
            </a:r>
            <a:r>
              <a:rPr lang="en-US" sz="2400" dirty="0" err="1">
                <a:latin typeface="Ancizar Sans" panose="020B0602040300000003" pitchFamily="34" charset="0"/>
              </a:rPr>
              <a:t>sincronización</a:t>
            </a:r>
            <a:r>
              <a:rPr lang="en-US" sz="2400" dirty="0">
                <a:latin typeface="Ancizar Sans" panose="020B0602040300000003" pitchFamily="34" charset="0"/>
              </a:rPr>
              <a:t> de </a:t>
            </a:r>
            <a:r>
              <a:rPr lang="en-US" sz="2400" dirty="0" err="1">
                <a:latin typeface="Ancizar Sans" panose="020B0602040300000003" pitchFamily="34" charset="0"/>
              </a:rPr>
              <a:t>procesos</a:t>
            </a:r>
            <a:endParaRPr lang="en-US" sz="2400" dirty="0">
              <a:latin typeface="Ancizar Sans" panose="020B0602040300000003" pitchFamily="34" charset="0"/>
            </a:endParaRPr>
          </a:p>
          <a:p>
            <a:pPr lvl="1"/>
            <a:r>
              <a:rPr lang="en-US" sz="2400" dirty="0" err="1">
                <a:latin typeface="Ancizar Sans" panose="020B0602040300000003" pitchFamily="34" charset="0"/>
              </a:rPr>
              <a:t>Proporcionar</a:t>
            </a:r>
            <a:r>
              <a:rPr lang="en-US" sz="2400" dirty="0">
                <a:latin typeface="Ancizar Sans" panose="020B0602040300000003" pitchFamily="34" charset="0"/>
              </a:rPr>
              <a:t> </a:t>
            </a:r>
            <a:r>
              <a:rPr lang="en-US" sz="2400" dirty="0" err="1">
                <a:latin typeface="Ancizar Sans" panose="020B0602040300000003" pitchFamily="34" charset="0"/>
              </a:rPr>
              <a:t>mecanismos</a:t>
            </a:r>
            <a:r>
              <a:rPr lang="en-US" sz="2400" dirty="0">
                <a:latin typeface="Ancizar Sans" panose="020B0602040300000003" pitchFamily="34" charset="0"/>
              </a:rPr>
              <a:t> para la </a:t>
            </a:r>
            <a:r>
              <a:rPr lang="en-US" sz="2400" dirty="0" err="1">
                <a:latin typeface="Ancizar Sans" panose="020B0602040300000003" pitchFamily="34" charset="0"/>
              </a:rPr>
              <a:t>comunicación</a:t>
            </a:r>
            <a:r>
              <a:rPr lang="en-US" sz="2400" dirty="0">
                <a:latin typeface="Ancizar Sans" panose="020B0602040300000003" pitchFamily="34" charset="0"/>
              </a:rPr>
              <a:t> entre </a:t>
            </a:r>
            <a:r>
              <a:rPr lang="en-US" sz="2400" dirty="0" err="1">
                <a:latin typeface="Ancizar Sans" panose="020B0602040300000003" pitchFamily="34" charset="0"/>
              </a:rPr>
              <a:t>procesos</a:t>
            </a:r>
            <a:endParaRPr lang="en-US" sz="2400" dirty="0">
              <a:latin typeface="Ancizar Sans" panose="020B0602040300000003" pitchFamily="34" charset="0"/>
            </a:endParaRPr>
          </a:p>
          <a:p>
            <a:pPr lvl="1"/>
            <a:r>
              <a:rPr lang="en-US" sz="2400" dirty="0" err="1">
                <a:latin typeface="Ancizar Sans" panose="020B0602040300000003" pitchFamily="34" charset="0"/>
              </a:rPr>
              <a:t>Proporcionar</a:t>
            </a:r>
            <a:r>
              <a:rPr lang="en-US" sz="2400" dirty="0">
                <a:latin typeface="Ancizar Sans" panose="020B0602040300000003" pitchFamily="34" charset="0"/>
              </a:rPr>
              <a:t> </a:t>
            </a:r>
            <a:r>
              <a:rPr lang="en-US" sz="2400" dirty="0" err="1">
                <a:latin typeface="Ancizar Sans" panose="020B0602040300000003" pitchFamily="34" charset="0"/>
              </a:rPr>
              <a:t>mecanismos</a:t>
            </a:r>
            <a:r>
              <a:rPr lang="en-US" sz="2400" dirty="0">
                <a:latin typeface="Ancizar Sans" panose="020B0602040300000003" pitchFamily="34" charset="0"/>
              </a:rPr>
              <a:t> para el </a:t>
            </a:r>
            <a:r>
              <a:rPr lang="en-US" sz="2400" dirty="0" err="1">
                <a:latin typeface="Ancizar Sans" panose="020B0602040300000003" pitchFamily="34" charset="0"/>
              </a:rPr>
              <a:t>manejo</a:t>
            </a:r>
            <a:r>
              <a:rPr lang="en-US" sz="2400" dirty="0">
                <a:latin typeface="Ancizar Sans" panose="020B0602040300000003" pitchFamily="34" charset="0"/>
              </a:rPr>
              <a:t> de </a:t>
            </a:r>
            <a:r>
              <a:rPr lang="en-US" sz="2400" dirty="0" err="1">
                <a:latin typeface="Ancizar Sans" panose="020B0602040300000003" pitchFamily="34" charset="0"/>
              </a:rPr>
              <a:t>bloqueos</a:t>
            </a:r>
            <a:r>
              <a:rPr lang="en-US" sz="2400" dirty="0">
                <a:latin typeface="Ancizar Sans" panose="020B0602040300000003" pitchFamily="34" charset="0"/>
              </a:rPr>
              <a:t> </a:t>
            </a:r>
            <a:r>
              <a:rPr lang="en-US" sz="2400" dirty="0" err="1">
                <a:latin typeface="Ancizar Sans" panose="020B0602040300000003" pitchFamily="34" charset="0"/>
              </a:rPr>
              <a:t>mutuos</a:t>
            </a:r>
            <a:r>
              <a:rPr lang="en-US" sz="2400" dirty="0">
                <a:latin typeface="Ancizar Sans" panose="020B0602040300000003" pitchFamily="34" charset="0"/>
              </a:rPr>
              <a:t> (abrazos mortals – deadlock)</a:t>
            </a:r>
          </a:p>
          <a:p>
            <a:endParaRPr lang="es-CO" dirty="0">
              <a:latin typeface="Ancizar Sans" panose="020B0602040300000003" pitchFamily="34" charset="0"/>
            </a:endParaRPr>
          </a:p>
        </p:txBody>
      </p:sp>
      <p:sp>
        <p:nvSpPr>
          <p:cNvPr id="4" name="CuadroTexto 3">
            <a:extLst>
              <a:ext uri="{FF2B5EF4-FFF2-40B4-BE49-F238E27FC236}">
                <a16:creationId xmlns:a16="http://schemas.microsoft.com/office/drawing/2014/main" id="{984077C3-2977-29AA-088D-A5D72E1FC79D}"/>
              </a:ext>
            </a:extLst>
          </p:cNvPr>
          <p:cNvSpPr txBox="1"/>
          <p:nvPr/>
        </p:nvSpPr>
        <p:spPr>
          <a:xfrm>
            <a:off x="1866000" y="5567699"/>
            <a:ext cx="8460000" cy="1015663"/>
          </a:xfrm>
          <a:prstGeom prst="rect">
            <a:avLst/>
          </a:prstGeom>
          <a:solidFill>
            <a:schemeClr val="accent3">
              <a:lumMod val="40000"/>
              <a:lumOff val="60000"/>
            </a:schemeClr>
          </a:solidFill>
        </p:spPr>
        <p:txBody>
          <a:bodyPr wrap="square" rtlCol="0">
            <a:spAutoFit/>
          </a:bodyPr>
          <a:lstStyle/>
          <a:p>
            <a:r>
              <a:rPr lang="es-CO" sz="2000" i="1" dirty="0"/>
              <a:t>Herramientas/comandos para “ver” los procesos</a:t>
            </a:r>
          </a:p>
          <a:p>
            <a:r>
              <a:rPr lang="es-CO" sz="2000" dirty="0"/>
              <a:t>	</a:t>
            </a:r>
            <a:r>
              <a:rPr lang="es-CO" sz="2000" b="1" dirty="0"/>
              <a:t>Windows:</a:t>
            </a:r>
            <a:r>
              <a:rPr lang="es-CO" sz="2000" dirty="0"/>
              <a:t> administrador de tareas (</a:t>
            </a:r>
            <a:r>
              <a:rPr lang="es-CO" sz="2000" dirty="0" err="1"/>
              <a:t>task</a:t>
            </a:r>
            <a:r>
              <a:rPr lang="es-CO" sz="2000" dirty="0"/>
              <a:t> manager), </a:t>
            </a:r>
            <a:r>
              <a:rPr lang="es-CO" sz="2000" dirty="0" err="1"/>
              <a:t>Process</a:t>
            </a:r>
            <a:r>
              <a:rPr lang="es-CO" sz="2000" dirty="0"/>
              <a:t> Explorer</a:t>
            </a:r>
          </a:p>
          <a:p>
            <a:r>
              <a:rPr lang="es-CO" sz="2000" dirty="0"/>
              <a:t>	</a:t>
            </a:r>
            <a:r>
              <a:rPr lang="es-CO" sz="2000" b="1" dirty="0"/>
              <a:t>Linux:</a:t>
            </a:r>
            <a:r>
              <a:rPr lang="es-CO" sz="2000" dirty="0"/>
              <a:t> </a:t>
            </a:r>
            <a:r>
              <a:rPr lang="es-CO" sz="2000" dirty="0" err="1">
                <a:latin typeface="Consolas" panose="020B0609020204030204" pitchFamily="49" charset="0"/>
              </a:rPr>
              <a:t>ps</a:t>
            </a:r>
            <a:r>
              <a:rPr lang="es-CO" sz="2000" dirty="0">
                <a:latin typeface="Consolas" panose="020B0609020204030204" pitchFamily="49" charset="0"/>
              </a:rPr>
              <a:t> –fea</a:t>
            </a:r>
            <a:r>
              <a:rPr lang="es-CO" sz="2000" dirty="0"/>
              <a:t>, </a:t>
            </a:r>
            <a:r>
              <a:rPr lang="es-CO" sz="2000" dirty="0">
                <a:latin typeface="Consolas" panose="020B0609020204030204" pitchFamily="49" charset="0"/>
              </a:rPr>
              <a:t>top</a:t>
            </a:r>
            <a:r>
              <a:rPr lang="es-CO" sz="2000" dirty="0"/>
              <a:t>, </a:t>
            </a:r>
            <a:r>
              <a:rPr lang="es-CO" sz="2000" dirty="0" err="1">
                <a:latin typeface="Consolas" panose="020B0609020204030204" pitchFamily="49" charset="0"/>
              </a:rPr>
              <a:t>htop</a:t>
            </a:r>
            <a:endParaRPr lang="es-CO" sz="2000" dirty="0">
              <a:latin typeface="Consolas" panose="020B0609020204030204" pitchFamily="49" charset="0"/>
            </a:endParaRPr>
          </a:p>
        </p:txBody>
      </p:sp>
      <p:sp>
        <p:nvSpPr>
          <p:cNvPr id="5" name="sketch line">
            <a:extLst>
              <a:ext uri="{FF2B5EF4-FFF2-40B4-BE49-F238E27FC236}">
                <a16:creationId xmlns:a16="http://schemas.microsoft.com/office/drawing/2014/main" id="{BAFB3E9E-D9F7-43D2-36C3-F5E8056F6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91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8598147" y="1878410"/>
            <a:ext cx="3257242" cy="3379389"/>
          </a:xfrm>
          <a:prstGeom prst="rect">
            <a:avLst/>
          </a:prstGeom>
        </p:spPr>
      </p:pic>
      <p:sp>
        <p:nvSpPr>
          <p:cNvPr id="2" name="Título 1"/>
          <p:cNvSpPr>
            <a:spLocks noGrp="1"/>
          </p:cNvSpPr>
          <p:nvPr>
            <p:ph type="title"/>
          </p:nvPr>
        </p:nvSpPr>
        <p:spPr/>
        <p:txBody>
          <a:bodyPr/>
          <a:lstStyle/>
          <a:p>
            <a:r>
              <a:rPr lang="es-CO" dirty="0">
                <a:latin typeface="Ancizar Sans" panose="020B0602040300000003" pitchFamily="34" charset="0"/>
              </a:rPr>
              <a:t>Operador …</a:t>
            </a:r>
          </a:p>
        </p:txBody>
      </p:sp>
      <p:sp>
        <p:nvSpPr>
          <p:cNvPr id="8" name="Marcador de contenido 7">
            <a:extLst>
              <a:ext uri="{FF2B5EF4-FFF2-40B4-BE49-F238E27FC236}">
                <a16:creationId xmlns:a16="http://schemas.microsoft.com/office/drawing/2014/main" id="{7E197006-8C2E-D115-C5BA-14DB1DB64E6B}"/>
              </a:ext>
            </a:extLst>
          </p:cNvPr>
          <p:cNvSpPr>
            <a:spLocks noGrp="1"/>
          </p:cNvSpPr>
          <p:nvPr>
            <p:ph idx="1"/>
          </p:nvPr>
        </p:nvSpPr>
        <p:spPr/>
        <p:txBody>
          <a:bodyPr/>
          <a:lstStyle/>
          <a:p>
            <a:pPr lvl="2"/>
            <a:endParaRPr lang="es-CO" dirty="0"/>
          </a:p>
        </p:txBody>
      </p:sp>
      <p:pic>
        <p:nvPicPr>
          <p:cNvPr id="4" name="Picture 6"/>
          <p:cNvPicPr>
            <a:picLocks noChangeAspect="1"/>
          </p:cNvPicPr>
          <p:nvPr/>
        </p:nvPicPr>
        <p:blipFill>
          <a:blip r:embed="rId3"/>
          <a:stretch>
            <a:fillRect/>
          </a:stretch>
        </p:blipFill>
        <p:spPr>
          <a:xfrm>
            <a:off x="738495" y="1692754"/>
            <a:ext cx="3474737" cy="2612585"/>
          </a:xfrm>
          <a:prstGeom prst="rect">
            <a:avLst/>
          </a:prstGeom>
        </p:spPr>
      </p:pic>
      <p:sp>
        <p:nvSpPr>
          <p:cNvPr id="5" name="TextBox 7"/>
          <p:cNvSpPr txBox="1"/>
          <p:nvPr/>
        </p:nvSpPr>
        <p:spPr>
          <a:xfrm>
            <a:off x="738495" y="4405589"/>
            <a:ext cx="3474738" cy="830997"/>
          </a:xfrm>
          <a:prstGeom prst="rect">
            <a:avLst/>
          </a:prstGeom>
          <a:noFill/>
        </p:spPr>
        <p:txBody>
          <a:bodyPr wrap="square" rtlCol="0">
            <a:spAutoFit/>
          </a:bodyPr>
          <a:lstStyle/>
          <a:p>
            <a:pPr algn="ctr"/>
            <a:r>
              <a:rPr lang="en-US" sz="2400" dirty="0" err="1">
                <a:latin typeface="Ancizar Sans" panose="020B0602040300000003" pitchFamily="34" charset="0"/>
              </a:rPr>
              <a:t>Operador</a:t>
            </a:r>
            <a:r>
              <a:rPr lang="en-US" sz="2400" dirty="0">
                <a:latin typeface="Ancizar Sans" panose="020B0602040300000003" pitchFamily="34" charset="0"/>
              </a:rPr>
              <a:t> de </a:t>
            </a:r>
            <a:r>
              <a:rPr lang="en-US" sz="2400" dirty="0" err="1">
                <a:latin typeface="Ancizar Sans" panose="020B0602040300000003" pitchFamily="34" charset="0"/>
              </a:rPr>
              <a:t>tablero</a:t>
            </a:r>
            <a:r>
              <a:rPr lang="en-US" sz="2400" dirty="0">
                <a:latin typeface="Ancizar Sans" panose="020B0602040300000003" pitchFamily="34" charset="0"/>
              </a:rPr>
              <a:t> de </a:t>
            </a:r>
            <a:r>
              <a:rPr lang="en-US" sz="2400" dirty="0" err="1">
                <a:latin typeface="Ancizar Sans" panose="020B0602040300000003" pitchFamily="34" charset="0"/>
              </a:rPr>
              <a:t>conmutación</a:t>
            </a:r>
            <a:endParaRPr lang="en-US" sz="2400" dirty="0">
              <a:latin typeface="Ancizar Sans" panose="020B0602040300000003" pitchFamily="34" charset="0"/>
            </a:endParaRPr>
          </a:p>
        </p:txBody>
      </p:sp>
      <p:pic>
        <p:nvPicPr>
          <p:cNvPr id="6" name="Picture 8"/>
          <p:cNvPicPr>
            <a:picLocks noChangeAspect="1"/>
          </p:cNvPicPr>
          <p:nvPr/>
        </p:nvPicPr>
        <p:blipFill>
          <a:blip r:embed="rId4"/>
          <a:stretch>
            <a:fillRect/>
          </a:stretch>
        </p:blipFill>
        <p:spPr>
          <a:xfrm>
            <a:off x="4338065" y="3049857"/>
            <a:ext cx="4135247" cy="3101435"/>
          </a:xfrm>
          <a:prstGeom prst="rect">
            <a:avLst/>
          </a:prstGeom>
        </p:spPr>
      </p:pic>
      <p:sp>
        <p:nvSpPr>
          <p:cNvPr id="7" name="TextBox 9"/>
          <p:cNvSpPr txBox="1"/>
          <p:nvPr/>
        </p:nvSpPr>
        <p:spPr>
          <a:xfrm>
            <a:off x="4526808" y="6077576"/>
            <a:ext cx="3757760" cy="461665"/>
          </a:xfrm>
          <a:prstGeom prst="rect">
            <a:avLst/>
          </a:prstGeom>
          <a:noFill/>
        </p:spPr>
        <p:txBody>
          <a:bodyPr wrap="none" rtlCol="0">
            <a:spAutoFit/>
          </a:bodyPr>
          <a:lstStyle/>
          <a:p>
            <a:r>
              <a:rPr lang="en-US" sz="2400" dirty="0" err="1">
                <a:latin typeface="Ancizar Sans" panose="020B0602040300000003" pitchFamily="34" charset="0"/>
              </a:rPr>
              <a:t>Operadores</a:t>
            </a:r>
            <a:r>
              <a:rPr lang="en-US" sz="2400" dirty="0">
                <a:latin typeface="Ancizar Sans" panose="020B0602040300000003" pitchFamily="34" charset="0"/>
              </a:rPr>
              <a:t> de </a:t>
            </a:r>
            <a:r>
              <a:rPr lang="en-US" sz="2400" dirty="0" err="1">
                <a:latin typeface="Ancizar Sans" panose="020B0602040300000003" pitchFamily="34" charset="0"/>
              </a:rPr>
              <a:t>computadores</a:t>
            </a:r>
            <a:endParaRPr lang="en-US" sz="2400" dirty="0">
              <a:latin typeface="Ancizar Sans" panose="020B0602040300000003" pitchFamily="34" charset="0"/>
            </a:endParaRPr>
          </a:p>
        </p:txBody>
      </p:sp>
      <p:sp>
        <p:nvSpPr>
          <p:cNvPr id="11" name="TextBox 9"/>
          <p:cNvSpPr txBox="1"/>
          <p:nvPr/>
        </p:nvSpPr>
        <p:spPr>
          <a:xfrm>
            <a:off x="8897719" y="1417956"/>
            <a:ext cx="2600392" cy="461665"/>
          </a:xfrm>
          <a:prstGeom prst="rect">
            <a:avLst/>
          </a:prstGeom>
          <a:noFill/>
        </p:spPr>
        <p:txBody>
          <a:bodyPr wrap="none" rtlCol="0">
            <a:spAutoFit/>
          </a:bodyPr>
          <a:lstStyle/>
          <a:p>
            <a:r>
              <a:rPr lang="en-US" sz="2400" dirty="0" err="1">
                <a:latin typeface="Ancizar Sans" panose="020B0602040300000003" pitchFamily="34" charset="0"/>
              </a:rPr>
              <a:t>Sistemas</a:t>
            </a:r>
            <a:r>
              <a:rPr lang="en-US" sz="2400" dirty="0">
                <a:latin typeface="Ancizar Sans" panose="020B0602040300000003" pitchFamily="34" charset="0"/>
              </a:rPr>
              <a:t> </a:t>
            </a:r>
            <a:r>
              <a:rPr lang="en-US" sz="2400" dirty="0" err="1">
                <a:latin typeface="Ancizar Sans" panose="020B0602040300000003" pitchFamily="34" charset="0"/>
              </a:rPr>
              <a:t>operativos</a:t>
            </a:r>
            <a:endParaRPr lang="en-US" sz="2400" dirty="0">
              <a:latin typeface="Ancizar Sans" panose="020B0602040300000003" pitchFamily="34" charset="0"/>
            </a:endParaRPr>
          </a:p>
        </p:txBody>
      </p:sp>
    </p:spTree>
    <p:extLst>
      <p:ext uri="{BB962C8B-B14F-4D97-AF65-F5344CB8AC3E}">
        <p14:creationId xmlns:p14="http://schemas.microsoft.com/office/powerpoint/2010/main" val="2437354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latin typeface="Ancizar Sans" panose="020B0602040300000003" pitchFamily="34" charset="0"/>
              </a:rPr>
              <a:t>Gestión de memoria</a:t>
            </a:r>
          </a:p>
        </p:txBody>
      </p:sp>
      <p:sp>
        <p:nvSpPr>
          <p:cNvPr id="3" name="Marcador de contenido 2"/>
          <p:cNvSpPr>
            <a:spLocks noGrp="1"/>
          </p:cNvSpPr>
          <p:nvPr>
            <p:ph idx="1"/>
          </p:nvPr>
        </p:nvSpPr>
        <p:spPr/>
        <p:txBody>
          <a:bodyPr>
            <a:normAutofit fontScale="85000" lnSpcReduction="20000"/>
          </a:bodyPr>
          <a:lstStyle/>
          <a:p>
            <a:r>
              <a:rPr lang="en-US" dirty="0">
                <a:latin typeface="Ancizar Sans" panose="020B0602040300000003" pitchFamily="34" charset="0"/>
              </a:rPr>
              <a:t>Para </a:t>
            </a:r>
            <a:r>
              <a:rPr lang="en-US" dirty="0" err="1">
                <a:latin typeface="Ancizar Sans" panose="020B0602040300000003" pitchFamily="34" charset="0"/>
              </a:rPr>
              <a:t>ejecutar</a:t>
            </a:r>
            <a:r>
              <a:rPr lang="en-US" dirty="0">
                <a:latin typeface="Ancizar Sans" panose="020B0602040300000003" pitchFamily="34" charset="0"/>
              </a:rPr>
              <a:t> las </a:t>
            </a:r>
            <a:r>
              <a:rPr lang="en-US" dirty="0" err="1">
                <a:latin typeface="Ancizar Sans" panose="020B0602040300000003" pitchFamily="34" charset="0"/>
              </a:rPr>
              <a:t>instrucciones</a:t>
            </a:r>
            <a:r>
              <a:rPr lang="en-US" dirty="0">
                <a:latin typeface="Ancizar Sans" panose="020B0602040300000003" pitchFamily="34" charset="0"/>
              </a:rPr>
              <a:t> de un </a:t>
            </a:r>
            <a:r>
              <a:rPr lang="en-US" dirty="0" err="1">
                <a:latin typeface="Ancizar Sans" panose="020B0602040300000003" pitchFamily="34" charset="0"/>
              </a:rPr>
              <a:t>programa</a:t>
            </a:r>
            <a:r>
              <a:rPr lang="en-US" dirty="0">
                <a:latin typeface="Ancizar Sans" panose="020B0602040300000003" pitchFamily="34" charset="0"/>
              </a:rPr>
              <a:t>, </a:t>
            </a:r>
            <a:r>
              <a:rPr lang="en-US" dirty="0" err="1">
                <a:latin typeface="Ancizar Sans" panose="020B0602040300000003" pitchFamily="34" charset="0"/>
              </a:rPr>
              <a:t>estas</a:t>
            </a:r>
            <a:r>
              <a:rPr lang="en-US" dirty="0">
                <a:latin typeface="Ancizar Sans" panose="020B0602040300000003" pitchFamily="34" charset="0"/>
              </a:rPr>
              <a:t> </a:t>
            </a:r>
            <a:r>
              <a:rPr lang="en-US" dirty="0" err="1">
                <a:latin typeface="Ancizar Sans" panose="020B0602040300000003" pitchFamily="34" charset="0"/>
              </a:rPr>
              <a:t>deben</a:t>
            </a:r>
            <a:r>
              <a:rPr lang="en-US" dirty="0">
                <a:latin typeface="Ancizar Sans" panose="020B0602040300000003" pitchFamily="34" charset="0"/>
              </a:rPr>
              <a:t> </a:t>
            </a:r>
            <a:r>
              <a:rPr lang="en-US" dirty="0" err="1">
                <a:latin typeface="Ancizar Sans" panose="020B0602040300000003" pitchFamily="34" charset="0"/>
              </a:rPr>
              <a:t>estar</a:t>
            </a:r>
            <a:r>
              <a:rPr lang="en-US" dirty="0">
                <a:latin typeface="Ancizar Sans" panose="020B0602040300000003" pitchFamily="34" charset="0"/>
              </a:rPr>
              <a:t> </a:t>
            </a:r>
            <a:r>
              <a:rPr lang="en-US" dirty="0" err="1">
                <a:latin typeface="Ancizar Sans" panose="020B0602040300000003" pitchFamily="34" charset="0"/>
              </a:rPr>
              <a:t>almacenadas</a:t>
            </a:r>
            <a:r>
              <a:rPr lang="en-US" dirty="0">
                <a:latin typeface="Ancizar Sans" panose="020B0602040300000003" pitchFamily="34" charset="0"/>
              </a:rPr>
              <a:t> en la </a:t>
            </a:r>
            <a:r>
              <a:rPr lang="en-US" dirty="0" err="1">
                <a:latin typeface="Ancizar Sans" panose="020B0602040300000003" pitchFamily="34" charset="0"/>
              </a:rPr>
              <a:t>memoria</a:t>
            </a:r>
            <a:r>
              <a:rPr lang="en-US" dirty="0">
                <a:latin typeface="Ancizar Sans" panose="020B0602040300000003" pitchFamily="34" charset="0"/>
              </a:rPr>
              <a:t> principal.</a:t>
            </a:r>
          </a:p>
          <a:p>
            <a:r>
              <a:rPr lang="en-US" dirty="0">
                <a:latin typeface="Ancizar Sans" panose="020B0602040300000003" pitchFamily="34" charset="0"/>
              </a:rPr>
              <a:t>Los </a:t>
            </a:r>
            <a:r>
              <a:rPr lang="en-US" dirty="0" err="1">
                <a:latin typeface="Ancizar Sans" panose="020B0602040300000003" pitchFamily="34" charset="0"/>
              </a:rPr>
              <a:t>datos</a:t>
            </a:r>
            <a:r>
              <a:rPr lang="en-US" dirty="0">
                <a:latin typeface="Ancizar Sans" panose="020B0602040300000003" pitchFamily="34" charset="0"/>
              </a:rPr>
              <a:t>  (o un </a:t>
            </a:r>
            <a:r>
              <a:rPr lang="en-US" dirty="0" err="1">
                <a:latin typeface="Ancizar Sans" panose="020B0602040300000003" pitchFamily="34" charset="0"/>
              </a:rPr>
              <a:t>subconjunto</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datos</a:t>
            </a:r>
            <a:r>
              <a:rPr lang="en-US" dirty="0">
                <a:latin typeface="Ancizar Sans" panose="020B0602040300000003" pitchFamily="34" charset="0"/>
              </a:rPr>
              <a:t>) que </a:t>
            </a:r>
            <a:r>
              <a:rPr lang="en-US" dirty="0" err="1">
                <a:latin typeface="Ancizar Sans" panose="020B0602040300000003" pitchFamily="34" charset="0"/>
              </a:rPr>
              <a:t>requiera</a:t>
            </a:r>
            <a:r>
              <a:rPr lang="en-US" dirty="0">
                <a:latin typeface="Ancizar Sans" panose="020B0602040300000003" pitchFamily="34" charset="0"/>
              </a:rPr>
              <a:t> el </a:t>
            </a:r>
            <a:r>
              <a:rPr lang="en-US" dirty="0" err="1">
                <a:latin typeface="Ancizar Sans" panose="020B0602040300000003" pitchFamily="34" charset="0"/>
              </a:rPr>
              <a:t>programa</a:t>
            </a:r>
            <a:r>
              <a:rPr lang="en-US" dirty="0">
                <a:latin typeface="Ancizar Sans" panose="020B0602040300000003" pitchFamily="34" charset="0"/>
              </a:rPr>
              <a:t>, </a:t>
            </a:r>
            <a:r>
              <a:rPr lang="en-US" dirty="0" err="1">
                <a:latin typeface="Ancizar Sans" panose="020B0602040300000003" pitchFamily="34" charset="0"/>
              </a:rPr>
              <a:t>deben</a:t>
            </a:r>
            <a:r>
              <a:rPr lang="en-US" dirty="0">
                <a:latin typeface="Ancizar Sans" panose="020B0602040300000003" pitchFamily="34" charset="0"/>
              </a:rPr>
              <a:t> </a:t>
            </a:r>
            <a:r>
              <a:rPr lang="en-US" dirty="0" err="1">
                <a:latin typeface="Ancizar Sans" panose="020B0602040300000003" pitchFamily="34" charset="0"/>
              </a:rPr>
              <a:t>estar</a:t>
            </a:r>
            <a:r>
              <a:rPr lang="en-US" dirty="0">
                <a:latin typeface="Ancizar Sans" panose="020B0602040300000003" pitchFamily="34" charset="0"/>
              </a:rPr>
              <a:t> en </a:t>
            </a:r>
            <a:r>
              <a:rPr lang="en-US" dirty="0" err="1">
                <a:latin typeface="Ancizar Sans" panose="020B0602040300000003" pitchFamily="34" charset="0"/>
              </a:rPr>
              <a:t>memoria</a:t>
            </a:r>
            <a:r>
              <a:rPr lang="en-US" dirty="0">
                <a:latin typeface="Ancizar Sans" panose="020B0602040300000003" pitchFamily="34" charset="0"/>
              </a:rPr>
              <a:t>.</a:t>
            </a:r>
          </a:p>
          <a:p>
            <a:r>
              <a:rPr lang="en-US" b="1" i="1" dirty="0">
                <a:latin typeface="Ancizar Sans" panose="020B0602040300000003" pitchFamily="34" charset="0"/>
              </a:rPr>
              <a:t>La </a:t>
            </a:r>
            <a:r>
              <a:rPr lang="en-US" b="1" i="1" dirty="0" err="1">
                <a:latin typeface="Ancizar Sans" panose="020B0602040300000003" pitchFamily="34" charset="0"/>
              </a:rPr>
              <a:t>gestión</a:t>
            </a:r>
            <a:r>
              <a:rPr lang="en-US" b="1" i="1" dirty="0">
                <a:latin typeface="Ancizar Sans" panose="020B0602040300000003" pitchFamily="34" charset="0"/>
              </a:rPr>
              <a:t> de </a:t>
            </a:r>
            <a:r>
              <a:rPr lang="en-US" b="1" i="1" dirty="0" err="1">
                <a:latin typeface="Ancizar Sans" panose="020B0602040300000003" pitchFamily="34" charset="0"/>
              </a:rPr>
              <a:t>memoria</a:t>
            </a:r>
            <a:r>
              <a:rPr lang="en-US" b="1" i="1" dirty="0">
                <a:latin typeface="Ancizar Sans" panose="020B0602040300000003" pitchFamily="34" charset="0"/>
              </a:rPr>
              <a:t> </a:t>
            </a:r>
            <a:r>
              <a:rPr lang="en-US" b="1" i="1" dirty="0" err="1">
                <a:latin typeface="Ancizar Sans" panose="020B0602040300000003" pitchFamily="34" charset="0"/>
              </a:rPr>
              <a:t>determina</a:t>
            </a:r>
            <a:r>
              <a:rPr lang="en-US" b="1" i="1" dirty="0">
                <a:latin typeface="Ancizar Sans" panose="020B0602040300000003" pitchFamily="34" charset="0"/>
              </a:rPr>
              <a:t> </a:t>
            </a:r>
            <a:r>
              <a:rPr lang="en-US" b="1" i="1" dirty="0" err="1">
                <a:latin typeface="Ancizar Sans" panose="020B0602040300000003" pitchFamily="34" charset="0"/>
              </a:rPr>
              <a:t>qué</a:t>
            </a:r>
            <a:r>
              <a:rPr lang="en-US" b="1" i="1" dirty="0">
                <a:latin typeface="Ancizar Sans" panose="020B0602040300000003" pitchFamily="34" charset="0"/>
              </a:rPr>
              <a:t> </a:t>
            </a:r>
            <a:r>
              <a:rPr lang="en-US" b="1" i="1" dirty="0" err="1">
                <a:latin typeface="Ancizar Sans" panose="020B0602040300000003" pitchFamily="34" charset="0"/>
              </a:rPr>
              <a:t>está</a:t>
            </a:r>
            <a:r>
              <a:rPr lang="en-US" b="1" i="1" dirty="0">
                <a:latin typeface="Ancizar Sans" panose="020B0602040300000003" pitchFamily="34" charset="0"/>
              </a:rPr>
              <a:t> </a:t>
            </a:r>
            <a:r>
              <a:rPr lang="en-US" b="1" i="1" dirty="0" err="1">
                <a:latin typeface="Ancizar Sans" panose="020B0602040300000003" pitchFamily="34" charset="0"/>
              </a:rPr>
              <a:t>almacenado</a:t>
            </a:r>
            <a:r>
              <a:rPr lang="en-US" b="1" i="1" dirty="0">
                <a:latin typeface="Ancizar Sans" panose="020B0602040300000003" pitchFamily="34" charset="0"/>
              </a:rPr>
              <a:t> en </a:t>
            </a:r>
            <a:r>
              <a:rPr lang="en-US" b="1" i="1" dirty="0" err="1">
                <a:latin typeface="Ancizar Sans" panose="020B0602040300000003" pitchFamily="34" charset="0"/>
              </a:rPr>
              <a:t>memoria</a:t>
            </a:r>
            <a:r>
              <a:rPr lang="en-US" b="1" i="1" dirty="0">
                <a:latin typeface="Ancizar Sans" panose="020B0602040300000003" pitchFamily="34" charset="0"/>
              </a:rPr>
              <a:t> y </a:t>
            </a:r>
            <a:r>
              <a:rPr lang="en-US" b="1" i="1" dirty="0" err="1">
                <a:latin typeface="Ancizar Sans" panose="020B0602040300000003" pitchFamily="34" charset="0"/>
              </a:rPr>
              <a:t>cuándo</a:t>
            </a:r>
            <a:r>
              <a:rPr lang="en-US" b="1" i="1" dirty="0">
                <a:latin typeface="Ancizar Sans" panose="020B0602040300000003" pitchFamily="34" charset="0"/>
              </a:rPr>
              <a:t>.</a:t>
            </a:r>
          </a:p>
          <a:p>
            <a:pPr lvl="1"/>
            <a:r>
              <a:rPr lang="en-US" dirty="0" err="1">
                <a:latin typeface="Ancizar Sans" panose="020B0602040300000003" pitchFamily="34" charset="0"/>
              </a:rPr>
              <a:t>Optimizando</a:t>
            </a:r>
            <a:r>
              <a:rPr lang="en-US" dirty="0">
                <a:latin typeface="Ancizar Sans" panose="020B0602040300000003" pitchFamily="34" charset="0"/>
              </a:rPr>
              <a:t> la </a:t>
            </a:r>
            <a:r>
              <a:rPr lang="en-US" dirty="0" err="1">
                <a:latin typeface="Ancizar Sans" panose="020B0602040300000003" pitchFamily="34" charset="0"/>
              </a:rPr>
              <a:t>utilización</a:t>
            </a:r>
            <a:r>
              <a:rPr lang="en-US" dirty="0">
                <a:latin typeface="Ancizar Sans" panose="020B0602040300000003" pitchFamily="34" charset="0"/>
              </a:rPr>
              <a:t> de la CPU y la </a:t>
            </a:r>
            <a:r>
              <a:rPr lang="en-US" dirty="0" err="1">
                <a:latin typeface="Ancizar Sans" panose="020B0602040300000003" pitchFamily="34" charset="0"/>
              </a:rPr>
              <a:t>respuesta</a:t>
            </a:r>
            <a:r>
              <a:rPr lang="en-US" dirty="0">
                <a:latin typeface="Ancizar Sans" panose="020B0602040300000003" pitchFamily="34" charset="0"/>
              </a:rPr>
              <a:t> del </a:t>
            </a:r>
            <a:r>
              <a:rPr lang="en-US" dirty="0" err="1">
                <a:latin typeface="Ancizar Sans" panose="020B0602040300000003" pitchFamily="34" charset="0"/>
              </a:rPr>
              <a:t>computador</a:t>
            </a:r>
            <a:r>
              <a:rPr lang="en-US" dirty="0">
                <a:latin typeface="Ancizar Sans" panose="020B0602040300000003" pitchFamily="34" charset="0"/>
              </a:rPr>
              <a:t> a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usuarios</a:t>
            </a:r>
            <a:endParaRPr lang="en-US" dirty="0">
              <a:latin typeface="Ancizar Sans" panose="020B0602040300000003" pitchFamily="34" charset="0"/>
            </a:endParaRPr>
          </a:p>
          <a:p>
            <a:r>
              <a:rPr lang="en-US" dirty="0" err="1">
                <a:latin typeface="Ancizar Sans" panose="020B0602040300000003" pitchFamily="34" charset="0"/>
              </a:rPr>
              <a:t>Actividades</a:t>
            </a:r>
            <a:r>
              <a:rPr lang="en-US" dirty="0">
                <a:latin typeface="Ancizar Sans" panose="020B0602040300000003" pitchFamily="34" charset="0"/>
              </a:rPr>
              <a:t> de </a:t>
            </a:r>
            <a:r>
              <a:rPr lang="en-US" dirty="0" err="1">
                <a:latin typeface="Ancizar Sans" panose="020B0602040300000003" pitchFamily="34" charset="0"/>
              </a:rPr>
              <a:t>gestión</a:t>
            </a:r>
            <a:r>
              <a:rPr lang="en-US" dirty="0">
                <a:latin typeface="Ancizar Sans" panose="020B0602040300000003" pitchFamily="34" charset="0"/>
              </a:rPr>
              <a:t> de </a:t>
            </a:r>
            <a:r>
              <a:rPr lang="en-US" dirty="0" err="1">
                <a:latin typeface="Ancizar Sans" panose="020B0602040300000003" pitchFamily="34" charset="0"/>
              </a:rPr>
              <a:t>memoria</a:t>
            </a:r>
            <a:endParaRPr lang="en-US" dirty="0">
              <a:latin typeface="Ancizar Sans" panose="020B0602040300000003" pitchFamily="34" charset="0"/>
            </a:endParaRPr>
          </a:p>
          <a:p>
            <a:pPr lvl="1"/>
            <a:r>
              <a:rPr lang="en-US" dirty="0" err="1">
                <a:latin typeface="Ancizar Sans" panose="020B0602040300000003" pitchFamily="34" charset="0"/>
              </a:rPr>
              <a:t>Hace</a:t>
            </a:r>
            <a:r>
              <a:rPr lang="en-US" dirty="0">
                <a:latin typeface="Ancizar Sans" panose="020B0602040300000003" pitchFamily="34" charset="0"/>
              </a:rPr>
              <a:t> </a:t>
            </a:r>
            <a:r>
              <a:rPr lang="en-US" dirty="0" err="1">
                <a:latin typeface="Ancizar Sans" panose="020B0602040300000003" pitchFamily="34" charset="0"/>
              </a:rPr>
              <a:t>seguimiento</a:t>
            </a:r>
            <a:r>
              <a:rPr lang="en-US" dirty="0">
                <a:latin typeface="Ancizar Sans" panose="020B0602040300000003" pitchFamily="34" charset="0"/>
              </a:rPr>
              <a:t> de </a:t>
            </a:r>
            <a:r>
              <a:rPr lang="en-US" dirty="0" err="1">
                <a:latin typeface="Ancizar Sans" panose="020B0602040300000003" pitchFamily="34" charset="0"/>
              </a:rPr>
              <a:t>qué</a:t>
            </a:r>
            <a:r>
              <a:rPr lang="en-US" dirty="0">
                <a:latin typeface="Ancizar Sans" panose="020B0602040300000003" pitchFamily="34" charset="0"/>
              </a:rPr>
              <a:t> zonas de la </a:t>
            </a:r>
            <a:r>
              <a:rPr lang="en-US" dirty="0" err="1">
                <a:latin typeface="Ancizar Sans" panose="020B0602040300000003" pitchFamily="34" charset="0"/>
              </a:rPr>
              <a:t>memoria</a:t>
            </a:r>
            <a:r>
              <a:rPr lang="en-US" dirty="0">
                <a:latin typeface="Ancizar Sans" panose="020B0602040300000003" pitchFamily="34" charset="0"/>
              </a:rPr>
              <a:t> </a:t>
            </a:r>
            <a:r>
              <a:rPr lang="en-US" dirty="0" err="1">
                <a:latin typeface="Ancizar Sans" panose="020B0602040300000003" pitchFamily="34" charset="0"/>
              </a:rPr>
              <a:t>están</a:t>
            </a:r>
            <a:r>
              <a:rPr lang="en-US" dirty="0">
                <a:latin typeface="Ancizar Sans" panose="020B0602040300000003" pitchFamily="34" charset="0"/>
              </a:rPr>
              <a:t> </a:t>
            </a:r>
            <a:r>
              <a:rPr lang="en-US" dirty="0" err="1">
                <a:latin typeface="Ancizar Sans" panose="020B0602040300000003" pitchFamily="34" charset="0"/>
              </a:rPr>
              <a:t>siendo</a:t>
            </a:r>
            <a:r>
              <a:rPr lang="en-US" dirty="0">
                <a:latin typeface="Ancizar Sans" panose="020B0602040300000003" pitchFamily="34" charset="0"/>
              </a:rPr>
              <a:t> </a:t>
            </a:r>
            <a:r>
              <a:rPr lang="en-US" dirty="0" err="1">
                <a:latin typeface="Ancizar Sans" panose="020B0602040300000003" pitchFamily="34" charset="0"/>
              </a:rPr>
              <a:t>utilizadas</a:t>
            </a:r>
            <a:r>
              <a:rPr lang="en-US" dirty="0">
                <a:latin typeface="Ancizar Sans" panose="020B0602040300000003" pitchFamily="34" charset="0"/>
              </a:rPr>
              <a:t> en el </a:t>
            </a:r>
            <a:r>
              <a:rPr lang="en-US" dirty="0" err="1">
                <a:latin typeface="Ancizar Sans" panose="020B0602040300000003" pitchFamily="34" charset="0"/>
              </a:rPr>
              <a:t>instante</a:t>
            </a:r>
            <a:r>
              <a:rPr lang="en-US" dirty="0">
                <a:latin typeface="Ancizar Sans" panose="020B0602040300000003" pitchFamily="34" charset="0"/>
              </a:rPr>
              <a:t> y </a:t>
            </a:r>
            <a:r>
              <a:rPr lang="en-US" dirty="0" err="1">
                <a:latin typeface="Ancizar Sans" panose="020B0602040300000003" pitchFamily="34" charset="0"/>
              </a:rPr>
              <a:t>quién</a:t>
            </a:r>
            <a:r>
              <a:rPr lang="en-US" dirty="0">
                <a:latin typeface="Ancizar Sans" panose="020B0602040300000003" pitchFamily="34" charset="0"/>
              </a:rPr>
              <a:t> la </a:t>
            </a:r>
            <a:r>
              <a:rPr lang="en-US" dirty="0" err="1">
                <a:latin typeface="Ancizar Sans" panose="020B0602040300000003" pitchFamily="34" charset="0"/>
              </a:rPr>
              <a:t>está</a:t>
            </a:r>
            <a:r>
              <a:rPr lang="en-US" dirty="0">
                <a:latin typeface="Ancizar Sans" panose="020B0602040300000003" pitchFamily="34" charset="0"/>
              </a:rPr>
              <a:t> </a:t>
            </a:r>
            <a:r>
              <a:rPr lang="en-US" dirty="0" err="1">
                <a:latin typeface="Ancizar Sans" panose="020B0602040300000003" pitchFamily="34" charset="0"/>
              </a:rPr>
              <a:t>utilizando</a:t>
            </a:r>
            <a:endParaRPr lang="en-US" dirty="0">
              <a:latin typeface="Ancizar Sans" panose="020B0602040300000003" pitchFamily="34" charset="0"/>
            </a:endParaRPr>
          </a:p>
          <a:p>
            <a:pPr lvl="1"/>
            <a:r>
              <a:rPr lang="en-US" dirty="0" err="1">
                <a:latin typeface="Ancizar Sans" panose="020B0602040300000003" pitchFamily="34" charset="0"/>
              </a:rPr>
              <a:t>Decidir</a:t>
            </a:r>
            <a:r>
              <a:rPr lang="en-US" dirty="0">
                <a:latin typeface="Ancizar Sans" panose="020B0602040300000003" pitchFamily="34" charset="0"/>
              </a:rPr>
              <a:t> </a:t>
            </a:r>
            <a:r>
              <a:rPr lang="en-US" dirty="0" err="1">
                <a:latin typeface="Ancizar Sans" panose="020B0602040300000003" pitchFamily="34" charset="0"/>
              </a:rPr>
              <a:t>qué</a:t>
            </a:r>
            <a:r>
              <a:rPr lang="en-US" dirty="0">
                <a:latin typeface="Ancizar Sans" panose="020B0602040300000003" pitchFamily="34" charset="0"/>
              </a:rPr>
              <a:t> </a:t>
            </a:r>
            <a:r>
              <a:rPr lang="en-US" dirty="0" err="1">
                <a:latin typeface="Ancizar Sans" panose="020B0602040300000003" pitchFamily="34" charset="0"/>
              </a:rPr>
              <a:t>procesos</a:t>
            </a:r>
            <a:r>
              <a:rPr lang="en-US" dirty="0">
                <a:latin typeface="Ancizar Sans" panose="020B0602040300000003" pitchFamily="34" charset="0"/>
              </a:rPr>
              <a:t> (o </a:t>
            </a:r>
            <a:r>
              <a:rPr lang="en-US" dirty="0" err="1">
                <a:latin typeface="Ancizar Sans" panose="020B0602040300000003" pitchFamily="34" charset="0"/>
              </a:rPr>
              <a:t>qué</a:t>
            </a:r>
            <a:r>
              <a:rPr lang="en-US" dirty="0">
                <a:latin typeface="Ancizar Sans" panose="020B0602040300000003" pitchFamily="34" charset="0"/>
              </a:rPr>
              <a:t> parte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procesos</a:t>
            </a:r>
            <a:r>
              <a:rPr lang="en-US" dirty="0">
                <a:latin typeface="Ancizar Sans" panose="020B0602040300000003" pitchFamily="34" charset="0"/>
              </a:rPr>
              <a:t>) y </a:t>
            </a:r>
            <a:r>
              <a:rPr lang="en-US" dirty="0" err="1">
                <a:latin typeface="Ancizar Sans" panose="020B0602040300000003" pitchFamily="34" charset="0"/>
              </a:rPr>
              <a:t>qué</a:t>
            </a:r>
            <a:r>
              <a:rPr lang="en-US" dirty="0">
                <a:latin typeface="Ancizar Sans" panose="020B0602040300000003" pitchFamily="34" charset="0"/>
              </a:rPr>
              <a:t> </a:t>
            </a:r>
            <a:r>
              <a:rPr lang="en-US" dirty="0" err="1">
                <a:latin typeface="Ancizar Sans" panose="020B0602040300000003" pitchFamily="34" charset="0"/>
              </a:rPr>
              <a:t>datos</a:t>
            </a:r>
            <a:r>
              <a:rPr lang="en-US" dirty="0">
                <a:latin typeface="Ancizar Sans" panose="020B0602040300000003" pitchFamily="34" charset="0"/>
              </a:rPr>
              <a:t> se </a:t>
            </a:r>
            <a:r>
              <a:rPr lang="en-US" dirty="0" err="1">
                <a:latin typeface="Ancizar Sans" panose="020B0602040300000003" pitchFamily="34" charset="0"/>
              </a:rPr>
              <a:t>mueven</a:t>
            </a:r>
            <a:r>
              <a:rPr lang="en-US" dirty="0">
                <a:latin typeface="Ancizar Sans" panose="020B0602040300000003" pitchFamily="34" charset="0"/>
              </a:rPr>
              <a:t> hacia la </a:t>
            </a:r>
            <a:r>
              <a:rPr lang="en-US" dirty="0" err="1">
                <a:latin typeface="Ancizar Sans" panose="020B0602040300000003" pitchFamily="34" charset="0"/>
              </a:rPr>
              <a:t>memoria</a:t>
            </a:r>
            <a:r>
              <a:rPr lang="en-US" dirty="0">
                <a:latin typeface="Ancizar Sans" panose="020B0602040300000003" pitchFamily="34" charset="0"/>
              </a:rPr>
              <a:t> o se </a:t>
            </a:r>
            <a:r>
              <a:rPr lang="en-US" dirty="0" err="1">
                <a:latin typeface="Ancizar Sans" panose="020B0602040300000003" pitchFamily="34" charset="0"/>
              </a:rPr>
              <a:t>mueven</a:t>
            </a:r>
            <a:r>
              <a:rPr lang="en-US" dirty="0">
                <a:latin typeface="Ancizar Sans" panose="020B0602040300000003" pitchFamily="34" charset="0"/>
              </a:rPr>
              <a:t> </a:t>
            </a:r>
            <a:r>
              <a:rPr lang="en-US" dirty="0" err="1">
                <a:latin typeface="Ancizar Sans" panose="020B0602040300000003" pitchFamily="34" charset="0"/>
              </a:rPr>
              <a:t>fuera</a:t>
            </a:r>
            <a:r>
              <a:rPr lang="en-US" dirty="0">
                <a:latin typeface="Ancizar Sans" panose="020B0602040300000003" pitchFamily="34" charset="0"/>
              </a:rPr>
              <a:t> de la </a:t>
            </a:r>
            <a:r>
              <a:rPr lang="en-US" dirty="0" err="1">
                <a:latin typeface="Ancizar Sans" panose="020B0602040300000003" pitchFamily="34" charset="0"/>
              </a:rPr>
              <a:t>memoria</a:t>
            </a:r>
            <a:endParaRPr lang="en-US" dirty="0">
              <a:latin typeface="Ancizar Sans" panose="020B0602040300000003" pitchFamily="34" charset="0"/>
            </a:endParaRPr>
          </a:p>
          <a:p>
            <a:pPr lvl="1"/>
            <a:r>
              <a:rPr lang="en-US" dirty="0" err="1">
                <a:latin typeface="Ancizar Sans" panose="020B0602040300000003" pitchFamily="34" charset="0"/>
              </a:rPr>
              <a:t>Asignar</a:t>
            </a:r>
            <a:r>
              <a:rPr lang="en-US" dirty="0">
                <a:latin typeface="Ancizar Sans" panose="020B0602040300000003" pitchFamily="34" charset="0"/>
              </a:rPr>
              <a:t> y </a:t>
            </a:r>
            <a:r>
              <a:rPr lang="en-US" dirty="0" err="1">
                <a:latin typeface="Ancizar Sans" panose="020B0602040300000003" pitchFamily="34" charset="0"/>
              </a:rPr>
              <a:t>desasignar</a:t>
            </a:r>
            <a:r>
              <a:rPr lang="en-US" dirty="0">
                <a:latin typeface="Ancizar Sans" panose="020B0602040300000003" pitchFamily="34" charset="0"/>
              </a:rPr>
              <a:t> </a:t>
            </a:r>
            <a:r>
              <a:rPr lang="en-US" dirty="0" err="1">
                <a:latin typeface="Ancizar Sans" panose="020B0602040300000003" pitchFamily="34" charset="0"/>
              </a:rPr>
              <a:t>espacio</a:t>
            </a:r>
            <a:r>
              <a:rPr lang="en-US" dirty="0">
                <a:latin typeface="Ancizar Sans" panose="020B0602040300000003" pitchFamily="34" charset="0"/>
              </a:rPr>
              <a:t> de </a:t>
            </a:r>
            <a:r>
              <a:rPr lang="en-US" dirty="0" err="1">
                <a:latin typeface="Ancizar Sans" panose="020B0602040300000003" pitchFamily="34" charset="0"/>
              </a:rPr>
              <a:t>memoria</a:t>
            </a:r>
            <a:r>
              <a:rPr lang="en-US" dirty="0">
                <a:latin typeface="Ancizar Sans" panose="020B0602040300000003" pitchFamily="34" charset="0"/>
              </a:rPr>
              <a:t> a </a:t>
            </a:r>
            <a:r>
              <a:rPr lang="en-US" dirty="0" err="1">
                <a:latin typeface="Ancizar Sans" panose="020B0602040300000003" pitchFamily="34" charset="0"/>
              </a:rPr>
              <a:t>medida</a:t>
            </a:r>
            <a:r>
              <a:rPr lang="en-US" dirty="0">
                <a:latin typeface="Ancizar Sans" panose="020B0602040300000003" pitchFamily="34" charset="0"/>
              </a:rPr>
              <a:t> que se </a:t>
            </a:r>
            <a:r>
              <a:rPr lang="en-US" dirty="0" err="1">
                <a:latin typeface="Ancizar Sans" panose="020B0602040300000003" pitchFamily="34" charset="0"/>
              </a:rPr>
              <a:t>requiera</a:t>
            </a:r>
            <a:endParaRPr lang="en-US" dirty="0">
              <a:latin typeface="Ancizar Sans" panose="020B0602040300000003" pitchFamily="34" charset="0"/>
            </a:endParaRPr>
          </a:p>
          <a:p>
            <a:endParaRPr lang="en-US" dirty="0">
              <a:latin typeface="Ancizar Sans" panose="020B0602040300000003" pitchFamily="34" charset="0"/>
            </a:endParaRPr>
          </a:p>
          <a:p>
            <a:endParaRPr lang="es-CO" dirty="0">
              <a:latin typeface="Ancizar Sans" panose="020B0602040300000003" pitchFamily="34" charset="0"/>
            </a:endParaRPr>
          </a:p>
        </p:txBody>
      </p:sp>
      <p:sp>
        <p:nvSpPr>
          <p:cNvPr id="4" name="CuadroTexto 3">
            <a:extLst>
              <a:ext uri="{FF2B5EF4-FFF2-40B4-BE49-F238E27FC236}">
                <a16:creationId xmlns:a16="http://schemas.microsoft.com/office/drawing/2014/main" id="{5ABE5537-457F-82AC-8F1E-AE286BB95AB1}"/>
              </a:ext>
            </a:extLst>
          </p:cNvPr>
          <p:cNvSpPr txBox="1"/>
          <p:nvPr/>
        </p:nvSpPr>
        <p:spPr>
          <a:xfrm>
            <a:off x="3443254" y="5567699"/>
            <a:ext cx="5305491" cy="1015663"/>
          </a:xfrm>
          <a:prstGeom prst="rect">
            <a:avLst/>
          </a:prstGeom>
          <a:solidFill>
            <a:schemeClr val="accent3">
              <a:lumMod val="40000"/>
              <a:lumOff val="60000"/>
            </a:schemeClr>
          </a:solidFill>
        </p:spPr>
        <p:txBody>
          <a:bodyPr wrap="none" rtlCol="0">
            <a:spAutoFit/>
          </a:bodyPr>
          <a:lstStyle/>
          <a:p>
            <a:r>
              <a:rPr lang="es-CO" sz="2000" i="1" dirty="0"/>
              <a:t>Herramientas/comandos para “ver” la memoria</a:t>
            </a:r>
            <a:endParaRPr lang="es-CO" sz="2000" dirty="0"/>
          </a:p>
          <a:p>
            <a:r>
              <a:rPr lang="es-CO" sz="2000" b="1" dirty="0"/>
              <a:t>Windows:</a:t>
            </a:r>
            <a:r>
              <a:rPr lang="es-CO" sz="2000" dirty="0"/>
              <a:t> </a:t>
            </a:r>
            <a:r>
              <a:rPr lang="es-CO" sz="2000" dirty="0" err="1"/>
              <a:t>wmic</a:t>
            </a:r>
            <a:r>
              <a:rPr lang="es-CO" sz="2000" dirty="0"/>
              <a:t> </a:t>
            </a:r>
            <a:r>
              <a:rPr lang="es-CO" sz="2000" dirty="0" err="1"/>
              <a:t>memorychip</a:t>
            </a:r>
            <a:r>
              <a:rPr lang="es-CO" sz="2000" dirty="0"/>
              <a:t>,   </a:t>
            </a:r>
            <a:r>
              <a:rPr lang="es-CO" sz="2000" dirty="0" err="1"/>
              <a:t>rammap</a:t>
            </a:r>
            <a:endParaRPr lang="es-CO" sz="2000" dirty="0"/>
          </a:p>
          <a:p>
            <a:r>
              <a:rPr lang="es-CO" sz="2000" b="1" dirty="0"/>
              <a:t>Linux:</a:t>
            </a:r>
            <a:r>
              <a:rPr lang="es-CO" sz="2000" dirty="0"/>
              <a:t> </a:t>
            </a:r>
            <a:r>
              <a:rPr lang="es-CO" sz="2000" dirty="0" err="1"/>
              <a:t>cat</a:t>
            </a:r>
            <a:r>
              <a:rPr lang="es-CO" sz="2000" dirty="0"/>
              <a:t> /</a:t>
            </a:r>
            <a:r>
              <a:rPr lang="es-CO" sz="2000" dirty="0" err="1"/>
              <a:t>proc</a:t>
            </a:r>
            <a:r>
              <a:rPr lang="es-CO" sz="2000" dirty="0"/>
              <a:t>/</a:t>
            </a:r>
            <a:r>
              <a:rPr lang="es-CO" sz="2000" dirty="0" err="1"/>
              <a:t>meminfo</a:t>
            </a:r>
            <a:r>
              <a:rPr lang="es-CO" sz="2000" dirty="0"/>
              <a:t>, free, </a:t>
            </a:r>
            <a:r>
              <a:rPr lang="es-CO" sz="2000" dirty="0" err="1"/>
              <a:t>vmstat</a:t>
            </a:r>
            <a:r>
              <a:rPr lang="es-CO" sz="2000" dirty="0"/>
              <a:t>, top, </a:t>
            </a:r>
            <a:r>
              <a:rPr lang="es-CO" sz="2000" dirty="0" err="1"/>
              <a:t>htop</a:t>
            </a:r>
            <a:endParaRPr lang="es-CO" sz="2000" dirty="0"/>
          </a:p>
        </p:txBody>
      </p:sp>
    </p:spTree>
    <p:extLst>
      <p:ext uri="{BB962C8B-B14F-4D97-AF65-F5344CB8AC3E}">
        <p14:creationId xmlns:p14="http://schemas.microsoft.com/office/powerpoint/2010/main" val="14870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latin typeface="Ancizar Sans" panose="020B0602040300000003" pitchFamily="34" charset="0"/>
              </a:rPr>
              <a:t>Gestión de sistemas de archivos (file </a:t>
            </a:r>
            <a:r>
              <a:rPr lang="es-CO" dirty="0" err="1">
                <a:latin typeface="Ancizar Sans" panose="020B0602040300000003" pitchFamily="34" charset="0"/>
              </a:rPr>
              <a:t>system</a:t>
            </a:r>
            <a:r>
              <a:rPr lang="es-CO" dirty="0">
                <a:latin typeface="Ancizar Sans" panose="020B0602040300000003" pitchFamily="34" charset="0"/>
              </a:rPr>
              <a:t>)</a:t>
            </a:r>
          </a:p>
        </p:txBody>
      </p:sp>
      <p:sp>
        <p:nvSpPr>
          <p:cNvPr id="3" name="Marcador de contenido 2"/>
          <p:cNvSpPr>
            <a:spLocks noGrp="1"/>
          </p:cNvSpPr>
          <p:nvPr>
            <p:ph idx="1"/>
          </p:nvPr>
        </p:nvSpPr>
        <p:spPr/>
        <p:txBody>
          <a:bodyPr>
            <a:normAutofit fontScale="70000" lnSpcReduction="20000"/>
          </a:bodyPr>
          <a:lstStyle/>
          <a:p>
            <a:r>
              <a:rPr lang="en-US" dirty="0">
                <a:latin typeface="Ancizar Sans" panose="020B0602040300000003" pitchFamily="34" charset="0"/>
              </a:rPr>
              <a:t>Los </a:t>
            </a:r>
            <a:r>
              <a:rPr lang="en-US" dirty="0" err="1">
                <a:latin typeface="Ancizar Sans" panose="020B0602040300000003" pitchFamily="34" charset="0"/>
              </a:rPr>
              <a:t>Sistemas</a:t>
            </a:r>
            <a:r>
              <a:rPr lang="en-US" dirty="0">
                <a:latin typeface="Ancizar Sans" panose="020B0602040300000003" pitchFamily="34" charset="0"/>
              </a:rPr>
              <a:t> </a:t>
            </a:r>
            <a:r>
              <a:rPr lang="en-US" dirty="0" err="1">
                <a:latin typeface="Ancizar Sans" panose="020B0602040300000003" pitchFamily="34" charset="0"/>
              </a:rPr>
              <a:t>Operativos</a:t>
            </a:r>
            <a:r>
              <a:rPr lang="en-US" dirty="0">
                <a:latin typeface="Ancizar Sans" panose="020B0602040300000003" pitchFamily="34" charset="0"/>
              </a:rPr>
              <a:t> </a:t>
            </a:r>
            <a:r>
              <a:rPr lang="en-US" dirty="0" err="1">
                <a:latin typeface="Ancizar Sans" panose="020B0602040300000003" pitchFamily="34" charset="0"/>
              </a:rPr>
              <a:t>proporcionan</a:t>
            </a:r>
            <a:r>
              <a:rPr lang="en-US" dirty="0">
                <a:latin typeface="Ancizar Sans" panose="020B0602040300000003" pitchFamily="34" charset="0"/>
              </a:rPr>
              <a:t> </a:t>
            </a:r>
            <a:r>
              <a:rPr lang="en-US" dirty="0" err="1">
                <a:latin typeface="Ancizar Sans" panose="020B0602040300000003" pitchFamily="34" charset="0"/>
              </a:rPr>
              <a:t>una</a:t>
            </a:r>
            <a:r>
              <a:rPr lang="en-US" dirty="0">
                <a:latin typeface="Ancizar Sans" panose="020B0602040300000003" pitchFamily="34" charset="0"/>
              </a:rPr>
              <a:t> ‘vista’ </a:t>
            </a:r>
            <a:r>
              <a:rPr lang="en-US" dirty="0" err="1">
                <a:latin typeface="Ancizar Sans" panose="020B0602040300000003" pitchFamily="34" charset="0"/>
              </a:rPr>
              <a:t>lógica</a:t>
            </a:r>
            <a:r>
              <a:rPr lang="en-US" dirty="0">
                <a:latin typeface="Ancizar Sans" panose="020B0602040300000003" pitchFamily="34" charset="0"/>
              </a:rPr>
              <a:t> y </a:t>
            </a:r>
            <a:r>
              <a:rPr lang="en-US" dirty="0" err="1">
                <a:latin typeface="Ancizar Sans" panose="020B0602040300000003" pitchFamily="34" charset="0"/>
              </a:rPr>
              <a:t>uniforme</a:t>
            </a:r>
            <a:r>
              <a:rPr lang="en-US" dirty="0">
                <a:latin typeface="Ancizar Sans" panose="020B0602040300000003" pitchFamily="34" charset="0"/>
              </a:rPr>
              <a:t> del </a:t>
            </a:r>
            <a:r>
              <a:rPr lang="en-US" dirty="0" err="1">
                <a:latin typeface="Ancizar Sans" panose="020B0602040300000003" pitchFamily="34" charset="0"/>
              </a:rPr>
              <a:t>almacenamiento</a:t>
            </a:r>
            <a:r>
              <a:rPr lang="en-US" dirty="0">
                <a:latin typeface="Ancizar Sans" panose="020B0602040300000003" pitchFamily="34" charset="0"/>
              </a:rPr>
              <a:t> de </a:t>
            </a:r>
            <a:r>
              <a:rPr lang="en-US" dirty="0" err="1">
                <a:latin typeface="Ancizar Sans" panose="020B0602040300000003" pitchFamily="34" charset="0"/>
              </a:rPr>
              <a:t>información</a:t>
            </a:r>
            <a:r>
              <a:rPr lang="en-US" dirty="0">
                <a:latin typeface="Ancizar Sans" panose="020B0602040300000003" pitchFamily="34" charset="0"/>
              </a:rPr>
              <a:t> en </a:t>
            </a:r>
            <a:r>
              <a:rPr lang="en-US" dirty="0" err="1">
                <a:latin typeface="Ancizar Sans" panose="020B0602040300000003" pitchFamily="34" charset="0"/>
              </a:rPr>
              <a:t>diversos</a:t>
            </a:r>
            <a:r>
              <a:rPr lang="en-US" dirty="0">
                <a:latin typeface="Ancizar Sans" panose="020B0602040300000003" pitchFamily="34" charset="0"/>
              </a:rPr>
              <a:t> </a:t>
            </a:r>
            <a:r>
              <a:rPr lang="en-US" dirty="0" err="1">
                <a:latin typeface="Ancizar Sans" panose="020B0602040300000003" pitchFamily="34" charset="0"/>
              </a:rPr>
              <a:t>medios</a:t>
            </a:r>
            <a:endParaRPr lang="en-US" dirty="0">
              <a:latin typeface="Ancizar Sans" panose="020B0602040300000003" pitchFamily="34" charset="0"/>
            </a:endParaRPr>
          </a:p>
          <a:p>
            <a:pPr lvl="1"/>
            <a:r>
              <a:rPr lang="en-US" dirty="0" err="1">
                <a:latin typeface="Ancizar Sans" panose="020B0602040300000003" pitchFamily="34" charset="0"/>
              </a:rPr>
              <a:t>Abstrae</a:t>
            </a:r>
            <a:r>
              <a:rPr lang="en-US" dirty="0">
                <a:latin typeface="Ancizar Sans" panose="020B0602040300000003" pitchFamily="34" charset="0"/>
              </a:rPr>
              <a:t> las </a:t>
            </a:r>
            <a:r>
              <a:rPr lang="en-US" dirty="0" err="1">
                <a:latin typeface="Ancizar Sans" panose="020B0602040300000003" pitchFamily="34" charset="0"/>
              </a:rPr>
              <a:t>propiedades</a:t>
            </a:r>
            <a:r>
              <a:rPr lang="en-US" dirty="0">
                <a:latin typeface="Ancizar Sans" panose="020B0602040300000003" pitchFamily="34" charset="0"/>
              </a:rPr>
              <a:t> </a:t>
            </a:r>
            <a:r>
              <a:rPr lang="en-US" dirty="0" err="1">
                <a:latin typeface="Ancizar Sans" panose="020B0602040300000003" pitchFamily="34" charset="0"/>
              </a:rPr>
              <a:t>físicas</a:t>
            </a:r>
            <a:r>
              <a:rPr lang="en-US" dirty="0">
                <a:latin typeface="Ancizar Sans" panose="020B0602040300000003" pitchFamily="34" charset="0"/>
              </a:rPr>
              <a:t> para la </a:t>
            </a:r>
            <a:r>
              <a:rPr lang="en-US" i="1" dirty="0" err="1">
                <a:latin typeface="Ancizar Sans" panose="020B0602040300000003" pitchFamily="34" charset="0"/>
              </a:rPr>
              <a:t>unidad</a:t>
            </a:r>
            <a:r>
              <a:rPr lang="en-US" i="1" dirty="0">
                <a:latin typeface="Ancizar Sans" panose="020B0602040300000003" pitchFamily="34" charset="0"/>
              </a:rPr>
              <a:t> </a:t>
            </a:r>
            <a:r>
              <a:rPr lang="en-US" i="1" dirty="0" err="1">
                <a:latin typeface="Ancizar Sans" panose="020B0602040300000003" pitchFamily="34" charset="0"/>
              </a:rPr>
              <a:t>lógica</a:t>
            </a:r>
            <a:r>
              <a:rPr lang="en-US" i="1" dirty="0">
                <a:latin typeface="Ancizar Sans" panose="020B0602040300000003" pitchFamily="34" charset="0"/>
              </a:rPr>
              <a:t> de </a:t>
            </a:r>
            <a:r>
              <a:rPr lang="en-US" i="1" dirty="0" err="1">
                <a:latin typeface="Ancizar Sans" panose="020B0602040300000003" pitchFamily="34" charset="0"/>
              </a:rPr>
              <a:t>almacenamiento</a:t>
            </a:r>
            <a:r>
              <a:rPr lang="en-US" dirty="0">
                <a:latin typeface="Ancizar Sans" panose="020B0602040300000003" pitchFamily="34" charset="0"/>
              </a:rPr>
              <a:t>: </a:t>
            </a:r>
            <a:r>
              <a:rPr lang="en-US" b="1" i="1" dirty="0">
                <a:latin typeface="Ancizar Sans" panose="020B0602040300000003" pitchFamily="34" charset="0"/>
              </a:rPr>
              <a:t>el </a:t>
            </a:r>
            <a:r>
              <a:rPr lang="en-US" b="1" i="1" dirty="0" err="1">
                <a:latin typeface="Ancizar Sans" panose="020B0602040300000003" pitchFamily="34" charset="0"/>
              </a:rPr>
              <a:t>archivo</a:t>
            </a:r>
            <a:endParaRPr lang="en-US" b="1" i="1" dirty="0">
              <a:latin typeface="Ancizar Sans" panose="020B0602040300000003" pitchFamily="34" charset="0"/>
            </a:endParaRPr>
          </a:p>
          <a:p>
            <a:pPr lvl="1"/>
            <a:r>
              <a:rPr lang="en-US" dirty="0" err="1">
                <a:latin typeface="Ancizar Sans" panose="020B0602040300000003" pitchFamily="34" charset="0"/>
              </a:rPr>
              <a:t>Cada</a:t>
            </a:r>
            <a:r>
              <a:rPr lang="en-US" dirty="0">
                <a:latin typeface="Ancizar Sans" panose="020B0602040300000003" pitchFamily="34" charset="0"/>
              </a:rPr>
              <a:t> </a:t>
            </a:r>
            <a:r>
              <a:rPr lang="en-US" dirty="0" err="1">
                <a:latin typeface="Ancizar Sans" panose="020B0602040300000003" pitchFamily="34" charset="0"/>
              </a:rPr>
              <a:t>medio</a:t>
            </a:r>
            <a:r>
              <a:rPr lang="en-US" dirty="0">
                <a:latin typeface="Ancizar Sans" panose="020B0602040300000003" pitchFamily="34" charset="0"/>
              </a:rPr>
              <a:t> </a:t>
            </a:r>
            <a:r>
              <a:rPr lang="en-US" dirty="0" err="1">
                <a:latin typeface="Ancizar Sans" panose="020B0602040300000003" pitchFamily="34" charset="0"/>
              </a:rPr>
              <a:t>es</a:t>
            </a:r>
            <a:r>
              <a:rPr lang="en-US" dirty="0">
                <a:latin typeface="Ancizar Sans" panose="020B0602040300000003" pitchFamily="34" charset="0"/>
              </a:rPr>
              <a:t> </a:t>
            </a:r>
            <a:r>
              <a:rPr lang="en-US" dirty="0" err="1">
                <a:latin typeface="Ancizar Sans" panose="020B0602040300000003" pitchFamily="34" charset="0"/>
              </a:rPr>
              <a:t>controlado</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a:t>
            </a:r>
            <a:r>
              <a:rPr lang="en-US" dirty="0" err="1">
                <a:latin typeface="Ancizar Sans" panose="020B0602040300000003" pitchFamily="34" charset="0"/>
              </a:rPr>
              <a:t>tipo</a:t>
            </a:r>
            <a:r>
              <a:rPr lang="en-US" dirty="0">
                <a:latin typeface="Ancizar Sans" panose="020B0602040300000003" pitchFamily="34" charset="0"/>
              </a:rPr>
              <a:t> de </a:t>
            </a:r>
            <a:r>
              <a:rPr lang="en-US" dirty="0" err="1">
                <a:latin typeface="Ancizar Sans" panose="020B0602040300000003" pitchFamily="34" charset="0"/>
              </a:rPr>
              <a:t>dispositivo</a:t>
            </a:r>
            <a:r>
              <a:rPr lang="en-US" dirty="0">
                <a:latin typeface="Ancizar Sans" panose="020B0602040300000003" pitchFamily="34" charset="0"/>
              </a:rPr>
              <a:t> (i.e., </a:t>
            </a:r>
            <a:r>
              <a:rPr lang="en-US" dirty="0" err="1">
                <a:latin typeface="Ancizar Sans" panose="020B0602040300000003" pitchFamily="34" charset="0"/>
              </a:rPr>
              <a:t>controladora</a:t>
            </a:r>
            <a:r>
              <a:rPr lang="en-US" dirty="0">
                <a:latin typeface="Ancizar Sans" panose="020B0602040300000003" pitchFamily="34" charset="0"/>
              </a:rPr>
              <a:t> de disco, </a:t>
            </a:r>
            <a:r>
              <a:rPr lang="en-US" dirty="0" err="1">
                <a:latin typeface="Ancizar Sans" panose="020B0602040300000003" pitchFamily="34" charset="0"/>
              </a:rPr>
              <a:t>controladora</a:t>
            </a:r>
            <a:r>
              <a:rPr lang="en-US" dirty="0">
                <a:latin typeface="Ancizar Sans" panose="020B0602040300000003" pitchFamily="34" charset="0"/>
              </a:rPr>
              <a:t> de </a:t>
            </a:r>
            <a:r>
              <a:rPr lang="en-US" dirty="0" err="1">
                <a:latin typeface="Ancizar Sans" panose="020B0602040300000003" pitchFamily="34" charset="0"/>
              </a:rPr>
              <a:t>cinta</a:t>
            </a:r>
            <a:r>
              <a:rPr lang="en-US" dirty="0">
                <a:latin typeface="Ancizar Sans" panose="020B0602040300000003" pitchFamily="34" charset="0"/>
              </a:rPr>
              <a:t>, etc.)</a:t>
            </a:r>
          </a:p>
          <a:p>
            <a:pPr lvl="2"/>
            <a:r>
              <a:rPr lang="en-US" dirty="0" err="1">
                <a:latin typeface="Ancizar Sans" panose="020B0602040300000003" pitchFamily="34" charset="0"/>
              </a:rPr>
              <a:t>Variando</a:t>
            </a:r>
            <a:r>
              <a:rPr lang="en-US" dirty="0">
                <a:latin typeface="Ancizar Sans" panose="020B0602040300000003" pitchFamily="34" charset="0"/>
              </a:rPr>
              <a:t> las </a:t>
            </a:r>
            <a:r>
              <a:rPr lang="en-US" dirty="0" err="1">
                <a:latin typeface="Ancizar Sans" panose="020B0602040300000003" pitchFamily="34" charset="0"/>
              </a:rPr>
              <a:t>propiedades</a:t>
            </a:r>
            <a:r>
              <a:rPr lang="en-US" dirty="0">
                <a:latin typeface="Ancizar Sans" panose="020B0602040300000003" pitchFamily="34" charset="0"/>
              </a:rPr>
              <a:t> </a:t>
            </a:r>
            <a:r>
              <a:rPr lang="en-US" dirty="0" err="1">
                <a:latin typeface="Ancizar Sans" panose="020B0602040300000003" pitchFamily="34" charset="0"/>
              </a:rPr>
              <a:t>como</a:t>
            </a:r>
            <a:r>
              <a:rPr lang="en-US" dirty="0">
                <a:latin typeface="Ancizar Sans" panose="020B0602040300000003" pitchFamily="34" charset="0"/>
              </a:rPr>
              <a:t> </a:t>
            </a:r>
            <a:r>
              <a:rPr lang="en-US" dirty="0" err="1">
                <a:latin typeface="Ancizar Sans" panose="020B0602040300000003" pitchFamily="34" charset="0"/>
              </a:rPr>
              <a:t>rapidez</a:t>
            </a:r>
            <a:r>
              <a:rPr lang="en-US" dirty="0">
                <a:latin typeface="Ancizar Sans" panose="020B0602040300000003" pitchFamily="34" charset="0"/>
              </a:rPr>
              <a:t> de </a:t>
            </a:r>
            <a:r>
              <a:rPr lang="en-US" dirty="0" err="1">
                <a:latin typeface="Ancizar Sans" panose="020B0602040300000003" pitchFamily="34" charset="0"/>
              </a:rPr>
              <a:t>acceso</a:t>
            </a:r>
            <a:r>
              <a:rPr lang="en-US" dirty="0">
                <a:latin typeface="Ancizar Sans" panose="020B0602040300000003" pitchFamily="34" charset="0"/>
              </a:rPr>
              <a:t>, </a:t>
            </a:r>
            <a:r>
              <a:rPr lang="en-US" dirty="0" err="1">
                <a:latin typeface="Ancizar Sans" panose="020B0602040300000003" pitchFamily="34" charset="0"/>
              </a:rPr>
              <a:t>capacidad</a:t>
            </a:r>
            <a:r>
              <a:rPr lang="en-US" dirty="0">
                <a:latin typeface="Ancizar Sans" panose="020B0602040300000003" pitchFamily="34" charset="0"/>
              </a:rPr>
              <a:t>, </a:t>
            </a:r>
            <a:r>
              <a:rPr lang="en-US" dirty="0" err="1">
                <a:latin typeface="Ancizar Sans" panose="020B0602040300000003" pitchFamily="34" charset="0"/>
              </a:rPr>
              <a:t>tasa</a:t>
            </a:r>
            <a:r>
              <a:rPr lang="en-US" dirty="0">
                <a:latin typeface="Ancizar Sans" panose="020B0602040300000003" pitchFamily="34" charset="0"/>
              </a:rPr>
              <a:t> de </a:t>
            </a:r>
            <a:r>
              <a:rPr lang="en-US" dirty="0" err="1">
                <a:latin typeface="Ancizar Sans" panose="020B0602040300000003" pitchFamily="34" charset="0"/>
              </a:rPr>
              <a:t>transferencia</a:t>
            </a:r>
            <a:r>
              <a:rPr lang="en-US" dirty="0">
                <a:latin typeface="Ancizar Sans" panose="020B0602040300000003" pitchFamily="34" charset="0"/>
              </a:rPr>
              <a:t>, </a:t>
            </a:r>
            <a:r>
              <a:rPr lang="en-US" dirty="0" err="1">
                <a:latin typeface="Ancizar Sans" panose="020B0602040300000003" pitchFamily="34" charset="0"/>
              </a:rPr>
              <a:t>método</a:t>
            </a:r>
            <a:r>
              <a:rPr lang="en-US" dirty="0">
                <a:latin typeface="Ancizar Sans" panose="020B0602040300000003" pitchFamily="34" charset="0"/>
              </a:rPr>
              <a:t> de </a:t>
            </a:r>
            <a:r>
              <a:rPr lang="en-US" dirty="0" err="1">
                <a:latin typeface="Ancizar Sans" panose="020B0602040300000003" pitchFamily="34" charset="0"/>
              </a:rPr>
              <a:t>acceso</a:t>
            </a:r>
            <a:r>
              <a:rPr lang="en-US" dirty="0">
                <a:latin typeface="Ancizar Sans" panose="020B0602040300000003" pitchFamily="34" charset="0"/>
              </a:rPr>
              <a:t> (</a:t>
            </a:r>
            <a:r>
              <a:rPr lang="en-US" dirty="0" err="1">
                <a:latin typeface="Ancizar Sans" panose="020B0602040300000003" pitchFamily="34" charset="0"/>
              </a:rPr>
              <a:t>secuencial</a:t>
            </a:r>
            <a:r>
              <a:rPr lang="en-US" dirty="0">
                <a:latin typeface="Ancizar Sans" panose="020B0602040300000003" pitchFamily="34" charset="0"/>
              </a:rPr>
              <a:t> o </a:t>
            </a:r>
            <a:r>
              <a:rPr lang="en-US" dirty="0" err="1">
                <a:latin typeface="Ancizar Sans" panose="020B0602040300000003" pitchFamily="34" charset="0"/>
              </a:rPr>
              <a:t>aleatorio</a:t>
            </a:r>
            <a:r>
              <a:rPr lang="en-US" dirty="0">
                <a:latin typeface="Ancizar Sans" panose="020B0602040300000003" pitchFamily="34" charset="0"/>
              </a:rPr>
              <a:t>)</a:t>
            </a:r>
          </a:p>
          <a:p>
            <a:r>
              <a:rPr lang="en-US" dirty="0" err="1">
                <a:latin typeface="Ancizar Sans" panose="020B0602040300000003" pitchFamily="34" charset="0"/>
              </a:rPr>
              <a:t>Gestión</a:t>
            </a:r>
            <a:r>
              <a:rPr lang="en-US" dirty="0">
                <a:latin typeface="Ancizar Sans" panose="020B0602040300000003" pitchFamily="34" charset="0"/>
              </a:rPr>
              <a:t> de </a:t>
            </a:r>
            <a:r>
              <a:rPr lang="en-US" dirty="0" err="1">
                <a:latin typeface="Ancizar Sans" panose="020B0602040300000003" pitchFamily="34" charset="0"/>
              </a:rPr>
              <a:t>sistemas</a:t>
            </a:r>
            <a:r>
              <a:rPr lang="en-US" dirty="0">
                <a:latin typeface="Ancizar Sans" panose="020B0602040300000003" pitchFamily="34" charset="0"/>
              </a:rPr>
              <a:t> de </a:t>
            </a:r>
            <a:r>
              <a:rPr lang="en-US" dirty="0" err="1">
                <a:latin typeface="Ancizar Sans" panose="020B0602040300000003" pitchFamily="34" charset="0"/>
              </a:rPr>
              <a:t>archivos</a:t>
            </a:r>
            <a:endParaRPr lang="en-US" dirty="0">
              <a:latin typeface="Ancizar Sans" panose="020B0602040300000003" pitchFamily="34" charset="0"/>
            </a:endParaRPr>
          </a:p>
          <a:p>
            <a:pPr lvl="1"/>
            <a:r>
              <a:rPr lang="en-US" dirty="0" err="1">
                <a:latin typeface="Ancizar Sans" panose="020B0602040300000003" pitchFamily="34" charset="0"/>
              </a:rPr>
              <a:t>Usualmente</a:t>
            </a:r>
            <a:r>
              <a:rPr lang="en-US" dirty="0">
                <a:latin typeface="Ancizar Sans" panose="020B0602040300000003" pitchFamily="34" charset="0"/>
              </a:rPr>
              <a:t>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archivos</a:t>
            </a:r>
            <a:r>
              <a:rPr lang="en-US" dirty="0">
                <a:latin typeface="Ancizar Sans" panose="020B0602040300000003" pitchFamily="34" charset="0"/>
              </a:rPr>
              <a:t> se </a:t>
            </a:r>
            <a:r>
              <a:rPr lang="en-US" dirty="0" err="1">
                <a:latin typeface="Ancizar Sans" panose="020B0602040300000003" pitchFamily="34" charset="0"/>
              </a:rPr>
              <a:t>organizan</a:t>
            </a:r>
            <a:r>
              <a:rPr lang="en-US" dirty="0">
                <a:latin typeface="Ancizar Sans" panose="020B0602040300000003" pitchFamily="34" charset="0"/>
              </a:rPr>
              <a:t> en </a:t>
            </a:r>
            <a:r>
              <a:rPr lang="en-US" dirty="0" err="1">
                <a:latin typeface="Ancizar Sans" panose="020B0602040300000003" pitchFamily="34" charset="0"/>
              </a:rPr>
              <a:t>directorios</a:t>
            </a:r>
            <a:endParaRPr lang="en-US" dirty="0">
              <a:latin typeface="Ancizar Sans" panose="020B0602040300000003" pitchFamily="34" charset="0"/>
            </a:endParaRPr>
          </a:p>
          <a:p>
            <a:pPr lvl="1"/>
            <a:r>
              <a:rPr lang="en-US" dirty="0">
                <a:latin typeface="Ancizar Sans" panose="020B0602040300000003" pitchFamily="34" charset="0"/>
              </a:rPr>
              <a:t>En </a:t>
            </a:r>
            <a:r>
              <a:rPr lang="en-US" dirty="0" err="1">
                <a:latin typeface="Ancizar Sans" panose="020B0602040300000003" pitchFamily="34" charset="0"/>
              </a:rPr>
              <a:t>muchos</a:t>
            </a:r>
            <a:r>
              <a:rPr lang="en-US" dirty="0">
                <a:latin typeface="Ancizar Sans" panose="020B0602040300000003" pitchFamily="34" charset="0"/>
              </a:rPr>
              <a:t> </a:t>
            </a:r>
            <a:r>
              <a:rPr lang="en-US" dirty="0" err="1">
                <a:latin typeface="Ancizar Sans" panose="020B0602040300000003" pitchFamily="34" charset="0"/>
              </a:rPr>
              <a:t>sistemas</a:t>
            </a:r>
            <a:r>
              <a:rPr lang="en-US" dirty="0">
                <a:latin typeface="Ancizar Sans" panose="020B0602040300000003" pitchFamily="34" charset="0"/>
              </a:rPr>
              <a:t> </a:t>
            </a:r>
            <a:r>
              <a:rPr lang="en-US" dirty="0" err="1">
                <a:latin typeface="Ancizar Sans" panose="020B0602040300000003" pitchFamily="34" charset="0"/>
              </a:rPr>
              <a:t>operativos</a:t>
            </a:r>
            <a:r>
              <a:rPr lang="en-US" dirty="0">
                <a:latin typeface="Ancizar Sans" panose="020B0602040300000003" pitchFamily="34" charset="0"/>
              </a:rPr>
              <a:t>, </a:t>
            </a:r>
            <a:r>
              <a:rPr lang="en-US" dirty="0" err="1">
                <a:latin typeface="Ancizar Sans" panose="020B0602040300000003" pitchFamily="34" charset="0"/>
              </a:rPr>
              <a:t>permite</a:t>
            </a:r>
            <a:r>
              <a:rPr lang="en-US" dirty="0">
                <a:latin typeface="Ancizar Sans" panose="020B0602040300000003" pitchFamily="34" charset="0"/>
              </a:rPr>
              <a:t> </a:t>
            </a:r>
            <a:r>
              <a:rPr lang="en-US" dirty="0" err="1">
                <a:latin typeface="Ancizar Sans" panose="020B0602040300000003" pitchFamily="34" charset="0"/>
              </a:rPr>
              <a:t>hacer</a:t>
            </a:r>
            <a:r>
              <a:rPr lang="en-US" dirty="0">
                <a:latin typeface="Ancizar Sans" panose="020B0602040300000003" pitchFamily="34" charset="0"/>
              </a:rPr>
              <a:t> control de </a:t>
            </a:r>
            <a:r>
              <a:rPr lang="en-US" dirty="0" err="1">
                <a:latin typeface="Ancizar Sans" panose="020B0602040300000003" pitchFamily="34" charset="0"/>
              </a:rPr>
              <a:t>acceso</a:t>
            </a:r>
            <a:r>
              <a:rPr lang="en-US" dirty="0">
                <a:latin typeface="Ancizar Sans" panose="020B0602040300000003" pitchFamily="34" charset="0"/>
              </a:rPr>
              <a:t> para </a:t>
            </a:r>
            <a:r>
              <a:rPr lang="en-US" dirty="0" err="1">
                <a:latin typeface="Ancizar Sans" panose="020B0602040300000003" pitchFamily="34" charset="0"/>
              </a:rPr>
              <a:t>determinar</a:t>
            </a:r>
            <a:r>
              <a:rPr lang="en-US" dirty="0">
                <a:latin typeface="Ancizar Sans" panose="020B0602040300000003" pitchFamily="34" charset="0"/>
              </a:rPr>
              <a:t> </a:t>
            </a:r>
            <a:r>
              <a:rPr lang="en-US" dirty="0" err="1">
                <a:latin typeface="Ancizar Sans" panose="020B0602040300000003" pitchFamily="34" charset="0"/>
              </a:rPr>
              <a:t>quién</a:t>
            </a:r>
            <a:r>
              <a:rPr lang="en-US" dirty="0">
                <a:latin typeface="Ancizar Sans" panose="020B0602040300000003" pitchFamily="34" charset="0"/>
              </a:rPr>
              <a:t> </a:t>
            </a:r>
            <a:r>
              <a:rPr lang="en-US" dirty="0" err="1">
                <a:latin typeface="Ancizar Sans" panose="020B0602040300000003" pitchFamily="34" charset="0"/>
              </a:rPr>
              <a:t>puede</a:t>
            </a:r>
            <a:r>
              <a:rPr lang="en-US" dirty="0">
                <a:latin typeface="Ancizar Sans" panose="020B0602040300000003" pitchFamily="34" charset="0"/>
              </a:rPr>
              <a:t> </a:t>
            </a:r>
            <a:r>
              <a:rPr lang="en-US" dirty="0" err="1">
                <a:latin typeface="Ancizar Sans" panose="020B0602040300000003" pitchFamily="34" charset="0"/>
              </a:rPr>
              <a:t>acceder</a:t>
            </a:r>
            <a:r>
              <a:rPr lang="en-US" dirty="0">
                <a:latin typeface="Ancizar Sans" panose="020B0602040300000003" pitchFamily="34" charset="0"/>
              </a:rPr>
              <a:t> </a:t>
            </a:r>
            <a:r>
              <a:rPr lang="en-US" dirty="0" err="1">
                <a:latin typeface="Ancizar Sans" panose="020B0602040300000003" pitchFamily="34" charset="0"/>
              </a:rPr>
              <a:t>qué</a:t>
            </a:r>
            <a:r>
              <a:rPr lang="en-US" dirty="0">
                <a:latin typeface="Ancizar Sans" panose="020B0602040300000003" pitchFamily="34" charset="0"/>
              </a:rPr>
              <a:t> y con </a:t>
            </a:r>
            <a:r>
              <a:rPr lang="en-US" dirty="0" err="1">
                <a:latin typeface="Ancizar Sans" panose="020B0602040300000003" pitchFamily="34" charset="0"/>
              </a:rPr>
              <a:t>qué</a:t>
            </a:r>
            <a:r>
              <a:rPr lang="en-US" dirty="0">
                <a:latin typeface="Ancizar Sans" panose="020B0602040300000003" pitchFamily="34" charset="0"/>
              </a:rPr>
              <a:t> derechos (</a:t>
            </a:r>
            <a:r>
              <a:rPr lang="en-US" dirty="0" err="1">
                <a:latin typeface="Ancizar Sans" panose="020B0602040300000003" pitchFamily="34" charset="0"/>
              </a:rPr>
              <a:t>lectura</a:t>
            </a:r>
            <a:r>
              <a:rPr lang="en-US" dirty="0">
                <a:latin typeface="Ancizar Sans" panose="020B0602040300000003" pitchFamily="34" charset="0"/>
              </a:rPr>
              <a:t>, </a:t>
            </a:r>
            <a:r>
              <a:rPr lang="en-US" dirty="0" err="1">
                <a:latin typeface="Ancizar Sans" panose="020B0602040300000003" pitchFamily="34" charset="0"/>
              </a:rPr>
              <a:t>escritura</a:t>
            </a:r>
            <a:r>
              <a:rPr lang="en-US" dirty="0">
                <a:latin typeface="Ancizar Sans" panose="020B0602040300000003" pitchFamily="34" charset="0"/>
              </a:rPr>
              <a:t>, </a:t>
            </a:r>
            <a:r>
              <a:rPr lang="en-US" dirty="0" err="1">
                <a:latin typeface="Ancizar Sans" panose="020B0602040300000003" pitchFamily="34" charset="0"/>
              </a:rPr>
              <a:t>ejecución</a:t>
            </a:r>
            <a:r>
              <a:rPr lang="en-US" dirty="0">
                <a:latin typeface="Ancizar Sans" panose="020B0602040300000003" pitchFamily="34" charset="0"/>
              </a:rPr>
              <a:t>)</a:t>
            </a:r>
          </a:p>
          <a:p>
            <a:pPr lvl="1"/>
            <a:r>
              <a:rPr lang="en-US" dirty="0">
                <a:latin typeface="Ancizar Sans" panose="020B0602040300000003" pitchFamily="34" charset="0"/>
              </a:rPr>
              <a:t>Las </a:t>
            </a:r>
            <a:r>
              <a:rPr lang="en-US" dirty="0" err="1">
                <a:latin typeface="Ancizar Sans" panose="020B0602040300000003" pitchFamily="34" charset="0"/>
              </a:rPr>
              <a:t>actividades</a:t>
            </a:r>
            <a:r>
              <a:rPr lang="en-US" dirty="0">
                <a:latin typeface="Ancizar Sans" panose="020B0602040300000003" pitchFamily="34" charset="0"/>
              </a:rPr>
              <a:t> del Sistema </a:t>
            </a:r>
            <a:r>
              <a:rPr lang="en-US" dirty="0" err="1">
                <a:latin typeface="Ancizar Sans" panose="020B0602040300000003" pitchFamily="34" charset="0"/>
              </a:rPr>
              <a:t>Operativo</a:t>
            </a:r>
            <a:r>
              <a:rPr lang="en-US" dirty="0">
                <a:latin typeface="Ancizar Sans" panose="020B0602040300000003" pitchFamily="34" charset="0"/>
              </a:rPr>
              <a:t> </a:t>
            </a:r>
            <a:r>
              <a:rPr lang="en-US" dirty="0" err="1">
                <a:latin typeface="Ancizar Sans" panose="020B0602040300000003" pitchFamily="34" charset="0"/>
              </a:rPr>
              <a:t>incluyen</a:t>
            </a:r>
            <a:endParaRPr lang="en-US" dirty="0">
              <a:latin typeface="Ancizar Sans" panose="020B0602040300000003" pitchFamily="34" charset="0"/>
            </a:endParaRPr>
          </a:p>
          <a:p>
            <a:pPr lvl="2"/>
            <a:r>
              <a:rPr lang="en-US" dirty="0" err="1">
                <a:latin typeface="Ancizar Sans" panose="020B0602040300000003" pitchFamily="34" charset="0"/>
              </a:rPr>
              <a:t>Crear</a:t>
            </a:r>
            <a:r>
              <a:rPr lang="en-US" dirty="0">
                <a:latin typeface="Ancizar Sans" panose="020B0602040300000003" pitchFamily="34" charset="0"/>
              </a:rPr>
              <a:t> y </a:t>
            </a:r>
            <a:r>
              <a:rPr lang="en-US" dirty="0" err="1">
                <a:latin typeface="Ancizar Sans" panose="020B0602040300000003" pitchFamily="34" charset="0"/>
              </a:rPr>
              <a:t>borrar</a:t>
            </a:r>
            <a:r>
              <a:rPr lang="en-US" dirty="0">
                <a:latin typeface="Ancizar Sans" panose="020B0602040300000003" pitchFamily="34" charset="0"/>
              </a:rPr>
              <a:t> </a:t>
            </a:r>
            <a:r>
              <a:rPr lang="en-US" dirty="0" err="1">
                <a:latin typeface="Ancizar Sans" panose="020B0602040300000003" pitchFamily="34" charset="0"/>
              </a:rPr>
              <a:t>archivos</a:t>
            </a:r>
            <a:r>
              <a:rPr lang="en-US" dirty="0">
                <a:latin typeface="Ancizar Sans" panose="020B0602040300000003" pitchFamily="34" charset="0"/>
              </a:rPr>
              <a:t> y </a:t>
            </a:r>
            <a:r>
              <a:rPr lang="en-US" dirty="0" err="1">
                <a:latin typeface="Ancizar Sans" panose="020B0602040300000003" pitchFamily="34" charset="0"/>
              </a:rPr>
              <a:t>directorios</a:t>
            </a:r>
            <a:endParaRPr lang="en-US" dirty="0">
              <a:latin typeface="Ancizar Sans" panose="020B0602040300000003" pitchFamily="34" charset="0"/>
            </a:endParaRPr>
          </a:p>
          <a:p>
            <a:pPr lvl="2"/>
            <a:r>
              <a:rPr lang="en-US" dirty="0" err="1">
                <a:latin typeface="Ancizar Sans" panose="020B0602040300000003" pitchFamily="34" charset="0"/>
              </a:rPr>
              <a:t>Primitivas</a:t>
            </a:r>
            <a:r>
              <a:rPr lang="en-US" dirty="0">
                <a:latin typeface="Ancizar Sans" panose="020B0602040300000003" pitchFamily="34" charset="0"/>
              </a:rPr>
              <a:t> para </a:t>
            </a:r>
            <a:r>
              <a:rPr lang="en-US" dirty="0" err="1">
                <a:latin typeface="Ancizar Sans" panose="020B0602040300000003" pitchFamily="34" charset="0"/>
              </a:rPr>
              <a:t>manipular</a:t>
            </a:r>
            <a:r>
              <a:rPr lang="en-US" dirty="0">
                <a:latin typeface="Ancizar Sans" panose="020B0602040300000003" pitchFamily="34" charset="0"/>
              </a:rPr>
              <a:t> </a:t>
            </a:r>
            <a:r>
              <a:rPr lang="en-US" dirty="0" err="1">
                <a:latin typeface="Ancizar Sans" panose="020B0602040300000003" pitchFamily="34" charset="0"/>
              </a:rPr>
              <a:t>archivos</a:t>
            </a:r>
            <a:r>
              <a:rPr lang="en-US" dirty="0">
                <a:latin typeface="Ancizar Sans" panose="020B0602040300000003" pitchFamily="34" charset="0"/>
              </a:rPr>
              <a:t> y </a:t>
            </a:r>
            <a:r>
              <a:rPr lang="en-US" dirty="0" err="1">
                <a:latin typeface="Ancizar Sans" panose="020B0602040300000003" pitchFamily="34" charset="0"/>
              </a:rPr>
              <a:t>directorios</a:t>
            </a:r>
            <a:endParaRPr lang="en-US" dirty="0">
              <a:latin typeface="Ancizar Sans" panose="020B0602040300000003" pitchFamily="34" charset="0"/>
            </a:endParaRPr>
          </a:p>
          <a:p>
            <a:pPr lvl="2"/>
            <a:r>
              <a:rPr lang="en-US" dirty="0" err="1">
                <a:latin typeface="Ancizar Sans" panose="020B0602040300000003" pitchFamily="34" charset="0"/>
              </a:rPr>
              <a:t>Mapeo</a:t>
            </a:r>
            <a:r>
              <a:rPr lang="en-US" dirty="0">
                <a:latin typeface="Ancizar Sans" panose="020B0602040300000003" pitchFamily="34" charset="0"/>
              </a:rPr>
              <a:t> de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archivos</a:t>
            </a:r>
            <a:r>
              <a:rPr lang="en-US" dirty="0">
                <a:latin typeface="Ancizar Sans" panose="020B0602040300000003" pitchFamily="34" charset="0"/>
              </a:rPr>
              <a:t> en </a:t>
            </a:r>
            <a:r>
              <a:rPr lang="en-US" dirty="0" err="1">
                <a:latin typeface="Ancizar Sans" panose="020B0602040300000003" pitchFamily="34" charset="0"/>
              </a:rPr>
              <a:t>almacenamiento</a:t>
            </a:r>
            <a:r>
              <a:rPr lang="en-US" dirty="0">
                <a:latin typeface="Ancizar Sans" panose="020B0602040300000003" pitchFamily="34" charset="0"/>
              </a:rPr>
              <a:t> </a:t>
            </a:r>
            <a:r>
              <a:rPr lang="en-US" dirty="0" err="1">
                <a:latin typeface="Ancizar Sans" panose="020B0602040300000003" pitchFamily="34" charset="0"/>
              </a:rPr>
              <a:t>secundario</a:t>
            </a:r>
            <a:endParaRPr lang="en-US" dirty="0">
              <a:latin typeface="Ancizar Sans" panose="020B0602040300000003" pitchFamily="34" charset="0"/>
            </a:endParaRPr>
          </a:p>
          <a:p>
            <a:pPr lvl="2"/>
            <a:r>
              <a:rPr lang="en-US" dirty="0" err="1">
                <a:latin typeface="Ancizar Sans" panose="020B0602040300000003" pitchFamily="34" charset="0"/>
              </a:rPr>
              <a:t>Copias</a:t>
            </a:r>
            <a:r>
              <a:rPr lang="en-US" dirty="0">
                <a:latin typeface="Ancizar Sans" panose="020B0602040300000003" pitchFamily="34" charset="0"/>
              </a:rPr>
              <a:t> de </a:t>
            </a:r>
            <a:r>
              <a:rPr lang="en-US" dirty="0" err="1">
                <a:latin typeface="Ancizar Sans" panose="020B0602040300000003" pitchFamily="34" charset="0"/>
              </a:rPr>
              <a:t>seguridad</a:t>
            </a:r>
            <a:r>
              <a:rPr lang="en-US" dirty="0">
                <a:latin typeface="Ancizar Sans" panose="020B0602040300000003" pitchFamily="34" charset="0"/>
              </a:rPr>
              <a:t> (backup) de </a:t>
            </a:r>
            <a:r>
              <a:rPr lang="en-US" dirty="0" err="1">
                <a:latin typeface="Ancizar Sans" panose="020B0602040300000003" pitchFamily="34" charset="0"/>
              </a:rPr>
              <a:t>archivos</a:t>
            </a:r>
            <a:r>
              <a:rPr lang="en-US" dirty="0">
                <a:latin typeface="Ancizar Sans" panose="020B0602040300000003" pitchFamily="34" charset="0"/>
              </a:rPr>
              <a:t> </a:t>
            </a:r>
            <a:r>
              <a:rPr lang="en-US" dirty="0" err="1">
                <a:latin typeface="Ancizar Sans" panose="020B0602040300000003" pitchFamily="34" charset="0"/>
              </a:rPr>
              <a:t>sobre</a:t>
            </a:r>
            <a:r>
              <a:rPr lang="en-US" dirty="0">
                <a:latin typeface="Ancizar Sans" panose="020B0602040300000003" pitchFamily="34" charset="0"/>
              </a:rPr>
              <a:t> </a:t>
            </a:r>
            <a:r>
              <a:rPr lang="en-US" dirty="0" err="1">
                <a:latin typeface="Ancizar Sans" panose="020B0602040300000003" pitchFamily="34" charset="0"/>
              </a:rPr>
              <a:t>medios</a:t>
            </a:r>
            <a:r>
              <a:rPr lang="en-US" dirty="0">
                <a:latin typeface="Ancizar Sans" panose="020B0602040300000003" pitchFamily="34" charset="0"/>
              </a:rPr>
              <a:t> de </a:t>
            </a:r>
            <a:r>
              <a:rPr lang="en-US" dirty="0" err="1">
                <a:latin typeface="Ancizar Sans" panose="020B0602040300000003" pitchFamily="34" charset="0"/>
              </a:rPr>
              <a:t>almacenamiento</a:t>
            </a:r>
            <a:r>
              <a:rPr lang="en-US" dirty="0">
                <a:latin typeface="Ancizar Sans" panose="020B0602040300000003" pitchFamily="34" charset="0"/>
              </a:rPr>
              <a:t> </a:t>
            </a:r>
            <a:r>
              <a:rPr lang="en-US" dirty="0" err="1">
                <a:latin typeface="Ancizar Sans" panose="020B0602040300000003" pitchFamily="34" charset="0"/>
              </a:rPr>
              <a:t>estables</a:t>
            </a:r>
            <a:r>
              <a:rPr lang="en-US" dirty="0">
                <a:latin typeface="Ancizar Sans" panose="020B0602040300000003" pitchFamily="34" charset="0"/>
              </a:rPr>
              <a:t> (no-</a:t>
            </a:r>
            <a:r>
              <a:rPr lang="en-US" dirty="0" err="1">
                <a:latin typeface="Ancizar Sans" panose="020B0602040300000003" pitchFamily="34" charset="0"/>
              </a:rPr>
              <a:t>volátil</a:t>
            </a:r>
            <a:r>
              <a:rPr lang="en-US" dirty="0">
                <a:latin typeface="Ancizar Sans" panose="020B0602040300000003" pitchFamily="34" charset="0"/>
              </a:rPr>
              <a:t>)</a:t>
            </a:r>
          </a:p>
          <a:p>
            <a:endParaRPr lang="es-CO" dirty="0">
              <a:latin typeface="Ancizar Sans" panose="020B0602040300000003" pitchFamily="34" charset="0"/>
            </a:endParaRPr>
          </a:p>
        </p:txBody>
      </p:sp>
      <p:sp>
        <p:nvSpPr>
          <p:cNvPr id="4" name="CuadroTexto 3">
            <a:extLst>
              <a:ext uri="{FF2B5EF4-FFF2-40B4-BE49-F238E27FC236}">
                <a16:creationId xmlns:a16="http://schemas.microsoft.com/office/drawing/2014/main" id="{2F178F3B-3085-23F4-62CB-A40A02357403}"/>
              </a:ext>
            </a:extLst>
          </p:cNvPr>
          <p:cNvSpPr txBox="1"/>
          <p:nvPr/>
        </p:nvSpPr>
        <p:spPr>
          <a:xfrm>
            <a:off x="2979730" y="5567699"/>
            <a:ext cx="6232540" cy="1015663"/>
          </a:xfrm>
          <a:prstGeom prst="rect">
            <a:avLst/>
          </a:prstGeom>
          <a:solidFill>
            <a:schemeClr val="accent3">
              <a:lumMod val="40000"/>
              <a:lumOff val="60000"/>
            </a:schemeClr>
          </a:solidFill>
        </p:spPr>
        <p:txBody>
          <a:bodyPr wrap="none" rtlCol="0">
            <a:spAutoFit/>
          </a:bodyPr>
          <a:lstStyle/>
          <a:p>
            <a:r>
              <a:rPr lang="es-CO" sz="2000" i="1" dirty="0"/>
              <a:t>Herramientas/comandos para “ver” el sistema de archivos</a:t>
            </a:r>
            <a:endParaRPr lang="es-CO" sz="2000" dirty="0"/>
          </a:p>
          <a:p>
            <a:r>
              <a:rPr lang="es-CO" sz="2000" b="1" dirty="0"/>
              <a:t>Windows:</a:t>
            </a:r>
            <a:r>
              <a:rPr lang="es-CO" sz="2000" dirty="0"/>
              <a:t> </a:t>
            </a:r>
            <a:r>
              <a:rPr lang="es-CO" sz="2000" dirty="0" err="1"/>
              <a:t>dir</a:t>
            </a:r>
            <a:r>
              <a:rPr lang="es-CO" sz="2000" dirty="0"/>
              <a:t>, tree</a:t>
            </a:r>
          </a:p>
          <a:p>
            <a:r>
              <a:rPr lang="es-CO" sz="2000" b="1" dirty="0"/>
              <a:t>Linux:</a:t>
            </a:r>
            <a:r>
              <a:rPr lang="es-CO" sz="2000" dirty="0"/>
              <a:t> </a:t>
            </a:r>
            <a:r>
              <a:rPr lang="es-CO" sz="2000" dirty="0" err="1"/>
              <a:t>ls</a:t>
            </a:r>
            <a:r>
              <a:rPr lang="es-CO" sz="2000" dirty="0"/>
              <a:t> –al, tree </a:t>
            </a:r>
          </a:p>
        </p:txBody>
      </p:sp>
      <p:sp>
        <p:nvSpPr>
          <p:cNvPr id="6" name="CuadroTexto 5">
            <a:extLst>
              <a:ext uri="{FF2B5EF4-FFF2-40B4-BE49-F238E27FC236}">
                <a16:creationId xmlns:a16="http://schemas.microsoft.com/office/drawing/2014/main" id="{BBE974FC-9313-FB43-2CF4-7F594A7C0907}"/>
              </a:ext>
            </a:extLst>
          </p:cNvPr>
          <p:cNvSpPr txBox="1"/>
          <p:nvPr/>
        </p:nvSpPr>
        <p:spPr>
          <a:xfrm>
            <a:off x="8606162" y="3497675"/>
            <a:ext cx="2493375" cy="369332"/>
          </a:xfrm>
          <a:prstGeom prst="rect">
            <a:avLst/>
          </a:prstGeom>
          <a:solidFill>
            <a:schemeClr val="accent5">
              <a:lumMod val="60000"/>
              <a:lumOff val="40000"/>
            </a:schemeClr>
          </a:solidFill>
          <a:ln w="25400">
            <a:solidFill>
              <a:schemeClr val="accent3">
                <a:lumMod val="50000"/>
              </a:schemeClr>
            </a:solidFill>
          </a:ln>
        </p:spPr>
        <p:txBody>
          <a:bodyPr wrap="none" rtlCol="0">
            <a:spAutoFit/>
          </a:bodyPr>
          <a:lstStyle/>
          <a:p>
            <a:r>
              <a:rPr lang="en-US" b="1" dirty="0">
                <a:solidFill>
                  <a:srgbClr val="0A0B0C"/>
                </a:solidFill>
                <a:latin typeface="-apple-system"/>
              </a:rPr>
              <a:t>FAT32, NTFS, ext3 y ext4</a:t>
            </a:r>
          </a:p>
        </p:txBody>
      </p:sp>
    </p:spTree>
    <p:extLst>
      <p:ext uri="{BB962C8B-B14F-4D97-AF65-F5344CB8AC3E}">
        <p14:creationId xmlns:p14="http://schemas.microsoft.com/office/powerpoint/2010/main" val="3864668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latin typeface="Ancizar Sans" panose="020B0602040300000003" pitchFamily="34" charset="0"/>
              </a:rPr>
              <a:t>Gestión de almacenamiento masivo</a:t>
            </a:r>
          </a:p>
        </p:txBody>
      </p:sp>
      <p:sp>
        <p:nvSpPr>
          <p:cNvPr id="3" name="Marcador de contenido 2"/>
          <p:cNvSpPr>
            <a:spLocks noGrp="1"/>
          </p:cNvSpPr>
          <p:nvPr>
            <p:ph idx="1"/>
          </p:nvPr>
        </p:nvSpPr>
        <p:spPr>
          <a:xfrm>
            <a:off x="609600" y="1600202"/>
            <a:ext cx="10972800" cy="5083128"/>
          </a:xfrm>
        </p:spPr>
        <p:txBody>
          <a:bodyPr>
            <a:normAutofit fontScale="70000" lnSpcReduction="20000"/>
          </a:bodyPr>
          <a:lstStyle/>
          <a:p>
            <a:r>
              <a:rPr lang="en-US" dirty="0" err="1">
                <a:latin typeface="Ancizar Sans" panose="020B0602040300000003" pitchFamily="34" charset="0"/>
              </a:rPr>
              <a:t>Usualmente</a:t>
            </a:r>
            <a:r>
              <a:rPr lang="en-US" dirty="0">
                <a:latin typeface="Ancizar Sans" panose="020B0602040300000003" pitchFamily="34" charset="0"/>
              </a:rPr>
              <a:t> se </a:t>
            </a:r>
            <a:r>
              <a:rPr lang="en-US" dirty="0" err="1">
                <a:latin typeface="Ancizar Sans" panose="020B0602040300000003" pitchFamily="34" charset="0"/>
              </a:rPr>
              <a:t>utilizan</a:t>
            </a:r>
            <a:r>
              <a:rPr lang="en-US" dirty="0">
                <a:latin typeface="Ancizar Sans" panose="020B0602040300000003" pitchFamily="34" charset="0"/>
              </a:rPr>
              <a:t> discos para </a:t>
            </a:r>
            <a:r>
              <a:rPr lang="en-US" dirty="0" err="1">
                <a:latin typeface="Ancizar Sans" panose="020B0602040300000003" pitchFamily="34" charset="0"/>
              </a:rPr>
              <a:t>almacenar</a:t>
            </a:r>
            <a:r>
              <a:rPr lang="en-US" dirty="0">
                <a:latin typeface="Ancizar Sans" panose="020B0602040300000003" pitchFamily="34" charset="0"/>
              </a:rPr>
              <a:t> </a:t>
            </a:r>
            <a:r>
              <a:rPr lang="en-US" dirty="0" err="1">
                <a:latin typeface="Ancizar Sans" panose="020B0602040300000003" pitchFamily="34" charset="0"/>
              </a:rPr>
              <a:t>datos</a:t>
            </a:r>
            <a:r>
              <a:rPr lang="en-US" dirty="0">
                <a:latin typeface="Ancizar Sans" panose="020B0602040300000003" pitchFamily="34" charset="0"/>
              </a:rPr>
              <a:t> que no </a:t>
            </a:r>
            <a:r>
              <a:rPr lang="en-US" dirty="0" err="1">
                <a:latin typeface="Ancizar Sans" panose="020B0602040300000003" pitchFamily="34" charset="0"/>
              </a:rPr>
              <a:t>están</a:t>
            </a:r>
            <a:r>
              <a:rPr lang="en-US" dirty="0">
                <a:latin typeface="Ancizar Sans" panose="020B0602040300000003" pitchFamily="34" charset="0"/>
              </a:rPr>
              <a:t> en la </a:t>
            </a:r>
            <a:r>
              <a:rPr lang="en-US" dirty="0" err="1">
                <a:latin typeface="Ancizar Sans" panose="020B0602040300000003" pitchFamily="34" charset="0"/>
              </a:rPr>
              <a:t>memoria</a:t>
            </a:r>
            <a:r>
              <a:rPr lang="en-US" dirty="0">
                <a:latin typeface="Ancizar Sans" panose="020B0602040300000003" pitchFamily="34" charset="0"/>
              </a:rPr>
              <a:t> principal o </a:t>
            </a:r>
            <a:r>
              <a:rPr lang="en-US" dirty="0" err="1">
                <a:latin typeface="Ancizar Sans" panose="020B0602040300000003" pitchFamily="34" charset="0"/>
              </a:rPr>
              <a:t>los</a:t>
            </a:r>
            <a:r>
              <a:rPr lang="en-US" dirty="0">
                <a:latin typeface="Ancizar Sans" panose="020B0602040300000003" pitchFamily="34" charset="0"/>
              </a:rPr>
              <a:t> </a:t>
            </a:r>
            <a:r>
              <a:rPr lang="en-US" dirty="0" err="1">
                <a:latin typeface="Ancizar Sans" panose="020B0602040300000003" pitchFamily="34" charset="0"/>
              </a:rPr>
              <a:t>datos</a:t>
            </a:r>
            <a:r>
              <a:rPr lang="en-US" dirty="0">
                <a:latin typeface="Ancizar Sans" panose="020B0602040300000003" pitchFamily="34" charset="0"/>
              </a:rPr>
              <a:t> que </a:t>
            </a:r>
            <a:r>
              <a:rPr lang="en-US" dirty="0" err="1">
                <a:latin typeface="Ancizar Sans" panose="020B0602040300000003" pitchFamily="34" charset="0"/>
              </a:rPr>
              <a:t>deben</a:t>
            </a:r>
            <a:r>
              <a:rPr lang="en-US" dirty="0">
                <a:latin typeface="Ancizar Sans" panose="020B0602040300000003" pitchFamily="34" charset="0"/>
              </a:rPr>
              <a:t> </a:t>
            </a:r>
            <a:r>
              <a:rPr lang="en-US" dirty="0" err="1">
                <a:latin typeface="Ancizar Sans" panose="020B0602040300000003" pitchFamily="34" charset="0"/>
              </a:rPr>
              <a:t>guardarse</a:t>
            </a:r>
            <a:r>
              <a:rPr lang="en-US" dirty="0">
                <a:latin typeface="Ancizar Sans" panose="020B0602040300000003" pitchFamily="34" charset="0"/>
              </a:rPr>
              <a:t> </a:t>
            </a:r>
            <a:r>
              <a:rPr lang="en-US" dirty="0" err="1">
                <a:latin typeface="Ancizar Sans" panose="020B0602040300000003" pitchFamily="34" charset="0"/>
              </a:rPr>
              <a:t>por</a:t>
            </a:r>
            <a:r>
              <a:rPr lang="en-US" dirty="0">
                <a:latin typeface="Ancizar Sans" panose="020B0602040300000003" pitchFamily="34" charset="0"/>
              </a:rPr>
              <a:t> un largo </a:t>
            </a:r>
            <a:r>
              <a:rPr lang="en-US" dirty="0" err="1">
                <a:latin typeface="Ancizar Sans" panose="020B0602040300000003" pitchFamily="34" charset="0"/>
              </a:rPr>
              <a:t>tiempo</a:t>
            </a:r>
            <a:endParaRPr lang="en-US" dirty="0">
              <a:latin typeface="Ancizar Sans" panose="020B0602040300000003" pitchFamily="34" charset="0"/>
            </a:endParaRPr>
          </a:p>
          <a:p>
            <a:r>
              <a:rPr lang="en-US" dirty="0">
                <a:latin typeface="Ancizar Sans" panose="020B0602040300000003" pitchFamily="34" charset="0"/>
              </a:rPr>
              <a:t>La </a:t>
            </a:r>
            <a:r>
              <a:rPr lang="en-US" dirty="0" err="1">
                <a:latin typeface="Ancizar Sans" panose="020B0602040300000003" pitchFamily="34" charset="0"/>
              </a:rPr>
              <a:t>gestión</a:t>
            </a:r>
            <a:r>
              <a:rPr lang="en-US" dirty="0">
                <a:latin typeface="Ancizar Sans" panose="020B0602040300000003" pitchFamily="34" charset="0"/>
              </a:rPr>
              <a:t> </a:t>
            </a:r>
            <a:r>
              <a:rPr lang="en-US" dirty="0" err="1">
                <a:latin typeface="Ancizar Sans" panose="020B0602040300000003" pitchFamily="34" charset="0"/>
              </a:rPr>
              <a:t>adecuada</a:t>
            </a:r>
            <a:r>
              <a:rPr lang="en-US" dirty="0">
                <a:latin typeface="Ancizar Sans" panose="020B0602040300000003" pitchFamily="34" charset="0"/>
              </a:rPr>
              <a:t> </a:t>
            </a:r>
            <a:r>
              <a:rPr lang="en-US" dirty="0" err="1">
                <a:latin typeface="Ancizar Sans" panose="020B0602040300000003" pitchFamily="34" charset="0"/>
              </a:rPr>
              <a:t>es</a:t>
            </a:r>
            <a:r>
              <a:rPr lang="en-US" dirty="0">
                <a:latin typeface="Ancizar Sans" panose="020B0602040300000003" pitchFamily="34" charset="0"/>
              </a:rPr>
              <a:t> de </a:t>
            </a:r>
            <a:r>
              <a:rPr lang="en-US" dirty="0" err="1">
                <a:latin typeface="Ancizar Sans" panose="020B0602040300000003" pitchFamily="34" charset="0"/>
              </a:rPr>
              <a:t>importancia</a:t>
            </a:r>
            <a:r>
              <a:rPr lang="en-US" dirty="0">
                <a:latin typeface="Ancizar Sans" panose="020B0602040300000003" pitchFamily="34" charset="0"/>
              </a:rPr>
              <a:t> central</a:t>
            </a:r>
          </a:p>
          <a:p>
            <a:r>
              <a:rPr lang="en-US" dirty="0">
                <a:latin typeface="Ancizar Sans" panose="020B0602040300000003" pitchFamily="34" charset="0"/>
              </a:rPr>
              <a:t>La </a:t>
            </a:r>
            <a:r>
              <a:rPr lang="en-US" dirty="0" err="1">
                <a:latin typeface="Ancizar Sans" panose="020B0602040300000003" pitchFamily="34" charset="0"/>
              </a:rPr>
              <a:t>rapidez</a:t>
            </a:r>
            <a:r>
              <a:rPr lang="en-US" dirty="0">
                <a:latin typeface="Ancizar Sans" panose="020B0602040300000003" pitchFamily="34" charset="0"/>
              </a:rPr>
              <a:t> total de las </a:t>
            </a:r>
            <a:r>
              <a:rPr lang="en-US" dirty="0" err="1">
                <a:latin typeface="Ancizar Sans" panose="020B0602040300000003" pitchFamily="34" charset="0"/>
              </a:rPr>
              <a:t>operaciones</a:t>
            </a:r>
            <a:r>
              <a:rPr lang="en-US" dirty="0">
                <a:latin typeface="Ancizar Sans" panose="020B0602040300000003" pitchFamily="34" charset="0"/>
              </a:rPr>
              <a:t> del </a:t>
            </a:r>
            <a:r>
              <a:rPr lang="en-US" dirty="0" err="1">
                <a:latin typeface="Ancizar Sans" panose="020B0602040300000003" pitchFamily="34" charset="0"/>
              </a:rPr>
              <a:t>computador</a:t>
            </a:r>
            <a:r>
              <a:rPr lang="en-US" dirty="0">
                <a:latin typeface="Ancizar Sans" panose="020B0602040300000003" pitchFamily="34" charset="0"/>
              </a:rPr>
              <a:t> </a:t>
            </a:r>
            <a:r>
              <a:rPr lang="en-US" dirty="0" err="1">
                <a:latin typeface="Ancizar Sans" panose="020B0602040300000003" pitchFamily="34" charset="0"/>
              </a:rPr>
              <a:t>depende</a:t>
            </a:r>
            <a:r>
              <a:rPr lang="en-US" dirty="0">
                <a:latin typeface="Ancizar Sans" panose="020B0602040300000003" pitchFamily="34" charset="0"/>
              </a:rPr>
              <a:t> del </a:t>
            </a:r>
            <a:r>
              <a:rPr lang="en-US" dirty="0" err="1">
                <a:latin typeface="Ancizar Sans" panose="020B0602040300000003" pitchFamily="34" charset="0"/>
              </a:rPr>
              <a:t>subsistema</a:t>
            </a:r>
            <a:r>
              <a:rPr lang="en-US" dirty="0">
                <a:latin typeface="Ancizar Sans" panose="020B0602040300000003" pitchFamily="34" charset="0"/>
              </a:rPr>
              <a:t> de </a:t>
            </a:r>
            <a:r>
              <a:rPr lang="en-US" dirty="0" err="1">
                <a:latin typeface="Ancizar Sans" panose="020B0602040300000003" pitchFamily="34" charset="0"/>
              </a:rPr>
              <a:t>gestión</a:t>
            </a:r>
            <a:r>
              <a:rPr lang="en-US" dirty="0">
                <a:latin typeface="Ancizar Sans" panose="020B0602040300000003" pitchFamily="34" charset="0"/>
              </a:rPr>
              <a:t> de disco y </a:t>
            </a:r>
            <a:r>
              <a:rPr lang="en-US" dirty="0" err="1">
                <a:latin typeface="Ancizar Sans" panose="020B0602040300000003" pitchFamily="34" charset="0"/>
              </a:rPr>
              <a:t>sus</a:t>
            </a:r>
            <a:r>
              <a:rPr lang="en-US" dirty="0">
                <a:latin typeface="Ancizar Sans" panose="020B0602040300000003" pitchFamily="34" charset="0"/>
              </a:rPr>
              <a:t> </a:t>
            </a:r>
            <a:r>
              <a:rPr lang="en-US" dirty="0" err="1">
                <a:latin typeface="Ancizar Sans" panose="020B0602040300000003" pitchFamily="34" charset="0"/>
              </a:rPr>
              <a:t>algoritmos</a:t>
            </a:r>
            <a:endParaRPr lang="en-US" dirty="0">
              <a:latin typeface="Ancizar Sans" panose="020B0602040300000003" pitchFamily="34" charset="0"/>
            </a:endParaRPr>
          </a:p>
          <a:p>
            <a:r>
              <a:rPr lang="en-US" dirty="0" err="1">
                <a:latin typeface="Ancizar Sans" panose="020B0602040300000003" pitchFamily="34" charset="0"/>
              </a:rPr>
              <a:t>Actividades</a:t>
            </a:r>
            <a:r>
              <a:rPr lang="en-US" dirty="0">
                <a:latin typeface="Ancizar Sans" panose="020B0602040300000003" pitchFamily="34" charset="0"/>
              </a:rPr>
              <a:t> del </a:t>
            </a:r>
            <a:r>
              <a:rPr lang="en-US" dirty="0" err="1">
                <a:latin typeface="Ancizar Sans" panose="020B0602040300000003" pitchFamily="34" charset="0"/>
              </a:rPr>
              <a:t>sistema</a:t>
            </a:r>
            <a:r>
              <a:rPr lang="en-US" dirty="0">
                <a:latin typeface="Ancizar Sans" panose="020B0602040300000003" pitchFamily="34" charset="0"/>
              </a:rPr>
              <a:t> </a:t>
            </a:r>
            <a:r>
              <a:rPr lang="en-US" dirty="0" err="1">
                <a:latin typeface="Ancizar Sans" panose="020B0602040300000003" pitchFamily="34" charset="0"/>
              </a:rPr>
              <a:t>operativo</a:t>
            </a:r>
            <a:endParaRPr lang="en-US" dirty="0">
              <a:latin typeface="Ancizar Sans" panose="020B0602040300000003" pitchFamily="34" charset="0"/>
            </a:endParaRPr>
          </a:p>
          <a:p>
            <a:pPr lvl="1"/>
            <a:r>
              <a:rPr lang="en-US" dirty="0" err="1">
                <a:latin typeface="Ancizar Sans" panose="020B0602040300000003" pitchFamily="34" charset="0"/>
              </a:rPr>
              <a:t>Montaje</a:t>
            </a:r>
            <a:r>
              <a:rPr lang="en-US" dirty="0">
                <a:latin typeface="Ancizar Sans" panose="020B0602040300000003" pitchFamily="34" charset="0"/>
              </a:rPr>
              <a:t> y </a:t>
            </a:r>
            <a:r>
              <a:rPr lang="en-US" dirty="0" err="1">
                <a:latin typeface="Ancizar Sans" panose="020B0602040300000003" pitchFamily="34" charset="0"/>
              </a:rPr>
              <a:t>desmontaje</a:t>
            </a:r>
            <a:endParaRPr lang="en-US" dirty="0">
              <a:latin typeface="Ancizar Sans" panose="020B0602040300000003" pitchFamily="34" charset="0"/>
            </a:endParaRPr>
          </a:p>
          <a:p>
            <a:pPr lvl="1"/>
            <a:r>
              <a:rPr lang="en-US" dirty="0" err="1">
                <a:latin typeface="Ancizar Sans" panose="020B0602040300000003" pitchFamily="34" charset="0"/>
              </a:rPr>
              <a:t>Gestión</a:t>
            </a:r>
            <a:r>
              <a:rPr lang="en-US" dirty="0">
                <a:latin typeface="Ancizar Sans" panose="020B0602040300000003" pitchFamily="34" charset="0"/>
              </a:rPr>
              <a:t> del </a:t>
            </a:r>
            <a:r>
              <a:rPr lang="en-US" dirty="0" err="1">
                <a:latin typeface="Ancizar Sans" panose="020B0602040300000003" pitchFamily="34" charset="0"/>
              </a:rPr>
              <a:t>espacio</a:t>
            </a:r>
            <a:r>
              <a:rPr lang="en-US" dirty="0">
                <a:latin typeface="Ancizar Sans" panose="020B0602040300000003" pitchFamily="34" charset="0"/>
              </a:rPr>
              <a:t> libre</a:t>
            </a:r>
          </a:p>
          <a:p>
            <a:pPr lvl="1"/>
            <a:r>
              <a:rPr lang="en-US" dirty="0" err="1">
                <a:latin typeface="Ancizar Sans" panose="020B0602040300000003" pitchFamily="34" charset="0"/>
              </a:rPr>
              <a:t>Asignación</a:t>
            </a:r>
            <a:r>
              <a:rPr lang="en-US" dirty="0">
                <a:latin typeface="Ancizar Sans" panose="020B0602040300000003" pitchFamily="34" charset="0"/>
              </a:rPr>
              <a:t> de </a:t>
            </a:r>
            <a:r>
              <a:rPr lang="en-US" dirty="0" err="1">
                <a:latin typeface="Ancizar Sans" panose="020B0602040300000003" pitchFamily="34" charset="0"/>
              </a:rPr>
              <a:t>espacio</a:t>
            </a:r>
            <a:r>
              <a:rPr lang="en-US" dirty="0">
                <a:latin typeface="Ancizar Sans" panose="020B0602040300000003" pitchFamily="34" charset="0"/>
              </a:rPr>
              <a:t> de </a:t>
            </a:r>
            <a:r>
              <a:rPr lang="en-US" dirty="0" err="1">
                <a:latin typeface="Ancizar Sans" panose="020B0602040300000003" pitchFamily="34" charset="0"/>
              </a:rPr>
              <a:t>almacenamiento</a:t>
            </a:r>
            <a:endParaRPr lang="en-US" dirty="0">
              <a:latin typeface="Ancizar Sans" panose="020B0602040300000003" pitchFamily="34" charset="0"/>
            </a:endParaRPr>
          </a:p>
          <a:p>
            <a:pPr lvl="1"/>
            <a:r>
              <a:rPr lang="en-US" dirty="0" err="1">
                <a:latin typeface="Ancizar Sans" panose="020B0602040300000003" pitchFamily="34" charset="0"/>
              </a:rPr>
              <a:t>Planificación</a:t>
            </a:r>
            <a:r>
              <a:rPr lang="en-US" dirty="0">
                <a:latin typeface="Ancizar Sans" panose="020B0602040300000003" pitchFamily="34" charset="0"/>
              </a:rPr>
              <a:t> (scheduling) del disco</a:t>
            </a:r>
          </a:p>
          <a:p>
            <a:pPr lvl="1"/>
            <a:r>
              <a:rPr lang="en-US" dirty="0" err="1">
                <a:latin typeface="Ancizar Sans" panose="020B0602040300000003" pitchFamily="34" charset="0"/>
              </a:rPr>
              <a:t>Particionamiento</a:t>
            </a:r>
            <a:endParaRPr lang="en-US" dirty="0">
              <a:latin typeface="Ancizar Sans" panose="020B0602040300000003" pitchFamily="34" charset="0"/>
            </a:endParaRPr>
          </a:p>
          <a:p>
            <a:pPr lvl="1"/>
            <a:r>
              <a:rPr lang="en-US" dirty="0" err="1">
                <a:latin typeface="Ancizar Sans" panose="020B0602040300000003" pitchFamily="34" charset="0"/>
              </a:rPr>
              <a:t>protección</a:t>
            </a:r>
            <a:endParaRPr lang="en-US" dirty="0">
              <a:latin typeface="Ancizar Sans" panose="020B0602040300000003" pitchFamily="34" charset="0"/>
            </a:endParaRPr>
          </a:p>
          <a:p>
            <a:r>
              <a:rPr lang="en-US" dirty="0">
                <a:latin typeface="Ancizar Sans" panose="020B0602040300000003" pitchFamily="34" charset="0"/>
              </a:rPr>
              <a:t>No </a:t>
            </a:r>
            <a:r>
              <a:rPr lang="en-US" dirty="0" err="1">
                <a:latin typeface="Ancizar Sans" panose="020B0602040300000003" pitchFamily="34" charset="0"/>
              </a:rPr>
              <a:t>todo</a:t>
            </a:r>
            <a:r>
              <a:rPr lang="en-US" dirty="0">
                <a:latin typeface="Ancizar Sans" panose="020B0602040300000003" pitchFamily="34" charset="0"/>
              </a:rPr>
              <a:t> el </a:t>
            </a:r>
            <a:r>
              <a:rPr lang="en-US" dirty="0" err="1">
                <a:latin typeface="Ancizar Sans" panose="020B0602040300000003" pitchFamily="34" charset="0"/>
              </a:rPr>
              <a:t>almacenamiento</a:t>
            </a:r>
            <a:r>
              <a:rPr lang="en-US" dirty="0">
                <a:latin typeface="Ancizar Sans" panose="020B0602040300000003" pitchFamily="34" charset="0"/>
              </a:rPr>
              <a:t> </a:t>
            </a:r>
            <a:r>
              <a:rPr lang="en-US" dirty="0" err="1">
                <a:latin typeface="Ancizar Sans" panose="020B0602040300000003" pitchFamily="34" charset="0"/>
              </a:rPr>
              <a:t>debe</a:t>
            </a:r>
            <a:r>
              <a:rPr lang="en-US" dirty="0">
                <a:latin typeface="Ancizar Sans" panose="020B0602040300000003" pitchFamily="34" charset="0"/>
              </a:rPr>
              <a:t> </a:t>
            </a:r>
            <a:r>
              <a:rPr lang="en-US" dirty="0" err="1">
                <a:latin typeface="Ancizar Sans" panose="020B0602040300000003" pitchFamily="34" charset="0"/>
              </a:rPr>
              <a:t>ser</a:t>
            </a:r>
            <a:r>
              <a:rPr lang="en-US" dirty="0">
                <a:latin typeface="Ancizar Sans" panose="020B0602040300000003" pitchFamily="34" charset="0"/>
              </a:rPr>
              <a:t> de </a:t>
            </a:r>
            <a:r>
              <a:rPr lang="en-US" dirty="0" err="1">
                <a:latin typeface="Ancizar Sans" panose="020B0602040300000003" pitchFamily="34" charset="0"/>
              </a:rPr>
              <a:t>alta</a:t>
            </a:r>
            <a:r>
              <a:rPr lang="en-US" dirty="0">
                <a:latin typeface="Ancizar Sans" panose="020B0602040300000003" pitchFamily="34" charset="0"/>
              </a:rPr>
              <a:t> </a:t>
            </a:r>
            <a:r>
              <a:rPr lang="en-US" dirty="0" err="1">
                <a:latin typeface="Ancizar Sans" panose="020B0602040300000003" pitchFamily="34" charset="0"/>
              </a:rPr>
              <a:t>velocidad</a:t>
            </a:r>
            <a:endParaRPr lang="en-US" dirty="0">
              <a:latin typeface="Ancizar Sans" panose="020B0602040300000003" pitchFamily="34" charset="0"/>
            </a:endParaRPr>
          </a:p>
          <a:p>
            <a:pPr lvl="1"/>
            <a:r>
              <a:rPr lang="en-US" dirty="0" err="1">
                <a:latin typeface="Ancizar Sans" panose="020B0602040300000003" pitchFamily="34" charset="0"/>
              </a:rPr>
              <a:t>Almacenamiento</a:t>
            </a:r>
            <a:r>
              <a:rPr lang="en-US" dirty="0">
                <a:latin typeface="Ancizar Sans" panose="020B0602040300000003" pitchFamily="34" charset="0"/>
              </a:rPr>
              <a:t> </a:t>
            </a:r>
            <a:r>
              <a:rPr lang="en-US" dirty="0" err="1">
                <a:latin typeface="Ancizar Sans" panose="020B0602040300000003" pitchFamily="34" charset="0"/>
              </a:rPr>
              <a:t>terciario</a:t>
            </a:r>
            <a:r>
              <a:rPr lang="en-US" dirty="0">
                <a:latin typeface="Ancizar Sans" panose="020B0602040300000003" pitchFamily="34" charset="0"/>
              </a:rPr>
              <a:t> </a:t>
            </a:r>
            <a:r>
              <a:rPr lang="en-US" dirty="0" err="1">
                <a:latin typeface="Ancizar Sans" panose="020B0602040300000003" pitchFamily="34" charset="0"/>
              </a:rPr>
              <a:t>incluye</a:t>
            </a:r>
            <a:r>
              <a:rPr lang="en-US" dirty="0">
                <a:latin typeface="Ancizar Sans" panose="020B0602040300000003" pitchFamily="34" charset="0"/>
              </a:rPr>
              <a:t> discos </a:t>
            </a:r>
            <a:r>
              <a:rPr lang="en-US" dirty="0" err="1">
                <a:latin typeface="Ancizar Sans" panose="020B0602040300000003" pitchFamily="34" charset="0"/>
              </a:rPr>
              <a:t>ópticos</a:t>
            </a:r>
            <a:r>
              <a:rPr lang="en-US" dirty="0">
                <a:latin typeface="Ancizar Sans" panose="020B0602040300000003" pitchFamily="34" charset="0"/>
              </a:rPr>
              <a:t>, </a:t>
            </a:r>
            <a:r>
              <a:rPr lang="en-US" dirty="0" err="1">
                <a:latin typeface="Ancizar Sans" panose="020B0602040300000003" pitchFamily="34" charset="0"/>
              </a:rPr>
              <a:t>cintas</a:t>
            </a:r>
            <a:r>
              <a:rPr lang="en-US" dirty="0">
                <a:latin typeface="Ancizar Sans" panose="020B0602040300000003" pitchFamily="34" charset="0"/>
              </a:rPr>
              <a:t> </a:t>
            </a:r>
            <a:r>
              <a:rPr lang="en-US" dirty="0" err="1">
                <a:latin typeface="Ancizar Sans" panose="020B0602040300000003" pitchFamily="34" charset="0"/>
              </a:rPr>
              <a:t>magnéticas</a:t>
            </a:r>
            <a:endParaRPr lang="en-US" dirty="0">
              <a:latin typeface="Ancizar Sans" panose="020B0602040300000003" pitchFamily="34" charset="0"/>
            </a:endParaRPr>
          </a:p>
          <a:p>
            <a:pPr lvl="1"/>
            <a:r>
              <a:rPr lang="en-US" dirty="0" err="1">
                <a:latin typeface="Ancizar Sans" panose="020B0602040300000003" pitchFamily="34" charset="0"/>
              </a:rPr>
              <a:t>También</a:t>
            </a:r>
            <a:r>
              <a:rPr lang="en-US" dirty="0">
                <a:latin typeface="Ancizar Sans" panose="020B0602040300000003" pitchFamily="34" charset="0"/>
              </a:rPr>
              <a:t> </a:t>
            </a:r>
            <a:r>
              <a:rPr lang="en-US" dirty="0" err="1">
                <a:latin typeface="Ancizar Sans" panose="020B0602040300000003" pitchFamily="34" charset="0"/>
              </a:rPr>
              <a:t>debe</a:t>
            </a:r>
            <a:r>
              <a:rPr lang="en-US" dirty="0">
                <a:latin typeface="Ancizar Sans" panose="020B0602040300000003" pitchFamily="34" charset="0"/>
              </a:rPr>
              <a:t> </a:t>
            </a:r>
            <a:r>
              <a:rPr lang="en-US" dirty="0" err="1">
                <a:latin typeface="Ancizar Sans" panose="020B0602040300000003" pitchFamily="34" charset="0"/>
              </a:rPr>
              <a:t>ser</a:t>
            </a:r>
            <a:r>
              <a:rPr lang="en-US" dirty="0">
                <a:latin typeface="Ancizar Sans" panose="020B0602040300000003" pitchFamily="34" charset="0"/>
              </a:rPr>
              <a:t> </a:t>
            </a:r>
            <a:r>
              <a:rPr lang="en-US" dirty="0" err="1">
                <a:latin typeface="Ancizar Sans" panose="020B0602040300000003" pitchFamily="34" charset="0"/>
              </a:rPr>
              <a:t>administrado</a:t>
            </a:r>
            <a:r>
              <a:rPr lang="en-US" dirty="0">
                <a:latin typeface="Ancizar Sans" panose="020B0602040300000003" pitchFamily="34" charset="0"/>
              </a:rPr>
              <a:t> – </a:t>
            </a:r>
            <a:r>
              <a:rPr lang="en-US" dirty="0" err="1">
                <a:latin typeface="Ancizar Sans" panose="020B0602040300000003" pitchFamily="34" charset="0"/>
              </a:rPr>
              <a:t>por</a:t>
            </a:r>
            <a:r>
              <a:rPr lang="en-US" dirty="0">
                <a:latin typeface="Ancizar Sans" panose="020B0602040300000003" pitchFamily="34" charset="0"/>
              </a:rPr>
              <a:t> el Sistema </a:t>
            </a:r>
            <a:r>
              <a:rPr lang="en-US" dirty="0" err="1">
                <a:latin typeface="Ancizar Sans" panose="020B0602040300000003" pitchFamily="34" charset="0"/>
              </a:rPr>
              <a:t>operativo</a:t>
            </a:r>
            <a:r>
              <a:rPr lang="en-US" dirty="0">
                <a:latin typeface="Ancizar Sans" panose="020B0602040300000003" pitchFamily="34" charset="0"/>
              </a:rPr>
              <a:t> o </a:t>
            </a:r>
            <a:r>
              <a:rPr lang="en-US" dirty="0" err="1">
                <a:latin typeface="Ancizar Sans" panose="020B0602040300000003" pitchFamily="34" charset="0"/>
              </a:rPr>
              <a:t>aplicaciones</a:t>
            </a:r>
            <a:r>
              <a:rPr lang="en-US" dirty="0">
                <a:latin typeface="Ancizar Sans" panose="020B0602040300000003" pitchFamily="34" charset="0"/>
              </a:rPr>
              <a:t> </a:t>
            </a:r>
            <a:r>
              <a:rPr lang="en-US" dirty="0" err="1">
                <a:latin typeface="Ancizar Sans" panose="020B0602040300000003" pitchFamily="34" charset="0"/>
              </a:rPr>
              <a:t>especializadas</a:t>
            </a:r>
            <a:endParaRPr lang="en-US" dirty="0">
              <a:latin typeface="Ancizar Sans" panose="020B0602040300000003" pitchFamily="34" charset="0"/>
            </a:endParaRPr>
          </a:p>
          <a:p>
            <a:pPr lvl="1"/>
            <a:r>
              <a:rPr lang="en-US" dirty="0" err="1">
                <a:latin typeface="Ancizar Sans" panose="020B0602040300000003" pitchFamily="34" charset="0"/>
              </a:rPr>
              <a:t>Varía</a:t>
            </a:r>
            <a:r>
              <a:rPr lang="en-US" dirty="0">
                <a:latin typeface="Ancizar Sans" panose="020B0602040300000003" pitchFamily="34" charset="0"/>
              </a:rPr>
              <a:t> entre WORM (write-once, read-many-times) y RW (read-write)</a:t>
            </a:r>
          </a:p>
        </p:txBody>
      </p:sp>
      <p:sp>
        <p:nvSpPr>
          <p:cNvPr id="4" name="CuadroTexto 3">
            <a:extLst>
              <a:ext uri="{FF2B5EF4-FFF2-40B4-BE49-F238E27FC236}">
                <a16:creationId xmlns:a16="http://schemas.microsoft.com/office/drawing/2014/main" id="{7498129C-9953-4AC7-483E-2DB686FE404F}"/>
              </a:ext>
            </a:extLst>
          </p:cNvPr>
          <p:cNvSpPr txBox="1"/>
          <p:nvPr/>
        </p:nvSpPr>
        <p:spPr>
          <a:xfrm>
            <a:off x="2518546" y="5567699"/>
            <a:ext cx="7154907" cy="1015663"/>
          </a:xfrm>
          <a:prstGeom prst="rect">
            <a:avLst/>
          </a:prstGeom>
          <a:solidFill>
            <a:schemeClr val="accent3">
              <a:lumMod val="40000"/>
              <a:lumOff val="60000"/>
            </a:schemeClr>
          </a:solidFill>
        </p:spPr>
        <p:txBody>
          <a:bodyPr wrap="none" rtlCol="0">
            <a:spAutoFit/>
          </a:bodyPr>
          <a:lstStyle/>
          <a:p>
            <a:r>
              <a:rPr lang="es-CO" sz="2000" i="1" dirty="0"/>
              <a:t>Herramientas/comandos para “ver” las características de los discos</a:t>
            </a:r>
            <a:endParaRPr lang="es-CO" sz="2000" dirty="0"/>
          </a:p>
          <a:p>
            <a:r>
              <a:rPr lang="es-CO" sz="2000" b="1" dirty="0"/>
              <a:t>Windows:</a:t>
            </a:r>
            <a:r>
              <a:rPr lang="es-CO" sz="2000" dirty="0"/>
              <a:t> usar explorador de archivos y ver las propiedades</a:t>
            </a:r>
          </a:p>
          <a:p>
            <a:r>
              <a:rPr lang="es-CO" sz="2000" b="1" dirty="0"/>
              <a:t>Linux:</a:t>
            </a:r>
            <a:r>
              <a:rPr lang="es-CO" sz="2000" dirty="0"/>
              <a:t> </a:t>
            </a:r>
            <a:r>
              <a:rPr lang="es-CO" sz="2000" dirty="0" err="1"/>
              <a:t>df</a:t>
            </a:r>
            <a:r>
              <a:rPr lang="es-CO" sz="2000" dirty="0"/>
              <a:t> –h, </a:t>
            </a:r>
            <a:r>
              <a:rPr lang="es-CO" sz="2000" dirty="0" err="1"/>
              <a:t>fdisk</a:t>
            </a:r>
            <a:r>
              <a:rPr lang="es-CO" sz="2000" dirty="0"/>
              <a:t> –l, </a:t>
            </a:r>
          </a:p>
        </p:txBody>
      </p:sp>
    </p:spTree>
    <p:extLst>
      <p:ext uri="{BB962C8B-B14F-4D97-AF65-F5344CB8AC3E}">
        <p14:creationId xmlns:p14="http://schemas.microsoft.com/office/powerpoint/2010/main" val="148849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EF00D7C-0307-489B-8FAA-39C5FA671508}"/>
              </a:ext>
            </a:extLst>
          </p:cNvPr>
          <p:cNvSpPr>
            <a:spLocks noGrp="1"/>
          </p:cNvSpPr>
          <p:nvPr>
            <p:ph type="title"/>
          </p:nvPr>
        </p:nvSpPr>
        <p:spPr>
          <a:xfrm>
            <a:off x="838200" y="365125"/>
            <a:ext cx="10515600" cy="1325563"/>
          </a:xfrm>
        </p:spPr>
        <p:txBody>
          <a:bodyPr>
            <a:normAutofit/>
          </a:bodyPr>
          <a:lstStyle/>
          <a:p>
            <a:r>
              <a:rPr lang="es-CO" sz="5400"/>
              <a:t>Caching (otra vez…)</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D1B9F7F-2D16-46B0-A523-99BFAC3AC444}"/>
              </a:ext>
            </a:extLst>
          </p:cNvPr>
          <p:cNvSpPr>
            <a:spLocks noGrp="1"/>
          </p:cNvSpPr>
          <p:nvPr>
            <p:ph idx="1"/>
          </p:nvPr>
        </p:nvSpPr>
        <p:spPr>
          <a:xfrm>
            <a:off x="838200" y="1929384"/>
            <a:ext cx="10515600" cy="4251960"/>
          </a:xfrm>
        </p:spPr>
        <p:txBody>
          <a:bodyPr>
            <a:normAutofit/>
          </a:bodyPr>
          <a:lstStyle/>
          <a:p>
            <a:r>
              <a:rPr lang="es-CO" sz="2200"/>
              <a:t>Es un principio de almacenamiento muy importante, realizado en muchos niveles en un computador (hardware, sistema operativo, software)</a:t>
            </a:r>
          </a:p>
          <a:p>
            <a:r>
              <a:rPr lang="es-CO" sz="2200"/>
              <a:t>LA información que está en uso se copia de manera temporal desde almacenamiento más lento a almacenamiento de acceso más rápido.</a:t>
            </a:r>
          </a:p>
          <a:p>
            <a:r>
              <a:rPr lang="es-CO" sz="2200"/>
              <a:t>El almacenamiento más rápido (cache) revisa antes si ya tiene copia de la información:</a:t>
            </a:r>
          </a:p>
          <a:p>
            <a:pPr lvl="1"/>
            <a:r>
              <a:rPr lang="es-CO" sz="2200"/>
              <a:t>Si ya tiene copia es usada directamente desde el cache</a:t>
            </a:r>
          </a:p>
          <a:p>
            <a:pPr lvl="1"/>
            <a:r>
              <a:rPr lang="es-CO" sz="2200"/>
              <a:t>Si no tiene copia, los datos son copiados al cache y luego se utiliza</a:t>
            </a:r>
          </a:p>
          <a:p>
            <a:r>
              <a:rPr lang="es-CO" sz="2200"/>
              <a:t>La capacidad del almacenamiento cache es menor que el almacenamiento que está siendo respaldado</a:t>
            </a:r>
          </a:p>
          <a:p>
            <a:pPr lvl="1"/>
            <a:r>
              <a:rPr lang="es-CO" sz="2200"/>
              <a:t>LA gestión de la memoria cache es un problema de gestión de recursos importante</a:t>
            </a:r>
          </a:p>
          <a:p>
            <a:pPr lvl="1"/>
            <a:r>
              <a:rPr lang="es-CO" sz="2200"/>
              <a:t>Se deben establecer políticas para el tamaño y el reemplazo del cache</a:t>
            </a:r>
          </a:p>
        </p:txBody>
      </p:sp>
    </p:spTree>
    <p:extLst>
      <p:ext uri="{BB962C8B-B14F-4D97-AF65-F5344CB8AC3E}">
        <p14:creationId xmlns:p14="http://schemas.microsoft.com/office/powerpoint/2010/main" val="37392034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latin typeface="Ancizar Sans" panose="020B0602040300000003" pitchFamily="34" charset="0"/>
              </a:rPr>
              <a:t>Desempeño</a:t>
            </a:r>
            <a:r>
              <a:rPr lang="en-US" dirty="0">
                <a:latin typeface="Ancizar Sans" panose="020B0602040300000003" pitchFamily="34" charset="0"/>
              </a:rPr>
              <a:t> de </a:t>
            </a:r>
            <a:r>
              <a:rPr lang="en-US" dirty="0" err="1">
                <a:latin typeface="Ancizar Sans" panose="020B0602040300000003" pitchFamily="34" charset="0"/>
              </a:rPr>
              <a:t>varios</a:t>
            </a:r>
            <a:r>
              <a:rPr lang="en-US" dirty="0">
                <a:latin typeface="Ancizar Sans" panose="020B0602040300000003" pitchFamily="34" charset="0"/>
              </a:rPr>
              <a:t> </a:t>
            </a:r>
            <a:r>
              <a:rPr lang="en-US" dirty="0" err="1">
                <a:latin typeface="Ancizar Sans" panose="020B0602040300000003" pitchFamily="34" charset="0"/>
              </a:rPr>
              <a:t>niveles</a:t>
            </a:r>
            <a:r>
              <a:rPr lang="en-US" dirty="0">
                <a:latin typeface="Ancizar Sans" panose="020B0602040300000003" pitchFamily="34" charset="0"/>
              </a:rPr>
              <a:t> de </a:t>
            </a:r>
            <a:r>
              <a:rPr lang="en-US" dirty="0" err="1">
                <a:latin typeface="Ancizar Sans" panose="020B0602040300000003" pitchFamily="34" charset="0"/>
              </a:rPr>
              <a:t>almacenamiento</a:t>
            </a:r>
            <a:endParaRPr lang="es-CO" dirty="0">
              <a:latin typeface="Ancizar Sans" panose="020B0602040300000003" pitchFamily="34" charset="0"/>
            </a:endParaRPr>
          </a:p>
        </p:txBody>
      </p:sp>
      <p:sp>
        <p:nvSpPr>
          <p:cNvPr id="4" name="Marcador de contenido 3">
            <a:extLst>
              <a:ext uri="{FF2B5EF4-FFF2-40B4-BE49-F238E27FC236}">
                <a16:creationId xmlns:a16="http://schemas.microsoft.com/office/drawing/2014/main" id="{BC315D02-E62C-C927-07C8-AB4FFD610F73}"/>
              </a:ext>
            </a:extLst>
          </p:cNvPr>
          <p:cNvSpPr>
            <a:spLocks noGrp="1"/>
          </p:cNvSpPr>
          <p:nvPr>
            <p:ph idx="1"/>
          </p:nvPr>
        </p:nvSpPr>
        <p:spPr/>
        <p:txBody>
          <a:bodyPr/>
          <a:lstStyle/>
          <a:p>
            <a:endParaRPr lang="es-CO"/>
          </a:p>
        </p:txBody>
      </p:sp>
      <p:sp>
        <p:nvSpPr>
          <p:cNvPr id="5" name="CuadroTexto 4"/>
          <p:cNvSpPr txBox="1"/>
          <p:nvPr/>
        </p:nvSpPr>
        <p:spPr>
          <a:xfrm>
            <a:off x="609600" y="5260045"/>
            <a:ext cx="10972800" cy="400110"/>
          </a:xfrm>
          <a:prstGeom prst="rect">
            <a:avLst/>
          </a:prstGeom>
          <a:noFill/>
        </p:spPr>
        <p:txBody>
          <a:bodyPr wrap="square" rtlCol="0">
            <a:spAutoFit/>
          </a:bodyPr>
          <a:lstStyle/>
          <a:p>
            <a:pPr algn="ctr"/>
            <a:r>
              <a:rPr lang="en-US" sz="2000" dirty="0">
                <a:latin typeface="Ancizar Sans" panose="020B0602040300000003" pitchFamily="34" charset="0"/>
                <a:ea typeface="ＭＳ Ｐゴシック" charset="0"/>
                <a:cs typeface="ＭＳ Ｐゴシック" charset="0"/>
              </a:rPr>
              <a:t>El </a:t>
            </a:r>
            <a:r>
              <a:rPr lang="en-US" sz="2000" dirty="0" err="1">
                <a:latin typeface="Ancizar Sans" panose="020B0602040300000003" pitchFamily="34" charset="0"/>
                <a:ea typeface="ＭＳ Ｐゴシック" charset="0"/>
                <a:cs typeface="ＭＳ Ｐゴシック" charset="0"/>
              </a:rPr>
              <a:t>movimiento</a:t>
            </a:r>
            <a:r>
              <a:rPr lang="en-US" sz="2000" dirty="0">
                <a:latin typeface="Ancizar Sans" panose="020B0602040300000003" pitchFamily="34" charset="0"/>
                <a:ea typeface="ＭＳ Ｐゴシック" charset="0"/>
                <a:cs typeface="ＭＳ Ｐゴシック" charset="0"/>
              </a:rPr>
              <a:t> entre </a:t>
            </a:r>
            <a:r>
              <a:rPr lang="en-US" sz="2000" dirty="0" err="1">
                <a:latin typeface="Ancizar Sans" panose="020B0602040300000003" pitchFamily="34" charset="0"/>
                <a:ea typeface="ＭＳ Ｐゴシック" charset="0"/>
                <a:cs typeface="ＭＳ Ｐゴシック" charset="0"/>
              </a:rPr>
              <a:t>niveles</a:t>
            </a:r>
            <a:r>
              <a:rPr lang="en-US" sz="2000" dirty="0">
                <a:latin typeface="Ancizar Sans" panose="020B0602040300000003" pitchFamily="34" charset="0"/>
                <a:ea typeface="ＭＳ Ｐゴシック" charset="0"/>
                <a:cs typeface="ＭＳ Ｐゴシック" charset="0"/>
              </a:rPr>
              <a:t> de </a:t>
            </a:r>
            <a:r>
              <a:rPr lang="en-US" sz="2000" dirty="0" err="1">
                <a:latin typeface="Ancizar Sans" panose="020B0602040300000003" pitchFamily="34" charset="0"/>
                <a:ea typeface="ＭＳ Ｐゴシック" charset="0"/>
                <a:cs typeface="ＭＳ Ｐゴシック" charset="0"/>
              </a:rPr>
              <a:t>jerarquía</a:t>
            </a:r>
            <a:r>
              <a:rPr lang="en-US" sz="2000" dirty="0">
                <a:latin typeface="Ancizar Sans" panose="020B0602040300000003" pitchFamily="34" charset="0"/>
                <a:ea typeface="ＭＳ Ｐゴシック" charset="0"/>
                <a:cs typeface="ＭＳ Ｐゴシック" charset="0"/>
              </a:rPr>
              <a:t> de </a:t>
            </a:r>
            <a:r>
              <a:rPr lang="en-US" sz="2000" dirty="0" err="1">
                <a:latin typeface="Ancizar Sans" panose="020B0602040300000003" pitchFamily="34" charset="0"/>
                <a:ea typeface="ＭＳ Ｐゴシック" charset="0"/>
                <a:cs typeface="ＭＳ Ｐゴシック" charset="0"/>
              </a:rPr>
              <a:t>almacenamiento</a:t>
            </a:r>
            <a:r>
              <a:rPr lang="en-US" sz="2000" dirty="0">
                <a:latin typeface="Ancizar Sans" panose="020B0602040300000003" pitchFamily="34" charset="0"/>
                <a:ea typeface="ＭＳ Ｐゴシック" charset="0"/>
                <a:cs typeface="ＭＳ Ｐゴシック" charset="0"/>
              </a:rPr>
              <a:t> </a:t>
            </a:r>
            <a:r>
              <a:rPr lang="en-US" sz="2000" dirty="0" err="1">
                <a:latin typeface="Ancizar Sans" panose="020B0602040300000003" pitchFamily="34" charset="0"/>
                <a:ea typeface="ＭＳ Ｐゴシック" charset="0"/>
                <a:cs typeface="ＭＳ Ｐゴシック" charset="0"/>
              </a:rPr>
              <a:t>puede</a:t>
            </a:r>
            <a:r>
              <a:rPr lang="en-US" sz="2000" dirty="0">
                <a:latin typeface="Ancizar Sans" panose="020B0602040300000003" pitchFamily="34" charset="0"/>
                <a:ea typeface="ＭＳ Ｐゴシック" charset="0"/>
                <a:cs typeface="ＭＳ Ｐゴシック" charset="0"/>
              </a:rPr>
              <a:t> ser </a:t>
            </a:r>
            <a:r>
              <a:rPr lang="en-US" sz="2000" dirty="0" err="1">
                <a:latin typeface="Ancizar Sans" panose="020B0602040300000003" pitchFamily="34" charset="0"/>
                <a:ea typeface="ＭＳ Ｐゴシック" charset="0"/>
                <a:cs typeface="ＭＳ Ｐゴシック" charset="0"/>
              </a:rPr>
              <a:t>explícito</a:t>
            </a:r>
            <a:r>
              <a:rPr lang="en-US" sz="2000" dirty="0">
                <a:latin typeface="Ancizar Sans" panose="020B0602040300000003" pitchFamily="34" charset="0"/>
                <a:ea typeface="ＭＳ Ｐゴシック" charset="0"/>
                <a:cs typeface="ＭＳ Ｐゴシック" charset="0"/>
              </a:rPr>
              <a:t> o </a:t>
            </a:r>
            <a:r>
              <a:rPr lang="en-US" sz="2000" dirty="0" err="1">
                <a:latin typeface="Ancizar Sans" panose="020B0602040300000003" pitchFamily="34" charset="0"/>
                <a:ea typeface="ＭＳ Ｐゴシック" charset="0"/>
                <a:cs typeface="ＭＳ Ｐゴシック" charset="0"/>
              </a:rPr>
              <a:t>implícito</a:t>
            </a:r>
            <a:endParaRPr lang="en-US" sz="2000" dirty="0">
              <a:latin typeface="Ancizar Sans" panose="020B0602040300000003" pitchFamily="34" charset="0"/>
              <a:ea typeface="ＭＳ Ｐゴシック" charset="0"/>
              <a:cs typeface="ＭＳ Ｐゴシック" charset="0"/>
            </a:endParaRPr>
          </a:p>
        </p:txBody>
      </p:sp>
      <p:pic>
        <p:nvPicPr>
          <p:cNvPr id="3" name="Imagen 2"/>
          <p:cNvPicPr>
            <a:picLocks noChangeAspect="1"/>
          </p:cNvPicPr>
          <p:nvPr/>
        </p:nvPicPr>
        <p:blipFill>
          <a:blip r:embed="rId2"/>
          <a:stretch>
            <a:fillRect/>
          </a:stretch>
        </p:blipFill>
        <p:spPr>
          <a:xfrm>
            <a:off x="2338387" y="1916028"/>
            <a:ext cx="7515225" cy="3133725"/>
          </a:xfrm>
          <a:prstGeom prst="rect">
            <a:avLst/>
          </a:prstGeom>
        </p:spPr>
      </p:pic>
    </p:spTree>
    <p:extLst>
      <p:ext uri="{BB962C8B-B14F-4D97-AF65-F5344CB8AC3E}">
        <p14:creationId xmlns:p14="http://schemas.microsoft.com/office/powerpoint/2010/main" val="2939241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err="1">
                <a:latin typeface="Ancizar Sans" panose="020B0602040300000003" pitchFamily="34" charset="0"/>
              </a:rPr>
              <a:t>Migración</a:t>
            </a:r>
            <a:r>
              <a:rPr lang="en-US" dirty="0">
                <a:latin typeface="Ancizar Sans" panose="020B0602040300000003" pitchFamily="34" charset="0"/>
              </a:rPr>
              <a:t> del </a:t>
            </a:r>
            <a:r>
              <a:rPr lang="en-US" dirty="0" err="1">
                <a:latin typeface="Ancizar Sans" panose="020B0602040300000003" pitchFamily="34" charset="0"/>
              </a:rPr>
              <a:t>bloque</a:t>
            </a:r>
            <a:r>
              <a:rPr lang="en-US" dirty="0">
                <a:latin typeface="Ancizar Sans" panose="020B0602040300000003" pitchFamily="34" charset="0"/>
              </a:rPr>
              <a:t> de </a:t>
            </a:r>
            <a:r>
              <a:rPr lang="en-US" dirty="0" err="1">
                <a:latin typeface="Ancizar Sans" panose="020B0602040300000003" pitchFamily="34" charset="0"/>
              </a:rPr>
              <a:t>datos</a:t>
            </a:r>
            <a:r>
              <a:rPr lang="en-US" dirty="0">
                <a:latin typeface="Ancizar Sans" panose="020B0602040300000003" pitchFamily="34" charset="0"/>
              </a:rPr>
              <a:t> “A” </a:t>
            </a:r>
            <a:r>
              <a:rPr lang="en-US" dirty="0" err="1">
                <a:latin typeface="Ancizar Sans" panose="020B0602040300000003" pitchFamily="34" charset="0"/>
              </a:rPr>
              <a:t>desde</a:t>
            </a:r>
            <a:r>
              <a:rPr lang="en-US" dirty="0">
                <a:latin typeface="Ancizar Sans" panose="020B0602040300000003" pitchFamily="34" charset="0"/>
              </a:rPr>
              <a:t> el disco hacia el </a:t>
            </a:r>
            <a:r>
              <a:rPr lang="en-US" dirty="0" err="1">
                <a:latin typeface="Ancizar Sans" panose="020B0602040300000003" pitchFamily="34" charset="0"/>
              </a:rPr>
              <a:t>registro</a:t>
            </a:r>
            <a:endParaRPr lang="es-CO" dirty="0">
              <a:latin typeface="Ancizar Sans" panose="020B0602040300000003" pitchFamily="34" charset="0"/>
            </a:endParaRPr>
          </a:p>
        </p:txBody>
      </p:sp>
      <p:sp>
        <p:nvSpPr>
          <p:cNvPr id="3" name="Marcador de contenido 2"/>
          <p:cNvSpPr>
            <a:spLocks noGrp="1"/>
          </p:cNvSpPr>
          <p:nvPr>
            <p:ph idx="1"/>
          </p:nvPr>
        </p:nvSpPr>
        <p:spPr/>
        <p:txBody>
          <a:bodyPr>
            <a:normAutofit fontScale="77500" lnSpcReduction="20000"/>
          </a:bodyPr>
          <a:lstStyle/>
          <a:p>
            <a:r>
              <a:rPr lang="en-US" dirty="0">
                <a:latin typeface="Ancizar Sans" panose="020B0602040300000003" pitchFamily="34" charset="0"/>
              </a:rPr>
              <a:t>Los </a:t>
            </a:r>
            <a:r>
              <a:rPr lang="en-US" dirty="0" err="1">
                <a:latin typeface="Ancizar Sans" panose="020B0602040300000003" pitchFamily="34" charset="0"/>
              </a:rPr>
              <a:t>entornos</a:t>
            </a:r>
            <a:r>
              <a:rPr lang="en-US" dirty="0">
                <a:latin typeface="Ancizar Sans" panose="020B0602040300000003" pitchFamily="34" charset="0"/>
              </a:rPr>
              <a:t> </a:t>
            </a:r>
            <a:r>
              <a:rPr lang="en-US" i="1" dirty="0">
                <a:latin typeface="Ancizar Sans" panose="020B0602040300000003" pitchFamily="34" charset="0"/>
              </a:rPr>
              <a:t>Multitasking</a:t>
            </a:r>
            <a:r>
              <a:rPr lang="en-US" dirty="0">
                <a:latin typeface="Ancizar Sans" panose="020B0602040300000003" pitchFamily="34" charset="0"/>
              </a:rPr>
              <a:t> </a:t>
            </a:r>
            <a:r>
              <a:rPr lang="en-US" dirty="0" err="1">
                <a:latin typeface="Ancizar Sans" panose="020B0602040300000003" pitchFamily="34" charset="0"/>
              </a:rPr>
              <a:t>deben</a:t>
            </a:r>
            <a:r>
              <a:rPr lang="en-US" dirty="0">
                <a:latin typeface="Ancizar Sans" panose="020B0602040300000003" pitchFamily="34" charset="0"/>
              </a:rPr>
              <a:t> ser </a:t>
            </a:r>
            <a:r>
              <a:rPr lang="en-US" dirty="0" err="1">
                <a:latin typeface="Ancizar Sans" panose="020B0602040300000003" pitchFamily="34" charset="0"/>
              </a:rPr>
              <a:t>cuidadosos</a:t>
            </a:r>
            <a:r>
              <a:rPr lang="en-US" dirty="0">
                <a:latin typeface="Ancizar Sans" panose="020B0602040300000003" pitchFamily="34" charset="0"/>
              </a:rPr>
              <a:t> para </a:t>
            </a:r>
            <a:r>
              <a:rPr lang="en-US" dirty="0" err="1">
                <a:latin typeface="Ancizar Sans" panose="020B0602040300000003" pitchFamily="34" charset="0"/>
              </a:rPr>
              <a:t>garantizar</a:t>
            </a:r>
            <a:r>
              <a:rPr lang="en-US" dirty="0">
                <a:latin typeface="Ancizar Sans" panose="020B0602040300000003" pitchFamily="34" charset="0"/>
              </a:rPr>
              <a:t> el </a:t>
            </a:r>
            <a:r>
              <a:rPr lang="en-US" dirty="0" err="1">
                <a:latin typeface="Ancizar Sans" panose="020B0602040300000003" pitchFamily="34" charset="0"/>
              </a:rPr>
              <a:t>uso</a:t>
            </a:r>
            <a:r>
              <a:rPr lang="en-US" dirty="0">
                <a:latin typeface="Ancizar Sans" panose="020B0602040300000003" pitchFamily="34" charset="0"/>
              </a:rPr>
              <a:t> del </a:t>
            </a:r>
            <a:r>
              <a:rPr lang="en-US" b="1" i="1" dirty="0">
                <a:latin typeface="Ancizar Sans" panose="020B0602040300000003" pitchFamily="34" charset="0"/>
              </a:rPr>
              <a:t>valor </a:t>
            </a:r>
            <a:r>
              <a:rPr lang="en-US" b="1" i="1" dirty="0" err="1">
                <a:latin typeface="Ancizar Sans" panose="020B0602040300000003" pitchFamily="34" charset="0"/>
              </a:rPr>
              <a:t>más</a:t>
            </a:r>
            <a:r>
              <a:rPr lang="en-US" b="1" i="1" dirty="0">
                <a:latin typeface="Ancizar Sans" panose="020B0602040300000003" pitchFamily="34" charset="0"/>
              </a:rPr>
              <a:t> </a:t>
            </a:r>
            <a:r>
              <a:rPr lang="en-US" b="1" i="1" dirty="0" err="1">
                <a:latin typeface="Ancizar Sans" panose="020B0602040300000003" pitchFamily="34" charset="0"/>
              </a:rPr>
              <a:t>reciente</a:t>
            </a:r>
            <a:r>
              <a:rPr lang="en-US" dirty="0">
                <a:latin typeface="Ancizar Sans" panose="020B0602040300000003" pitchFamily="34" charset="0"/>
              </a:rPr>
              <a:t>, sin </a:t>
            </a:r>
            <a:r>
              <a:rPr lang="en-US" dirty="0" err="1">
                <a:latin typeface="Ancizar Sans" panose="020B0602040300000003" pitchFamily="34" charset="0"/>
              </a:rPr>
              <a:t>importar</a:t>
            </a:r>
            <a:r>
              <a:rPr lang="en-US" dirty="0">
                <a:latin typeface="Ancizar Sans" panose="020B0602040300000003" pitchFamily="34" charset="0"/>
              </a:rPr>
              <a:t> el </a:t>
            </a:r>
            <a:r>
              <a:rPr lang="en-US" dirty="0" err="1">
                <a:latin typeface="Ancizar Sans" panose="020B0602040300000003" pitchFamily="34" charset="0"/>
              </a:rPr>
              <a:t>nivel</a:t>
            </a:r>
            <a:r>
              <a:rPr lang="en-US" dirty="0">
                <a:latin typeface="Ancizar Sans" panose="020B0602040300000003" pitchFamily="34" charset="0"/>
              </a:rPr>
              <a:t> de la </a:t>
            </a:r>
            <a:r>
              <a:rPr lang="en-US" dirty="0" err="1">
                <a:latin typeface="Ancizar Sans" panose="020B0602040300000003" pitchFamily="34" charset="0"/>
              </a:rPr>
              <a:t>jerarquía</a:t>
            </a:r>
            <a:r>
              <a:rPr lang="en-US" dirty="0">
                <a:latin typeface="Ancizar Sans" panose="020B0602040300000003" pitchFamily="34" charset="0"/>
              </a:rPr>
              <a:t> de </a:t>
            </a:r>
            <a:r>
              <a:rPr lang="en-US" dirty="0" err="1">
                <a:latin typeface="Ancizar Sans" panose="020B0602040300000003" pitchFamily="34" charset="0"/>
              </a:rPr>
              <a:t>almacenamiento</a:t>
            </a:r>
            <a:r>
              <a:rPr lang="en-US" dirty="0">
                <a:latin typeface="Ancizar Sans" panose="020B0602040300000003" pitchFamily="34" charset="0"/>
              </a:rPr>
              <a:t> </a:t>
            </a:r>
            <a:r>
              <a:rPr lang="en-US" dirty="0" err="1">
                <a:latin typeface="Ancizar Sans" panose="020B0602040300000003" pitchFamily="34" charset="0"/>
              </a:rPr>
              <a:t>donde</a:t>
            </a:r>
            <a:r>
              <a:rPr lang="en-US" dirty="0">
                <a:latin typeface="Ancizar Sans" panose="020B0602040300000003" pitchFamily="34" charset="0"/>
              </a:rPr>
              <a:t> se </a:t>
            </a:r>
            <a:r>
              <a:rPr lang="en-US" dirty="0" err="1">
                <a:latin typeface="Ancizar Sans" panose="020B0602040300000003" pitchFamily="34" charset="0"/>
              </a:rPr>
              <a:t>encuentre</a:t>
            </a:r>
            <a:br>
              <a:rPr lang="en-US" dirty="0">
                <a:latin typeface="Ancizar Sans" panose="020B0602040300000003" pitchFamily="34" charset="0"/>
              </a:rPr>
            </a:br>
            <a:br>
              <a:rPr lang="en-US" dirty="0">
                <a:latin typeface="Ancizar Sans" panose="020B0602040300000003" pitchFamily="34" charset="0"/>
              </a:rPr>
            </a:br>
            <a:br>
              <a:rPr lang="en-US" dirty="0">
                <a:latin typeface="Ancizar Sans" panose="020B0602040300000003" pitchFamily="34" charset="0"/>
              </a:rPr>
            </a:br>
            <a:br>
              <a:rPr lang="en-US" dirty="0">
                <a:latin typeface="Ancizar Sans" panose="020B0602040300000003" pitchFamily="34" charset="0"/>
              </a:rPr>
            </a:br>
            <a:br>
              <a:rPr lang="en-US" dirty="0">
                <a:latin typeface="Ancizar Sans" panose="020B0602040300000003" pitchFamily="34" charset="0"/>
              </a:rPr>
            </a:br>
            <a:br>
              <a:rPr lang="en-US" dirty="0">
                <a:latin typeface="Ancizar Sans" panose="020B0602040300000003" pitchFamily="34" charset="0"/>
              </a:rPr>
            </a:br>
            <a:endParaRPr lang="en-US" dirty="0">
              <a:latin typeface="Ancizar Sans" panose="020B0602040300000003" pitchFamily="34" charset="0"/>
            </a:endParaRPr>
          </a:p>
          <a:p>
            <a:r>
              <a:rPr lang="en-US" dirty="0">
                <a:latin typeface="Ancizar Sans" panose="020B0602040300000003" pitchFamily="34" charset="0"/>
              </a:rPr>
              <a:t>En </a:t>
            </a:r>
            <a:r>
              <a:rPr lang="en-US" dirty="0" err="1">
                <a:latin typeface="Ancizar Sans" panose="020B0602040300000003" pitchFamily="34" charset="0"/>
              </a:rPr>
              <a:t>entornos</a:t>
            </a:r>
            <a:r>
              <a:rPr lang="en-US" dirty="0">
                <a:latin typeface="Ancizar Sans" panose="020B0602040300000003" pitchFamily="34" charset="0"/>
              </a:rPr>
              <a:t> </a:t>
            </a:r>
            <a:r>
              <a:rPr lang="en-US" dirty="0" err="1">
                <a:latin typeface="Ancizar Sans" panose="020B0602040300000003" pitchFamily="34" charset="0"/>
              </a:rPr>
              <a:t>multiprocesador</a:t>
            </a:r>
            <a:r>
              <a:rPr lang="en-US" dirty="0">
                <a:latin typeface="Ancizar Sans" panose="020B0602040300000003" pitchFamily="34" charset="0"/>
              </a:rPr>
              <a:t> se </a:t>
            </a:r>
            <a:r>
              <a:rPr lang="en-US" dirty="0" err="1">
                <a:latin typeface="Ancizar Sans" panose="020B0602040300000003" pitchFamily="34" charset="0"/>
              </a:rPr>
              <a:t>debe</a:t>
            </a:r>
            <a:r>
              <a:rPr lang="en-US" dirty="0">
                <a:latin typeface="Ancizar Sans" panose="020B0602040300000003" pitchFamily="34" charset="0"/>
              </a:rPr>
              <a:t> </a:t>
            </a:r>
            <a:r>
              <a:rPr lang="en-US" dirty="0" err="1">
                <a:latin typeface="Ancizar Sans" panose="020B0602040300000003" pitchFamily="34" charset="0"/>
              </a:rPr>
              <a:t>proporcionar</a:t>
            </a:r>
            <a:r>
              <a:rPr lang="en-US" dirty="0">
                <a:latin typeface="Ancizar Sans" panose="020B0602040300000003" pitchFamily="34" charset="0"/>
              </a:rPr>
              <a:t> </a:t>
            </a:r>
            <a:r>
              <a:rPr lang="en-US" dirty="0" err="1">
                <a:latin typeface="Ancizar Sans" panose="020B0602040300000003" pitchFamily="34" charset="0"/>
              </a:rPr>
              <a:t>coherencia</a:t>
            </a:r>
            <a:r>
              <a:rPr lang="en-US" dirty="0">
                <a:latin typeface="Ancizar Sans" panose="020B0602040300000003" pitchFamily="34" charset="0"/>
              </a:rPr>
              <a:t> del  cache en hardware de </a:t>
            </a:r>
            <a:r>
              <a:rPr lang="en-US" dirty="0" err="1">
                <a:latin typeface="Ancizar Sans" panose="020B0602040300000003" pitchFamily="34" charset="0"/>
              </a:rPr>
              <a:t>tal</a:t>
            </a:r>
            <a:r>
              <a:rPr lang="en-US" dirty="0">
                <a:latin typeface="Ancizar Sans" panose="020B0602040300000003" pitchFamily="34" charset="0"/>
              </a:rPr>
              <a:t> forma que </a:t>
            </a:r>
            <a:r>
              <a:rPr lang="en-US" dirty="0" err="1">
                <a:latin typeface="Ancizar Sans" panose="020B0602040300000003" pitchFamily="34" charset="0"/>
              </a:rPr>
              <a:t>todas</a:t>
            </a:r>
            <a:r>
              <a:rPr lang="en-US" dirty="0">
                <a:latin typeface="Ancizar Sans" panose="020B0602040300000003" pitchFamily="34" charset="0"/>
              </a:rPr>
              <a:t> las CPUs </a:t>
            </a:r>
            <a:r>
              <a:rPr lang="en-US" dirty="0" err="1">
                <a:latin typeface="Ancizar Sans" panose="020B0602040300000003" pitchFamily="34" charset="0"/>
              </a:rPr>
              <a:t>tengan</a:t>
            </a:r>
            <a:r>
              <a:rPr lang="en-US" dirty="0">
                <a:latin typeface="Ancizar Sans" panose="020B0602040300000003" pitchFamily="34" charset="0"/>
              </a:rPr>
              <a:t> el valor </a:t>
            </a:r>
            <a:r>
              <a:rPr lang="en-US" dirty="0" err="1">
                <a:latin typeface="Ancizar Sans" panose="020B0602040300000003" pitchFamily="34" charset="0"/>
              </a:rPr>
              <a:t>más</a:t>
            </a:r>
            <a:r>
              <a:rPr lang="en-US" dirty="0">
                <a:latin typeface="Ancizar Sans" panose="020B0602040300000003" pitchFamily="34" charset="0"/>
              </a:rPr>
              <a:t> </a:t>
            </a:r>
            <a:r>
              <a:rPr lang="en-US" dirty="0" err="1">
                <a:latin typeface="Ancizar Sans" panose="020B0602040300000003" pitchFamily="34" charset="0"/>
              </a:rPr>
              <a:t>reciente</a:t>
            </a:r>
            <a:r>
              <a:rPr lang="en-US" dirty="0">
                <a:latin typeface="Ancizar Sans" panose="020B0602040300000003" pitchFamily="34" charset="0"/>
              </a:rPr>
              <a:t> en </a:t>
            </a:r>
            <a:r>
              <a:rPr lang="en-US" dirty="0" err="1">
                <a:latin typeface="Ancizar Sans" panose="020B0602040300000003" pitchFamily="34" charset="0"/>
              </a:rPr>
              <a:t>su</a:t>
            </a:r>
            <a:r>
              <a:rPr lang="en-US" dirty="0">
                <a:latin typeface="Ancizar Sans" panose="020B0602040300000003" pitchFamily="34" charset="0"/>
              </a:rPr>
              <a:t> cache</a:t>
            </a:r>
          </a:p>
          <a:p>
            <a:r>
              <a:rPr lang="en-US" dirty="0">
                <a:latin typeface="Ancizar Sans" panose="020B0602040300000003" pitchFamily="34" charset="0"/>
              </a:rPr>
              <a:t>En </a:t>
            </a:r>
            <a:r>
              <a:rPr lang="en-US" dirty="0" err="1">
                <a:latin typeface="Ancizar Sans" panose="020B0602040300000003" pitchFamily="34" charset="0"/>
              </a:rPr>
              <a:t>entornos</a:t>
            </a:r>
            <a:r>
              <a:rPr lang="en-US" dirty="0">
                <a:latin typeface="Ancizar Sans" panose="020B0602040300000003" pitchFamily="34" charset="0"/>
              </a:rPr>
              <a:t> </a:t>
            </a:r>
            <a:r>
              <a:rPr lang="en-US" dirty="0" err="1">
                <a:latin typeface="Ancizar Sans" panose="020B0602040300000003" pitchFamily="34" charset="0"/>
              </a:rPr>
              <a:t>distribuidos</a:t>
            </a:r>
            <a:r>
              <a:rPr lang="en-US" dirty="0">
                <a:latin typeface="Ancizar Sans" panose="020B0602040300000003" pitchFamily="34" charset="0"/>
              </a:rPr>
              <a:t> la </a:t>
            </a:r>
            <a:r>
              <a:rPr lang="en-US" dirty="0" err="1">
                <a:latin typeface="Ancizar Sans" panose="020B0602040300000003" pitchFamily="34" charset="0"/>
              </a:rPr>
              <a:t>situación</a:t>
            </a:r>
            <a:r>
              <a:rPr lang="en-US" dirty="0">
                <a:latin typeface="Ancizar Sans" panose="020B0602040300000003" pitchFamily="34" charset="0"/>
              </a:rPr>
              <a:t> es </a:t>
            </a:r>
            <a:r>
              <a:rPr lang="en-US" dirty="0" err="1">
                <a:latin typeface="Ancizar Sans" panose="020B0602040300000003" pitchFamily="34" charset="0"/>
              </a:rPr>
              <a:t>aún</a:t>
            </a:r>
            <a:r>
              <a:rPr lang="en-US" dirty="0">
                <a:latin typeface="Ancizar Sans" panose="020B0602040300000003" pitchFamily="34" charset="0"/>
              </a:rPr>
              <a:t> </a:t>
            </a:r>
            <a:r>
              <a:rPr lang="en-US" dirty="0" err="1">
                <a:latin typeface="Ancizar Sans" panose="020B0602040300000003" pitchFamily="34" charset="0"/>
              </a:rPr>
              <a:t>más</a:t>
            </a:r>
            <a:r>
              <a:rPr lang="en-US" dirty="0">
                <a:latin typeface="Ancizar Sans" panose="020B0602040300000003" pitchFamily="34" charset="0"/>
              </a:rPr>
              <a:t> </a:t>
            </a:r>
            <a:r>
              <a:rPr lang="en-US" dirty="0" err="1">
                <a:latin typeface="Ancizar Sans" panose="020B0602040300000003" pitchFamily="34" charset="0"/>
              </a:rPr>
              <a:t>compleja</a:t>
            </a:r>
            <a:endParaRPr lang="en-US" dirty="0">
              <a:latin typeface="Ancizar Sans" panose="020B0602040300000003" pitchFamily="34" charset="0"/>
            </a:endParaRPr>
          </a:p>
          <a:p>
            <a:pPr lvl="1"/>
            <a:r>
              <a:rPr lang="en-US" dirty="0" err="1">
                <a:latin typeface="Ancizar Sans" panose="020B0602040300000003" pitchFamily="34" charset="0"/>
              </a:rPr>
              <a:t>Pueden</a:t>
            </a:r>
            <a:r>
              <a:rPr lang="en-US" dirty="0">
                <a:latin typeface="Ancizar Sans" panose="020B0602040300000003" pitchFamily="34" charset="0"/>
              </a:rPr>
              <a:t> </a:t>
            </a:r>
            <a:r>
              <a:rPr lang="en-US" dirty="0" err="1">
                <a:latin typeface="Ancizar Sans" panose="020B0602040300000003" pitchFamily="34" charset="0"/>
              </a:rPr>
              <a:t>existir</a:t>
            </a:r>
            <a:r>
              <a:rPr lang="en-US" dirty="0">
                <a:latin typeface="Ancizar Sans" panose="020B0602040300000003" pitchFamily="34" charset="0"/>
              </a:rPr>
              <a:t> </a:t>
            </a:r>
            <a:r>
              <a:rPr lang="en-US" dirty="0" err="1">
                <a:latin typeface="Ancizar Sans" panose="020B0602040300000003" pitchFamily="34" charset="0"/>
              </a:rPr>
              <a:t>diversas</a:t>
            </a:r>
            <a:r>
              <a:rPr lang="en-US" dirty="0">
                <a:latin typeface="Ancizar Sans" panose="020B0602040300000003" pitchFamily="34" charset="0"/>
              </a:rPr>
              <a:t> </a:t>
            </a:r>
            <a:r>
              <a:rPr lang="en-US" dirty="0" err="1">
                <a:latin typeface="Ancizar Sans" panose="020B0602040300000003" pitchFamily="34" charset="0"/>
              </a:rPr>
              <a:t>copias</a:t>
            </a:r>
            <a:r>
              <a:rPr lang="en-US" dirty="0">
                <a:latin typeface="Ancizar Sans" panose="020B0602040300000003" pitchFamily="34" charset="0"/>
              </a:rPr>
              <a:t> del </a:t>
            </a:r>
            <a:r>
              <a:rPr lang="en-US" dirty="0" err="1">
                <a:latin typeface="Ancizar Sans" panose="020B0602040300000003" pitchFamily="34" charset="0"/>
              </a:rPr>
              <a:t>dato</a:t>
            </a:r>
            <a:endParaRPr lang="en-US" dirty="0">
              <a:latin typeface="Ancizar Sans" panose="020B0602040300000003" pitchFamily="34" charset="0"/>
            </a:endParaRPr>
          </a:p>
        </p:txBody>
      </p:sp>
      <p:pic>
        <p:nvPicPr>
          <p:cNvPr id="5" name="Imagen 4"/>
          <p:cNvPicPr>
            <a:picLocks noChangeAspect="1"/>
          </p:cNvPicPr>
          <p:nvPr/>
        </p:nvPicPr>
        <p:blipFill>
          <a:blip r:embed="rId2"/>
          <a:stretch>
            <a:fillRect/>
          </a:stretch>
        </p:blipFill>
        <p:spPr>
          <a:xfrm>
            <a:off x="2714054" y="2818257"/>
            <a:ext cx="6562725" cy="819150"/>
          </a:xfrm>
          <a:prstGeom prst="rect">
            <a:avLst/>
          </a:prstGeom>
        </p:spPr>
      </p:pic>
    </p:spTree>
    <p:extLst>
      <p:ext uri="{BB962C8B-B14F-4D97-AF65-F5344CB8AC3E}">
        <p14:creationId xmlns:p14="http://schemas.microsoft.com/office/powerpoint/2010/main" val="42551974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a:latin typeface="Ancizar Sans" panose="020B0602040300000003" pitchFamily="34" charset="0"/>
              </a:rPr>
              <a:t>Subsistema de 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r>
              <a:rPr lang="en-US" sz="2200">
                <a:latin typeface="Ancizar Sans" panose="020B0602040300000003" pitchFamily="34" charset="0"/>
              </a:rPr>
              <a:t>Un propósito del sistema operativo es ocultar al usuario las peculiaridades de los diversos dispositivos de hardware</a:t>
            </a:r>
          </a:p>
          <a:p>
            <a:r>
              <a:rPr lang="en-US" sz="2200">
                <a:latin typeface="Ancizar Sans" panose="020B0602040300000003" pitchFamily="34" charset="0"/>
              </a:rPr>
              <a:t>El subsistema de E/S es el responsable de</a:t>
            </a:r>
          </a:p>
          <a:p>
            <a:pPr lvl="1"/>
            <a:r>
              <a:rPr lang="en-US" sz="2200">
                <a:latin typeface="Ancizar Sans" panose="020B0602040300000003" pitchFamily="34" charset="0"/>
              </a:rPr>
              <a:t>La gestión de memoria de los dispositivos de E/S incluyendo el ‘buffering’ (almacenamiento de datos de forma temporal mientras están siendo transferidos), ‘caching’ (almacenamiento de partes de los datos en almacenamiento de acceso rápido que mejora el desempeño), ‘spooling’ (superposición o solapamiento de la salida de un ‘job’ con la entrada de otros ‘jobs’)</a:t>
            </a:r>
          </a:p>
          <a:p>
            <a:pPr lvl="1"/>
            <a:r>
              <a:rPr lang="en-US" sz="2200">
                <a:latin typeface="Ancizar Sans" panose="020B0602040300000003" pitchFamily="34" charset="0"/>
              </a:rPr>
              <a:t>Interfaz general del controlador (</a:t>
            </a:r>
            <a:r>
              <a:rPr lang="en-US" sz="2200" i="1">
                <a:latin typeface="Ancizar Sans" panose="020B0602040300000003" pitchFamily="34" charset="0"/>
              </a:rPr>
              <a:t>driver</a:t>
            </a:r>
            <a:r>
              <a:rPr lang="en-US" sz="2200">
                <a:latin typeface="Ancizar Sans" panose="020B0602040300000003" pitchFamily="34" charset="0"/>
              </a:rPr>
              <a:t>) de dispositivos</a:t>
            </a:r>
          </a:p>
          <a:p>
            <a:pPr lvl="1"/>
            <a:r>
              <a:rPr lang="en-US" sz="2200">
                <a:latin typeface="Ancizar Sans" panose="020B0602040300000003" pitchFamily="34" charset="0"/>
              </a:rPr>
              <a:t>Controladoras (</a:t>
            </a:r>
            <a:r>
              <a:rPr lang="en-US" sz="2200" i="1">
                <a:latin typeface="Ancizar Sans" panose="020B0602040300000003" pitchFamily="34" charset="0"/>
              </a:rPr>
              <a:t>drivers</a:t>
            </a:r>
            <a:r>
              <a:rPr lang="en-US" sz="2200">
                <a:latin typeface="Ancizar Sans" panose="020B0602040300000003" pitchFamily="34" charset="0"/>
              </a:rPr>
              <a:t>) para dispositivos de hardware específicos</a:t>
            </a:r>
          </a:p>
          <a:p>
            <a:endParaRPr lang="es-CO" sz="2200">
              <a:latin typeface="Ancizar Sans" panose="020B0602040300000003" pitchFamily="34" charset="0"/>
            </a:endParaRPr>
          </a:p>
        </p:txBody>
      </p:sp>
    </p:spTree>
    <p:extLst>
      <p:ext uri="{BB962C8B-B14F-4D97-AF65-F5344CB8AC3E}">
        <p14:creationId xmlns:p14="http://schemas.microsoft.com/office/powerpoint/2010/main" val="2000539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dirty="0"/>
              <a:t>SPOOL: </a:t>
            </a:r>
            <a:r>
              <a:rPr lang="es-CO" i="1" dirty="0" err="1"/>
              <a:t>Simultaneous</a:t>
            </a:r>
            <a:r>
              <a:rPr lang="es-CO" i="1" dirty="0"/>
              <a:t> </a:t>
            </a:r>
            <a:r>
              <a:rPr lang="es-CO" i="1" dirty="0" err="1"/>
              <a:t>Peripheral</a:t>
            </a:r>
            <a:r>
              <a:rPr lang="es-CO" i="1" dirty="0"/>
              <a:t> </a:t>
            </a:r>
            <a:r>
              <a:rPr lang="es-CO" i="1" dirty="0" err="1"/>
              <a:t>Operations</a:t>
            </a:r>
            <a:r>
              <a:rPr lang="es-CO" i="1" dirty="0"/>
              <a:t> On-Line</a:t>
            </a:r>
          </a:p>
        </p:txBody>
      </p:sp>
      <p:sp>
        <p:nvSpPr>
          <p:cNvPr id="11" name="Marcador de contenido 10">
            <a:extLst>
              <a:ext uri="{FF2B5EF4-FFF2-40B4-BE49-F238E27FC236}">
                <a16:creationId xmlns:a16="http://schemas.microsoft.com/office/drawing/2014/main" id="{D87C352C-4C21-6BAD-91DC-8183D5548F1E}"/>
              </a:ext>
            </a:extLst>
          </p:cNvPr>
          <p:cNvSpPr>
            <a:spLocks noGrp="1"/>
          </p:cNvSpPr>
          <p:nvPr>
            <p:ph idx="1"/>
          </p:nvPr>
        </p:nvSpPr>
        <p:spPr/>
        <p:txBody>
          <a:bodyPr/>
          <a:lstStyle/>
          <a:p>
            <a:endParaRPr lang="es-CO" dirty="0"/>
          </a:p>
        </p:txBody>
      </p:sp>
      <p:pic>
        <p:nvPicPr>
          <p:cNvPr id="4" name="Imagen 3"/>
          <p:cNvPicPr>
            <a:picLocks noChangeAspect="1"/>
          </p:cNvPicPr>
          <p:nvPr/>
        </p:nvPicPr>
        <p:blipFill>
          <a:blip r:embed="rId2"/>
          <a:stretch>
            <a:fillRect/>
          </a:stretch>
        </p:blipFill>
        <p:spPr>
          <a:xfrm>
            <a:off x="3811421" y="3676241"/>
            <a:ext cx="4181087" cy="2075358"/>
          </a:xfrm>
          <a:prstGeom prst="rect">
            <a:avLst/>
          </a:prstGeom>
        </p:spPr>
      </p:pic>
      <p:pic>
        <p:nvPicPr>
          <p:cNvPr id="5" name="Imagen 4"/>
          <p:cNvPicPr>
            <a:picLocks noChangeAspect="1"/>
          </p:cNvPicPr>
          <p:nvPr/>
        </p:nvPicPr>
        <p:blipFill>
          <a:blip r:embed="rId3"/>
          <a:stretch>
            <a:fillRect/>
          </a:stretch>
        </p:blipFill>
        <p:spPr>
          <a:xfrm>
            <a:off x="1891181" y="1712342"/>
            <a:ext cx="3622157" cy="1669197"/>
          </a:xfrm>
          <a:prstGeom prst="rect">
            <a:avLst/>
          </a:prstGeom>
        </p:spPr>
      </p:pic>
      <p:pic>
        <p:nvPicPr>
          <p:cNvPr id="6" name="Imagen 5"/>
          <p:cNvPicPr>
            <a:picLocks noChangeAspect="1"/>
          </p:cNvPicPr>
          <p:nvPr/>
        </p:nvPicPr>
        <p:blipFill>
          <a:blip r:embed="rId4"/>
          <a:stretch>
            <a:fillRect/>
          </a:stretch>
        </p:blipFill>
        <p:spPr>
          <a:xfrm>
            <a:off x="6746819" y="1496288"/>
            <a:ext cx="3299744" cy="2298822"/>
          </a:xfrm>
          <a:prstGeom prst="rect">
            <a:avLst/>
          </a:prstGeom>
        </p:spPr>
      </p:pic>
      <p:sp>
        <p:nvSpPr>
          <p:cNvPr id="7" name="Flecha abajo 6"/>
          <p:cNvSpPr/>
          <p:nvPr/>
        </p:nvSpPr>
        <p:spPr>
          <a:xfrm>
            <a:off x="4213756" y="3611079"/>
            <a:ext cx="219296" cy="83308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Flecha arriba 8"/>
          <p:cNvSpPr/>
          <p:nvPr/>
        </p:nvSpPr>
        <p:spPr>
          <a:xfrm>
            <a:off x="8227972" y="3809016"/>
            <a:ext cx="211734" cy="63514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8FAC2836-AFAA-31DD-EC58-C38D15DCA4CF}"/>
              </a:ext>
            </a:extLst>
          </p:cNvPr>
          <p:cNvSpPr txBox="1"/>
          <p:nvPr/>
        </p:nvSpPr>
        <p:spPr>
          <a:xfrm>
            <a:off x="1913576" y="4993811"/>
            <a:ext cx="1897845" cy="646331"/>
          </a:xfrm>
          <a:prstGeom prst="rect">
            <a:avLst/>
          </a:prstGeom>
          <a:noFill/>
        </p:spPr>
        <p:txBody>
          <a:bodyPr wrap="square" rtlCol="0">
            <a:spAutoFit/>
          </a:bodyPr>
          <a:lstStyle/>
          <a:p>
            <a:pPr algn="ctr"/>
            <a:r>
              <a:rPr lang="es-CO" i="1" dirty="0">
                <a:solidFill>
                  <a:schemeClr val="bg1">
                    <a:lumMod val="50000"/>
                  </a:schemeClr>
                </a:solidFill>
              </a:rPr>
              <a:t>Lectora de tarjetas “virtual”</a:t>
            </a:r>
          </a:p>
        </p:txBody>
      </p:sp>
      <p:sp>
        <p:nvSpPr>
          <p:cNvPr id="8" name="CuadroTexto 7">
            <a:extLst>
              <a:ext uri="{FF2B5EF4-FFF2-40B4-BE49-F238E27FC236}">
                <a16:creationId xmlns:a16="http://schemas.microsoft.com/office/drawing/2014/main" id="{B2C11716-6FE2-39A4-F951-8362FB2BE789}"/>
              </a:ext>
            </a:extLst>
          </p:cNvPr>
          <p:cNvSpPr txBox="1"/>
          <p:nvPr/>
        </p:nvSpPr>
        <p:spPr>
          <a:xfrm>
            <a:off x="7800513" y="5018666"/>
            <a:ext cx="1905133" cy="646331"/>
          </a:xfrm>
          <a:prstGeom prst="rect">
            <a:avLst/>
          </a:prstGeom>
          <a:noFill/>
        </p:spPr>
        <p:txBody>
          <a:bodyPr wrap="square" rtlCol="0">
            <a:spAutoFit/>
          </a:bodyPr>
          <a:lstStyle/>
          <a:p>
            <a:pPr algn="ctr"/>
            <a:r>
              <a:rPr lang="es-CO" i="1" dirty="0">
                <a:solidFill>
                  <a:schemeClr val="bg1">
                    <a:lumMod val="50000"/>
                  </a:schemeClr>
                </a:solidFill>
              </a:rPr>
              <a:t>Impresora “virtual”</a:t>
            </a:r>
          </a:p>
        </p:txBody>
      </p:sp>
      <p:sp>
        <p:nvSpPr>
          <p:cNvPr id="10" name="CuadroTexto 9">
            <a:extLst>
              <a:ext uri="{FF2B5EF4-FFF2-40B4-BE49-F238E27FC236}">
                <a16:creationId xmlns:a16="http://schemas.microsoft.com/office/drawing/2014/main" id="{20B74DF6-09E1-8ED6-033E-CF40EEEDEEFE}"/>
              </a:ext>
            </a:extLst>
          </p:cNvPr>
          <p:cNvSpPr txBox="1"/>
          <p:nvPr/>
        </p:nvSpPr>
        <p:spPr>
          <a:xfrm>
            <a:off x="1799208" y="5934670"/>
            <a:ext cx="8646850" cy="923330"/>
          </a:xfrm>
          <a:prstGeom prst="rect">
            <a:avLst/>
          </a:prstGeom>
          <a:noFill/>
        </p:spPr>
        <p:txBody>
          <a:bodyPr wrap="square" rtlCol="0">
            <a:spAutoFit/>
          </a:bodyPr>
          <a:lstStyle/>
          <a:p>
            <a:pPr algn="ctr"/>
            <a:r>
              <a:rPr lang="es-CO" dirty="0"/>
              <a:t>En la red </a:t>
            </a:r>
            <a:r>
              <a:rPr lang="es-CO" dirty="0" err="1"/>
              <a:t>BITNet</a:t>
            </a:r>
            <a:r>
              <a:rPr lang="es-CO" dirty="0"/>
              <a:t>, con el S.O. VM/370, para el servicio de correo electrónico quien hacía las veces de buzón era la lectora del SPOOL y se enviaba correo “imprimiendo” en el SPOOL.</a:t>
            </a:r>
          </a:p>
          <a:p>
            <a:pPr algn="ctr"/>
            <a:r>
              <a:rPr lang="es-CO" dirty="0"/>
              <a:t>(https://bit.net/) </a:t>
            </a:r>
          </a:p>
        </p:txBody>
      </p:sp>
    </p:spTree>
    <p:extLst>
      <p:ext uri="{BB962C8B-B14F-4D97-AF65-F5344CB8AC3E}">
        <p14:creationId xmlns:p14="http://schemas.microsoft.com/office/powerpoint/2010/main" val="3556467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1457" y="79783"/>
            <a:ext cx="10515600" cy="1325563"/>
          </a:xfrm>
        </p:spPr>
        <p:txBody>
          <a:bodyPr anchor="ctr">
            <a:normAutofit/>
          </a:bodyPr>
          <a:lstStyle/>
          <a:p>
            <a:r>
              <a:rPr lang="es-ES_tradnl" altLang="es-CO" sz="5400" dirty="0">
                <a:latin typeface="Ancizar Sans" panose="020B0602040300000003" pitchFamily="34" charset="0"/>
              </a:rPr>
              <a:t>Contenido</a:t>
            </a:r>
          </a:p>
        </p:txBody>
      </p:sp>
      <p:graphicFrame>
        <p:nvGraphicFramePr>
          <p:cNvPr id="5125" name="Rectangle 3">
            <a:extLst>
              <a:ext uri="{FF2B5EF4-FFF2-40B4-BE49-F238E27FC236}">
                <a16:creationId xmlns:a16="http://schemas.microsoft.com/office/drawing/2014/main" id="{FB65D84E-BF25-5D44-E69B-C07C14EC1C97}"/>
              </a:ext>
            </a:extLst>
          </p:cNvPr>
          <p:cNvGraphicFramePr>
            <a:graphicFrameLocks noGrp="1"/>
          </p:cNvGraphicFramePr>
          <p:nvPr>
            <p:ph idx="1"/>
            <p:extLst>
              <p:ext uri="{D42A27DB-BD31-4B8C-83A1-F6EECF244321}">
                <p14:modId xmlns:p14="http://schemas.microsoft.com/office/powerpoint/2010/main" val="3303360236"/>
              </p:ext>
            </p:extLst>
          </p:nvPr>
        </p:nvGraphicFramePr>
        <p:xfrm>
          <a:off x="0" y="1220953"/>
          <a:ext cx="12192000" cy="574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esquinas redondeadas 1">
            <a:extLst>
              <a:ext uri="{FF2B5EF4-FFF2-40B4-BE49-F238E27FC236}">
                <a16:creationId xmlns:a16="http://schemas.microsoft.com/office/drawing/2014/main" id="{CBD211E4-8032-D2F0-54FE-4A5AAA3C7929}"/>
              </a:ext>
            </a:extLst>
          </p:cNvPr>
          <p:cNvSpPr/>
          <p:nvPr/>
        </p:nvSpPr>
        <p:spPr>
          <a:xfrm>
            <a:off x="0" y="3493294"/>
            <a:ext cx="2104373" cy="1200303"/>
          </a:xfrm>
          <a:prstGeom prst="roundRect">
            <a:avLst/>
          </a:prstGeom>
          <a:noFill/>
          <a:ln w="25400">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316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838200" y="365125"/>
            <a:ext cx="10515600" cy="1325563"/>
          </a:xfrm>
        </p:spPr>
        <p:txBody>
          <a:bodyPr>
            <a:normAutofit/>
          </a:bodyPr>
          <a:lstStyle/>
          <a:p>
            <a:r>
              <a:rPr lang="es-CO" sz="5400">
                <a:latin typeface="Ancizar Sans" panose="020B0602040300000003" pitchFamily="34" charset="0"/>
              </a:rPr>
              <a:t>Protección y seguridad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p:cNvSpPr>
            <a:spLocks noGrp="1"/>
          </p:cNvSpPr>
          <p:nvPr>
            <p:ph idx="1"/>
          </p:nvPr>
        </p:nvSpPr>
        <p:spPr>
          <a:xfrm>
            <a:off x="838200" y="1929384"/>
            <a:ext cx="10515600" cy="4251960"/>
          </a:xfrm>
        </p:spPr>
        <p:txBody>
          <a:bodyPr>
            <a:normAutofit/>
          </a:bodyPr>
          <a:lstStyle/>
          <a:p>
            <a:pPr>
              <a:lnSpc>
                <a:spcPct val="90000"/>
              </a:lnSpc>
            </a:pPr>
            <a:r>
              <a:rPr lang="en-US" sz="2000" b="1">
                <a:latin typeface="Ancizar Sans" panose="020B0602040300000003" pitchFamily="34" charset="0"/>
              </a:rPr>
              <a:t>Protección</a:t>
            </a:r>
            <a:r>
              <a:rPr lang="en-US" sz="2000">
                <a:latin typeface="Ancizar Sans" panose="020B0602040300000003" pitchFamily="34" charset="0"/>
              </a:rPr>
              <a:t> – cualquier mecanismo para controlar el acceso de los procesos o usuarios a los recursos definidos por un sistema operativo. </a:t>
            </a:r>
          </a:p>
          <a:p>
            <a:pPr>
              <a:lnSpc>
                <a:spcPct val="90000"/>
              </a:lnSpc>
            </a:pPr>
            <a:r>
              <a:rPr lang="en-US" sz="2000" b="1">
                <a:latin typeface="Ancizar Sans" panose="020B0602040300000003" pitchFamily="34" charset="0"/>
              </a:rPr>
              <a:t>Seguridad</a:t>
            </a:r>
            <a:r>
              <a:rPr lang="en-US" sz="2000">
                <a:latin typeface="Ancizar Sans" panose="020B0602040300000003" pitchFamily="34" charset="0"/>
              </a:rPr>
              <a:t> – defensas del Sistema contra ataques internos y externos</a:t>
            </a:r>
          </a:p>
          <a:p>
            <a:pPr lvl="1">
              <a:lnSpc>
                <a:spcPct val="90000"/>
              </a:lnSpc>
            </a:pPr>
            <a:r>
              <a:rPr lang="en-US" sz="2000">
                <a:latin typeface="Ancizar Sans" panose="020B0602040300000003" pitchFamily="34" charset="0"/>
              </a:rPr>
              <a:t>Rango amplio, incluyendo negación de servicios (denial-of-service), gusanos (worms), virus, robo de identidad</a:t>
            </a:r>
          </a:p>
          <a:p>
            <a:pPr>
              <a:lnSpc>
                <a:spcPct val="90000"/>
              </a:lnSpc>
            </a:pPr>
            <a:r>
              <a:rPr lang="en-US" sz="2000">
                <a:latin typeface="Ancizar Sans" panose="020B0602040300000003" pitchFamily="34" charset="0"/>
              </a:rPr>
              <a:t>Los sistemas distinguen primero entre usuarios, para determiner quién puede hacer qué</a:t>
            </a:r>
          </a:p>
          <a:p>
            <a:pPr lvl="1">
              <a:lnSpc>
                <a:spcPct val="90000"/>
              </a:lnSpc>
            </a:pPr>
            <a:r>
              <a:rPr lang="en-US" sz="2000">
                <a:latin typeface="Ancizar Sans" panose="020B0602040300000003" pitchFamily="34" charset="0"/>
              </a:rPr>
              <a:t>Las identidades de usuarios (</a:t>
            </a:r>
            <a:r>
              <a:rPr lang="en-US" sz="2000" b="1">
                <a:latin typeface="Ancizar Sans" panose="020B0602040300000003" pitchFamily="34" charset="0"/>
              </a:rPr>
              <a:t>user IDs</a:t>
            </a:r>
            <a:r>
              <a:rPr lang="en-US" sz="2000">
                <a:latin typeface="Ancizar Sans" panose="020B0602040300000003" pitchFamily="34" charset="0"/>
              </a:rPr>
              <a:t>, security IDs) incluye el nombre y el número asociado, uno por usuario</a:t>
            </a:r>
          </a:p>
          <a:p>
            <a:pPr lvl="1">
              <a:lnSpc>
                <a:spcPct val="90000"/>
              </a:lnSpc>
            </a:pPr>
            <a:r>
              <a:rPr lang="en-US" sz="2000">
                <a:latin typeface="Ancizar Sans" panose="020B0602040300000003" pitchFamily="34" charset="0"/>
              </a:rPr>
              <a:t>El ‘User ID’ luego se asocial con todos los archivos y los procesos de ese usuario para determinar el control de acceso</a:t>
            </a:r>
          </a:p>
          <a:p>
            <a:pPr lvl="1">
              <a:lnSpc>
                <a:spcPct val="90000"/>
              </a:lnSpc>
            </a:pPr>
            <a:r>
              <a:rPr lang="en-US" sz="2000">
                <a:latin typeface="Ancizar Sans" panose="020B0602040300000003" pitchFamily="34" charset="0"/>
              </a:rPr>
              <a:t>El identificador de grupo (</a:t>
            </a:r>
            <a:r>
              <a:rPr lang="en-US" sz="2000" b="1">
                <a:latin typeface="Ancizar Sans" panose="020B0602040300000003" pitchFamily="34" charset="0"/>
              </a:rPr>
              <a:t>group ID</a:t>
            </a:r>
            <a:r>
              <a:rPr lang="en-US" sz="2000">
                <a:latin typeface="Ancizar Sans" panose="020B0602040300000003" pitchFamily="34" charset="0"/>
              </a:rPr>
              <a:t>) permite definir conjuntos de usuarios y gestionarlos, estos grupos de usuarios también se asocian con cada proceso y archivo</a:t>
            </a:r>
          </a:p>
          <a:p>
            <a:pPr lvl="1">
              <a:lnSpc>
                <a:spcPct val="90000"/>
              </a:lnSpc>
            </a:pPr>
            <a:r>
              <a:rPr lang="en-US" sz="2000" b="1">
                <a:latin typeface="Ancizar Sans" panose="020B0602040300000003" pitchFamily="34" charset="0"/>
              </a:rPr>
              <a:t>El escalamiento de privilegios</a:t>
            </a:r>
            <a:r>
              <a:rPr lang="en-US" sz="2000">
                <a:latin typeface="Ancizar Sans" panose="020B0602040300000003" pitchFamily="34" charset="0"/>
              </a:rPr>
              <a:t> permite a los usuarios cambiarse a un ID con más derechos</a:t>
            </a:r>
          </a:p>
          <a:p>
            <a:pPr>
              <a:lnSpc>
                <a:spcPct val="90000"/>
              </a:lnSpc>
            </a:pPr>
            <a:endParaRPr lang="es-CO" sz="2000">
              <a:latin typeface="Ancizar Sans" panose="020B0602040300000003" pitchFamily="34" charset="0"/>
            </a:endParaRPr>
          </a:p>
        </p:txBody>
      </p:sp>
    </p:spTree>
    <p:extLst>
      <p:ext uri="{BB962C8B-B14F-4D97-AF65-F5344CB8AC3E}">
        <p14:creationId xmlns:p14="http://schemas.microsoft.com/office/powerpoint/2010/main" val="700059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45082</TotalTime>
  <Words>18456</Words>
  <Application>Microsoft Office PowerPoint</Application>
  <PresentationFormat>Panorámica</PresentationFormat>
  <Paragraphs>1561</Paragraphs>
  <Slides>152</Slides>
  <Notes>43</Notes>
  <HiddenSlides>8</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152</vt:i4>
      </vt:variant>
    </vt:vector>
  </HeadingPairs>
  <TitlesOfParts>
    <vt:vector size="162" baseType="lpstr">
      <vt:lpstr>Ancizar Sans</vt:lpstr>
      <vt:lpstr>-apple-system</vt:lpstr>
      <vt:lpstr>Aptos</vt:lpstr>
      <vt:lpstr>Arial</vt:lpstr>
      <vt:lpstr>Arial Black</vt:lpstr>
      <vt:lpstr>Calibri</vt:lpstr>
      <vt:lpstr>Consolas</vt:lpstr>
      <vt:lpstr>Courier New</vt:lpstr>
      <vt:lpstr>var(--headings-font-family)</vt:lpstr>
      <vt:lpstr>Office Theme</vt:lpstr>
      <vt:lpstr>Introducción  Sistemas Operativos</vt:lpstr>
      <vt:lpstr>Un sistema operativo es un conjunto de programas (software) que…</vt:lpstr>
      <vt:lpstr>Presentación de PowerPoint</vt:lpstr>
      <vt:lpstr>Preámbulo</vt:lpstr>
      <vt:lpstr>Preámbulo</vt:lpstr>
      <vt:lpstr>Objetivos</vt:lpstr>
      <vt:lpstr>Contenido</vt:lpstr>
      <vt:lpstr>¿Qué es un sistema operativo?</vt:lpstr>
      <vt:lpstr>Operador …</vt:lpstr>
      <vt:lpstr>Estructura de un sistema de computación</vt:lpstr>
      <vt:lpstr>Vista abstracta de los componentes de un sistema basado en computador</vt:lpstr>
      <vt:lpstr>Una clasificación de los tipos de programas</vt:lpstr>
      <vt:lpstr>¿Qué hace un sistema operativo?</vt:lpstr>
      <vt:lpstr>¿Qué hace un sistema operativo?</vt:lpstr>
      <vt:lpstr>Presentación de PowerPoint</vt:lpstr>
      <vt:lpstr>¿Qué hace un sistema operativo?</vt:lpstr>
      <vt:lpstr>Definición de Sistema operativo</vt:lpstr>
      <vt:lpstr>Definición de Sistema operativo</vt:lpstr>
      <vt:lpstr>GNU/Linux</vt:lpstr>
      <vt:lpstr>Retos del sistema operativo</vt:lpstr>
      <vt:lpstr>Retos del sistema operativo</vt:lpstr>
      <vt:lpstr>Retos del sistema operativo</vt:lpstr>
      <vt:lpstr>¿Por qué y para qué estudiar sistemas operativos?</vt:lpstr>
      <vt:lpstr>Historia abreviada de los sistemas operativos</vt:lpstr>
      <vt:lpstr>Historia abreviada de los sistemas operativos</vt:lpstr>
      <vt:lpstr>Historia abreviada de los sistemas operativos</vt:lpstr>
      <vt:lpstr>Historia abreviada de los sistemas operativos</vt:lpstr>
      <vt:lpstr>Desempeño de los computadores en el tiempo</vt:lpstr>
      <vt:lpstr>Primeros Sistemas Operativos: computadores muy costosos</vt:lpstr>
      <vt:lpstr>Sistemas operativos de tiempo compartido: computadores y personas muy costosos</vt:lpstr>
      <vt:lpstr>Sistemas operativos actuales: Los computadores son baratos</vt:lpstr>
      <vt:lpstr>Contenido</vt:lpstr>
      <vt:lpstr>Organización de un Sistema de Cómputo </vt:lpstr>
      <vt:lpstr>Componentes de un computador</vt:lpstr>
      <vt:lpstr>Arquitectura de un computador</vt:lpstr>
      <vt:lpstr>Arquitectura de un computador</vt:lpstr>
      <vt:lpstr>Arquitectura de un computador</vt:lpstr>
      <vt:lpstr>Arquitectura de un computador (Analogía)</vt:lpstr>
      <vt:lpstr>Operación de un sistema de cómputo</vt:lpstr>
      <vt:lpstr>Interrupciones</vt:lpstr>
      <vt:lpstr>Diagrama de tiempo de una interrupción</vt:lpstr>
      <vt:lpstr>Ciclo de E/S controlado por interrupciones</vt:lpstr>
      <vt:lpstr>Estructura de las operaciones de E/S</vt:lpstr>
      <vt:lpstr>Más sobre interrupciones</vt:lpstr>
      <vt:lpstr>Tabla de vector de eventos del procesador Intel</vt:lpstr>
      <vt:lpstr>Estructura del almacenamiento</vt:lpstr>
      <vt:lpstr>Otras formas de memoria</vt:lpstr>
      <vt:lpstr>Definiciones y notaciones de almacenamiento</vt:lpstr>
      <vt:lpstr>Definiciones y notaciones de almacenamiento</vt:lpstr>
      <vt:lpstr>Instrucciones de load y store</vt:lpstr>
      <vt:lpstr>Instrucciones de load y store</vt:lpstr>
      <vt:lpstr>Jerarquía de sistemas de almacenamiento</vt:lpstr>
      <vt:lpstr>Jerarquía de dispositivos de almacenamiento</vt:lpstr>
      <vt:lpstr>Jerarquía de dispositivos de almacenamiento</vt:lpstr>
      <vt:lpstr>Caching</vt:lpstr>
      <vt:lpstr>Estructura del Acceso Directo a Memoria (Direct Memory Access)</vt:lpstr>
      <vt:lpstr>Cómo trabaja un sistema de cómputo moderno</vt:lpstr>
      <vt:lpstr>Contenido</vt:lpstr>
      <vt:lpstr>Arquitectura de un sistema de cómputo multiprocesador</vt:lpstr>
      <vt:lpstr>Ejecución Serial versus Ejecución Paralela</vt:lpstr>
      <vt:lpstr>Ejecución Serial versus Ejecución Paralela</vt:lpstr>
      <vt:lpstr>Arquitectura de un sistema de cómputo multiprocesador</vt:lpstr>
      <vt:lpstr>Arquitectura de multiprocesamiento simétrico</vt:lpstr>
      <vt:lpstr>Arquitectura de multiprocesamiento simétrico</vt:lpstr>
      <vt:lpstr>Diseño de doble núcleo con dos cores en el mismo chip.</vt:lpstr>
      <vt:lpstr>Numeración Intel</vt:lpstr>
      <vt:lpstr>Numeración Intel</vt:lpstr>
      <vt:lpstr>Numeración Intel</vt:lpstr>
      <vt:lpstr>Características que diferencian los procesadores Intel</vt:lpstr>
      <vt:lpstr>Numeración Intel para identificar los procesadores </vt:lpstr>
      <vt:lpstr>Numeración Intel para identificar los procesadores </vt:lpstr>
      <vt:lpstr>Listas con las características de procesadores/microarquitecturas</vt:lpstr>
      <vt:lpstr>Arquitectura de multiprocesamiento NUMA.</vt:lpstr>
      <vt:lpstr>Placa base de PC</vt:lpstr>
      <vt:lpstr>Sistemas en Cluster</vt:lpstr>
      <vt:lpstr>Sistemas en Cluster</vt:lpstr>
      <vt:lpstr>Contenido</vt:lpstr>
      <vt:lpstr>Funcionamiento del Sistema Operativo</vt:lpstr>
      <vt:lpstr>Multiprogramación</vt:lpstr>
      <vt:lpstr>Distribución de la memoria para sistemas multiprogramados</vt:lpstr>
      <vt:lpstr>Multitasking</vt:lpstr>
      <vt:lpstr>Multitasking</vt:lpstr>
      <vt:lpstr>Funcionamiento en modo dual y multimodo</vt:lpstr>
      <vt:lpstr>Transición de modo Usuario a modo Kernel</vt:lpstr>
      <vt:lpstr>Más allá de dos modos</vt:lpstr>
      <vt:lpstr>Temporizadores</vt:lpstr>
      <vt:lpstr>Contenido</vt:lpstr>
      <vt:lpstr>Gestión de Procesos</vt:lpstr>
      <vt:lpstr>Actividades de gestión de procesos</vt:lpstr>
      <vt:lpstr>Gestión de memoria</vt:lpstr>
      <vt:lpstr>Gestión de sistemas de archivos (file system)</vt:lpstr>
      <vt:lpstr>Gestión de almacenamiento masivo</vt:lpstr>
      <vt:lpstr>Caching (otra vez…)</vt:lpstr>
      <vt:lpstr>Desempeño de varios niveles de almacenamiento</vt:lpstr>
      <vt:lpstr>Migración del bloque de datos “A” desde el disco hacia el registro</vt:lpstr>
      <vt:lpstr>Subsistema de E/S</vt:lpstr>
      <vt:lpstr>SPOOL: Simultaneous Peripheral Operations On-Line</vt:lpstr>
      <vt:lpstr>Contenido</vt:lpstr>
      <vt:lpstr>Protección y seguridad</vt:lpstr>
      <vt:lpstr>Contenido</vt:lpstr>
      <vt:lpstr>Estructuras de datos del kernel</vt:lpstr>
      <vt:lpstr>Estructuras de datos del kernel</vt:lpstr>
      <vt:lpstr>Estructuras de datos del kernel</vt:lpstr>
      <vt:lpstr>Contenido</vt:lpstr>
      <vt:lpstr>Entornos de computación - Tradicional</vt:lpstr>
      <vt:lpstr>Entornos de computación - Móviles</vt:lpstr>
      <vt:lpstr>Entornos de computación - Móviles</vt:lpstr>
      <vt:lpstr>Contenido</vt:lpstr>
      <vt:lpstr>Entornos de computación - Virtualización</vt:lpstr>
      <vt:lpstr>Entornos de computación - Virtualización</vt:lpstr>
      <vt:lpstr>Entornos de computación - Virtualización</vt:lpstr>
      <vt:lpstr>Entornos de computación– Computación en la nube</vt:lpstr>
      <vt:lpstr>Entornos de computación– Computación en la nube</vt:lpstr>
      <vt:lpstr>Entornos de computación– sistemas embebidos en tiempo real</vt:lpstr>
      <vt:lpstr>Entornos de computación– Virtualización basada en contenedores</vt:lpstr>
      <vt:lpstr>Entornos de computación– Virtualización basada en contenedores</vt:lpstr>
      <vt:lpstr>Arquitectura Docker</vt:lpstr>
      <vt:lpstr>Arquitectura Docker</vt:lpstr>
      <vt:lpstr>Arquitectura Docker</vt:lpstr>
      <vt:lpstr>Arquitectura Docker</vt:lpstr>
      <vt:lpstr>Entornos de computación– Virtualización basada en contenedores</vt:lpstr>
      <vt:lpstr>Contenido</vt:lpstr>
      <vt:lpstr>Entornos de computación– Distribuido</vt:lpstr>
      <vt:lpstr>Entornos de computación– Cliente/Servidor</vt:lpstr>
      <vt:lpstr>Entornos de computación – P2P</vt:lpstr>
      <vt:lpstr>Contenido</vt:lpstr>
      <vt:lpstr>Sistemas operativos de código abierto (open-source)</vt:lpstr>
      <vt:lpstr>Acceso al código fuente de linux</vt:lpstr>
      <vt:lpstr>Contenido</vt:lpstr>
      <vt:lpstr>Numeración de las versiones del kernel de Linux</vt:lpstr>
      <vt:lpstr>Numeración de las versiones del kernel de Linux</vt:lpstr>
      <vt:lpstr>Numeración de las versiones del kernel de Linux</vt:lpstr>
      <vt:lpstr>Numeración de las versiones del kernel de Linux</vt:lpstr>
      <vt:lpstr>Numeración de las versiones del kernel de Linux</vt:lpstr>
      <vt:lpstr>Versiones del sistema operativo Windows</vt:lpstr>
      <vt:lpstr>Contenido</vt:lpstr>
      <vt:lpstr>Open-source y virtualización para estudiar sistemas operativos</vt:lpstr>
      <vt:lpstr>Contenido</vt:lpstr>
      <vt:lpstr>Lenguajes Rust y Carbon</vt:lpstr>
      <vt:lpstr>Contenido</vt:lpstr>
      <vt:lpstr>Sistemas Operativos y la Inteligencia Artificial</vt:lpstr>
      <vt:lpstr>Artículo sobre S.O. y la Inteligencia Artificial  </vt:lpstr>
      <vt:lpstr>Artículo sobre S.O. y la Inteligencia Artificial  </vt:lpstr>
      <vt:lpstr>Sistemas Operativos para Inteligencia Artificial</vt:lpstr>
      <vt:lpstr>¿Por qué los sistemas de IA necesitan sistemas operativos especiales?</vt:lpstr>
      <vt:lpstr>ROS - Robot Operating System</vt:lpstr>
      <vt:lpstr>Resumen</vt:lpstr>
      <vt:lpstr>Resumen</vt:lpstr>
      <vt:lpstr>Resumen</vt:lpstr>
      <vt:lpstr>Resumen</vt:lpstr>
      <vt:lpstr>Resumen</vt:lpstr>
      <vt:lpstr>Referencias</vt:lpstr>
    </vt:vector>
  </TitlesOfParts>
  <Manager/>
  <Company>University of Washington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Principles and Practice, Introduction</dc:title>
  <dc:subject/>
  <dc:creator>Thomas Anderson</dc:creator>
  <cp:keywords/>
  <dc:description>Copyright 2012 Thomas Anderson</dc:description>
  <cp:lastModifiedBy>Oscar Agudelo</cp:lastModifiedBy>
  <cp:revision>385</cp:revision>
  <cp:lastPrinted>2017-05-17T03:51:19Z</cp:lastPrinted>
  <dcterms:created xsi:type="dcterms:W3CDTF">2014-09-24T06:21:04Z</dcterms:created>
  <dcterms:modified xsi:type="dcterms:W3CDTF">2024-10-28T03:06:38Z</dcterms:modified>
  <cp:category/>
</cp:coreProperties>
</file>